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177"/>
  </p:notesMasterIdLst>
  <p:sldIdLst>
    <p:sldId id="256" r:id="rId2"/>
    <p:sldId id="257" r:id="rId3"/>
    <p:sldId id="419" r:id="rId4"/>
    <p:sldId id="420" r:id="rId5"/>
    <p:sldId id="421" r:id="rId6"/>
    <p:sldId id="422" r:id="rId7"/>
    <p:sldId id="423" r:id="rId8"/>
    <p:sldId id="424" r:id="rId9"/>
    <p:sldId id="425" r:id="rId10"/>
    <p:sldId id="426" r:id="rId11"/>
    <p:sldId id="473" r:id="rId12"/>
    <p:sldId id="474" r:id="rId13"/>
    <p:sldId id="475" r:id="rId14"/>
    <p:sldId id="427" r:id="rId15"/>
    <p:sldId id="476" r:id="rId16"/>
    <p:sldId id="429" r:id="rId17"/>
    <p:sldId id="430" r:id="rId18"/>
    <p:sldId id="431" r:id="rId19"/>
    <p:sldId id="432" r:id="rId20"/>
    <p:sldId id="270" r:id="rId21"/>
    <p:sldId id="271" r:id="rId22"/>
    <p:sldId id="272" r:id="rId23"/>
    <p:sldId id="273" r:id="rId24"/>
    <p:sldId id="274" r:id="rId25"/>
    <p:sldId id="275" r:id="rId26"/>
    <p:sldId id="276" r:id="rId27"/>
    <p:sldId id="436" r:id="rId28"/>
    <p:sldId id="437" r:id="rId29"/>
    <p:sldId id="438" r:id="rId30"/>
    <p:sldId id="439" r:id="rId31"/>
    <p:sldId id="440" r:id="rId32"/>
    <p:sldId id="441" r:id="rId33"/>
    <p:sldId id="442" r:id="rId34"/>
    <p:sldId id="443" r:id="rId35"/>
    <p:sldId id="444" r:id="rId36"/>
    <p:sldId id="445" r:id="rId37"/>
    <p:sldId id="446" r:id="rId38"/>
    <p:sldId id="447" r:id="rId39"/>
    <p:sldId id="448" r:id="rId40"/>
    <p:sldId id="449" r:id="rId41"/>
    <p:sldId id="450" r:id="rId42"/>
    <p:sldId id="451" r:id="rId43"/>
    <p:sldId id="452" r:id="rId44"/>
    <p:sldId id="453" r:id="rId45"/>
    <p:sldId id="454" r:id="rId46"/>
    <p:sldId id="455" r:id="rId47"/>
    <p:sldId id="456" r:id="rId48"/>
    <p:sldId id="407" r:id="rId49"/>
    <p:sldId id="408" r:id="rId50"/>
    <p:sldId id="409" r:id="rId51"/>
    <p:sldId id="410" r:id="rId52"/>
    <p:sldId id="411" r:id="rId53"/>
    <p:sldId id="412" r:id="rId54"/>
    <p:sldId id="413" r:id="rId55"/>
    <p:sldId id="477" r:id="rId56"/>
    <p:sldId id="414" r:id="rId57"/>
    <p:sldId id="290" r:id="rId58"/>
    <p:sldId id="481" r:id="rId59"/>
    <p:sldId id="482" r:id="rId60"/>
    <p:sldId id="291" r:id="rId61"/>
    <p:sldId id="483" r:id="rId62"/>
    <p:sldId id="292" r:id="rId63"/>
    <p:sldId id="295" r:id="rId64"/>
    <p:sldId id="293" r:id="rId65"/>
    <p:sldId id="296" r:id="rId66"/>
    <p:sldId id="294" r:id="rId67"/>
    <p:sldId id="297" r:id="rId68"/>
    <p:sldId id="298" r:id="rId69"/>
    <p:sldId id="299" r:id="rId70"/>
    <p:sldId id="415" r:id="rId71"/>
    <p:sldId id="418" r:id="rId72"/>
    <p:sldId id="416" r:id="rId73"/>
    <p:sldId id="417" r:id="rId74"/>
    <p:sldId id="433" r:id="rId75"/>
    <p:sldId id="434" r:id="rId76"/>
    <p:sldId id="435" r:id="rId77"/>
    <p:sldId id="478" r:id="rId78"/>
    <p:sldId id="479" r:id="rId79"/>
    <p:sldId id="300" r:id="rId80"/>
    <p:sldId id="301" r:id="rId81"/>
    <p:sldId id="302" r:id="rId82"/>
    <p:sldId id="304" r:id="rId83"/>
    <p:sldId id="303" r:id="rId84"/>
    <p:sldId id="305" r:id="rId85"/>
    <p:sldId id="306" r:id="rId86"/>
    <p:sldId id="307" r:id="rId87"/>
    <p:sldId id="308" r:id="rId88"/>
    <p:sldId id="310" r:id="rId89"/>
    <p:sldId id="311" r:id="rId90"/>
    <p:sldId id="312" r:id="rId91"/>
    <p:sldId id="314" r:id="rId92"/>
    <p:sldId id="313" r:id="rId93"/>
    <p:sldId id="315" r:id="rId94"/>
    <p:sldId id="316" r:id="rId95"/>
    <p:sldId id="317" r:id="rId96"/>
    <p:sldId id="318" r:id="rId97"/>
    <p:sldId id="319" r:id="rId98"/>
    <p:sldId id="320" r:id="rId99"/>
    <p:sldId id="321" r:id="rId100"/>
    <p:sldId id="322" r:id="rId101"/>
    <p:sldId id="323" r:id="rId102"/>
    <p:sldId id="324" r:id="rId103"/>
    <p:sldId id="325" r:id="rId104"/>
    <p:sldId id="326" r:id="rId105"/>
    <p:sldId id="327" r:id="rId106"/>
    <p:sldId id="328" r:id="rId107"/>
    <p:sldId id="329" r:id="rId108"/>
    <p:sldId id="330" r:id="rId109"/>
    <p:sldId id="331" r:id="rId110"/>
    <p:sldId id="457" r:id="rId111"/>
    <p:sldId id="484" r:id="rId112"/>
    <p:sldId id="332" r:id="rId113"/>
    <p:sldId id="333" r:id="rId114"/>
    <p:sldId id="334" r:id="rId115"/>
    <p:sldId id="335" r:id="rId116"/>
    <p:sldId id="337" r:id="rId117"/>
    <p:sldId id="338" r:id="rId118"/>
    <p:sldId id="339" r:id="rId119"/>
    <p:sldId id="340" r:id="rId120"/>
    <p:sldId id="341" r:id="rId121"/>
    <p:sldId id="342" r:id="rId122"/>
    <p:sldId id="343" r:id="rId123"/>
    <p:sldId id="344" r:id="rId124"/>
    <p:sldId id="345" r:id="rId125"/>
    <p:sldId id="347" r:id="rId126"/>
    <p:sldId id="346" r:id="rId127"/>
    <p:sldId id="348" r:id="rId128"/>
    <p:sldId id="349" r:id="rId129"/>
    <p:sldId id="352" r:id="rId130"/>
    <p:sldId id="353" r:id="rId131"/>
    <p:sldId id="354" r:id="rId132"/>
    <p:sldId id="355" r:id="rId133"/>
    <p:sldId id="356" r:id="rId134"/>
    <p:sldId id="357" r:id="rId135"/>
    <p:sldId id="358" r:id="rId136"/>
    <p:sldId id="359" r:id="rId137"/>
    <p:sldId id="360" r:id="rId138"/>
    <p:sldId id="361" r:id="rId139"/>
    <p:sldId id="362" r:id="rId140"/>
    <p:sldId id="363" r:id="rId141"/>
    <p:sldId id="364" r:id="rId142"/>
    <p:sldId id="365" r:id="rId143"/>
    <p:sldId id="366" r:id="rId144"/>
    <p:sldId id="367" r:id="rId145"/>
    <p:sldId id="368" r:id="rId146"/>
    <p:sldId id="369" r:id="rId147"/>
    <p:sldId id="370" r:id="rId148"/>
    <p:sldId id="469" r:id="rId149"/>
    <p:sldId id="371" r:id="rId150"/>
    <p:sldId id="372" r:id="rId151"/>
    <p:sldId id="373" r:id="rId152"/>
    <p:sldId id="470" r:id="rId153"/>
    <p:sldId id="381" r:id="rId154"/>
    <p:sldId id="382" r:id="rId155"/>
    <p:sldId id="386" r:id="rId156"/>
    <p:sldId id="387" r:id="rId157"/>
    <p:sldId id="388" r:id="rId158"/>
    <p:sldId id="471" r:id="rId159"/>
    <p:sldId id="472" r:id="rId160"/>
    <p:sldId id="389" r:id="rId161"/>
    <p:sldId id="390" r:id="rId162"/>
    <p:sldId id="391" r:id="rId163"/>
    <p:sldId id="392" r:id="rId164"/>
    <p:sldId id="393" r:id="rId165"/>
    <p:sldId id="394" r:id="rId166"/>
    <p:sldId id="395" r:id="rId167"/>
    <p:sldId id="396" r:id="rId168"/>
    <p:sldId id="397" r:id="rId169"/>
    <p:sldId id="398" r:id="rId170"/>
    <p:sldId id="399" r:id="rId171"/>
    <p:sldId id="400" r:id="rId172"/>
    <p:sldId id="402" r:id="rId173"/>
    <p:sldId id="404" r:id="rId174"/>
    <p:sldId id="401" r:id="rId175"/>
    <p:sldId id="403" r:id="rId17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FFCC"/>
    <a:srgbClr val="FFCCFF"/>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0CFF8-ACCD-4A91-9DF2-0DE30F47B6A4}" v="14" dt="2019-10-02T09:53:41.70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Střední styl 4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4C1A8A3-306A-4EB7-A6B1-4F7E0EB9C5D6}" styleName="Střední styl 3 – zvýraznění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4660"/>
  </p:normalViewPr>
  <p:slideViewPr>
    <p:cSldViewPr>
      <p:cViewPr varScale="1">
        <p:scale>
          <a:sx n="112" d="100"/>
          <a:sy n="112" d="100"/>
        </p:scale>
        <p:origin x="171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11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microsoft.com/office/2016/11/relationships/changesInfo" Target="changesInfos/changesInfo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DOSTÁL" userId="858566f7-a28b-4d76-8e77-98a7e1ec553e" providerId="ADAL" clId="{AE30CFF8-ACCD-4A91-9DF2-0DE30F47B6A4}"/>
    <pc:docChg chg="undo custSel delSld modSld">
      <pc:chgData name="Daniel DOSTÁL" userId="858566f7-a28b-4d76-8e77-98a7e1ec553e" providerId="ADAL" clId="{AE30CFF8-ACCD-4A91-9DF2-0DE30F47B6A4}" dt="2019-11-20T19:16:58.550" v="206" actId="6549"/>
      <pc:docMkLst>
        <pc:docMk/>
      </pc:docMkLst>
      <pc:sldChg chg="modSp">
        <pc:chgData name="Daniel DOSTÁL" userId="858566f7-a28b-4d76-8e77-98a7e1ec553e" providerId="ADAL" clId="{AE30CFF8-ACCD-4A91-9DF2-0DE30F47B6A4}" dt="2019-10-06T18:34:41.364" v="172" actId="27636"/>
        <pc:sldMkLst>
          <pc:docMk/>
          <pc:sldMk cId="3923888774" sldId="302"/>
        </pc:sldMkLst>
        <pc:spChg chg="mod">
          <ac:chgData name="Daniel DOSTÁL" userId="858566f7-a28b-4d76-8e77-98a7e1ec553e" providerId="ADAL" clId="{AE30CFF8-ACCD-4A91-9DF2-0DE30F47B6A4}" dt="2019-10-06T18:34:41.364" v="172" actId="27636"/>
          <ac:spMkLst>
            <pc:docMk/>
            <pc:sldMk cId="3923888774" sldId="302"/>
            <ac:spMk id="3" creationId="{00000000-0000-0000-0000-000000000000}"/>
          </ac:spMkLst>
        </pc:spChg>
      </pc:sldChg>
      <pc:sldChg chg="addSp delSp modSp">
        <pc:chgData name="Daniel DOSTÁL" userId="858566f7-a28b-4d76-8e77-98a7e1ec553e" providerId="ADAL" clId="{AE30CFF8-ACCD-4A91-9DF2-0DE30F47B6A4}" dt="2019-09-22T16:10:21.194" v="141" actId="313"/>
        <pc:sldMkLst>
          <pc:docMk/>
          <pc:sldMk cId="1117731872" sldId="308"/>
        </pc:sldMkLst>
        <pc:spChg chg="add del mod">
          <ac:chgData name="Daniel DOSTÁL" userId="858566f7-a28b-4d76-8e77-98a7e1ec553e" providerId="ADAL" clId="{AE30CFF8-ACCD-4A91-9DF2-0DE30F47B6A4}" dt="2019-09-22T16:09:44.137" v="131" actId="478"/>
          <ac:spMkLst>
            <pc:docMk/>
            <pc:sldMk cId="1117731872" sldId="308"/>
            <ac:spMk id="4" creationId="{E8AA2817-6696-436F-A78C-272CFC1A07CC}"/>
          </ac:spMkLst>
        </pc:spChg>
        <pc:spChg chg="add mod">
          <ac:chgData name="Daniel DOSTÁL" userId="858566f7-a28b-4d76-8e77-98a7e1ec553e" providerId="ADAL" clId="{AE30CFF8-ACCD-4A91-9DF2-0DE30F47B6A4}" dt="2019-09-22T16:10:21.194" v="141" actId="313"/>
          <ac:spMkLst>
            <pc:docMk/>
            <pc:sldMk cId="1117731872" sldId="308"/>
            <ac:spMk id="8" creationId="{ADFACDF4-ED0F-4BB5-A184-0077BA11C361}"/>
          </ac:spMkLst>
        </pc:spChg>
        <pc:cxnChg chg="add mod">
          <ac:chgData name="Daniel DOSTÁL" userId="858566f7-a28b-4d76-8e77-98a7e1ec553e" providerId="ADAL" clId="{AE30CFF8-ACCD-4A91-9DF2-0DE30F47B6A4}" dt="2019-09-22T16:10:14.274" v="137" actId="14100"/>
          <ac:cxnSpMkLst>
            <pc:docMk/>
            <pc:sldMk cId="1117731872" sldId="308"/>
            <ac:cxnSpMk id="7" creationId="{06E305B9-D43C-41D7-9239-044475CC4F24}"/>
          </ac:cxnSpMkLst>
        </pc:cxnChg>
      </pc:sldChg>
      <pc:sldChg chg="modAnim">
        <pc:chgData name="Daniel DOSTÁL" userId="858566f7-a28b-4d76-8e77-98a7e1ec553e" providerId="ADAL" clId="{AE30CFF8-ACCD-4A91-9DF2-0DE30F47B6A4}" dt="2019-09-22T16:11:35.314" v="142"/>
        <pc:sldMkLst>
          <pc:docMk/>
          <pc:sldMk cId="3293870690" sldId="311"/>
        </pc:sldMkLst>
      </pc:sldChg>
      <pc:sldChg chg="modSp">
        <pc:chgData name="Daniel DOSTÁL" userId="858566f7-a28b-4d76-8e77-98a7e1ec553e" providerId="ADAL" clId="{AE30CFF8-ACCD-4A91-9DF2-0DE30F47B6A4}" dt="2019-11-20T19:16:58.550" v="206" actId="6549"/>
        <pc:sldMkLst>
          <pc:docMk/>
          <pc:sldMk cId="1413461025" sldId="399"/>
        </pc:sldMkLst>
        <pc:spChg chg="mod">
          <ac:chgData name="Daniel DOSTÁL" userId="858566f7-a28b-4d76-8e77-98a7e1ec553e" providerId="ADAL" clId="{AE30CFF8-ACCD-4A91-9DF2-0DE30F47B6A4}" dt="2019-11-20T19:16:58.550" v="206" actId="6549"/>
          <ac:spMkLst>
            <pc:docMk/>
            <pc:sldMk cId="1413461025" sldId="399"/>
            <ac:spMk id="3" creationId="{00000000-0000-0000-0000-000000000000}"/>
          </ac:spMkLst>
        </pc:spChg>
      </pc:sldChg>
      <pc:sldChg chg="modSp">
        <pc:chgData name="Daniel DOSTÁL" userId="858566f7-a28b-4d76-8e77-98a7e1ec553e" providerId="ADAL" clId="{AE30CFF8-ACCD-4A91-9DF2-0DE30F47B6A4}" dt="2019-09-22T16:05:23.673" v="112" actId="1076"/>
        <pc:sldMkLst>
          <pc:docMk/>
          <pc:sldMk cId="3720679984" sldId="432"/>
        </pc:sldMkLst>
        <pc:spChg chg="mod">
          <ac:chgData name="Daniel DOSTÁL" userId="858566f7-a28b-4d76-8e77-98a7e1ec553e" providerId="ADAL" clId="{AE30CFF8-ACCD-4A91-9DF2-0DE30F47B6A4}" dt="2019-09-22T16:05:23.673" v="112" actId="1076"/>
          <ac:spMkLst>
            <pc:docMk/>
            <pc:sldMk cId="3720679984" sldId="432"/>
            <ac:spMk id="3" creationId="{00000000-0000-0000-0000-000000000000}"/>
          </ac:spMkLst>
        </pc:spChg>
        <pc:spChg chg="mod">
          <ac:chgData name="Daniel DOSTÁL" userId="858566f7-a28b-4d76-8e77-98a7e1ec553e" providerId="ADAL" clId="{AE30CFF8-ACCD-4A91-9DF2-0DE30F47B6A4}" dt="2019-09-22T15:57:49.389" v="18" actId="14100"/>
          <ac:spMkLst>
            <pc:docMk/>
            <pc:sldMk cId="3720679984" sldId="432"/>
            <ac:spMk id="4" creationId="{00000000-0000-0000-0000-000000000000}"/>
          </ac:spMkLst>
        </pc:spChg>
      </pc:sldChg>
      <pc:sldChg chg="modSp">
        <pc:chgData name="Daniel DOSTÁL" userId="858566f7-a28b-4d76-8e77-98a7e1ec553e" providerId="ADAL" clId="{AE30CFF8-ACCD-4A91-9DF2-0DE30F47B6A4}" dt="2019-10-02T09:53:26.424" v="170"/>
        <pc:sldMkLst>
          <pc:docMk/>
          <pc:sldMk cId="3643908363" sldId="448"/>
        </pc:sldMkLst>
        <pc:spChg chg="mod">
          <ac:chgData name="Daniel DOSTÁL" userId="858566f7-a28b-4d76-8e77-98a7e1ec553e" providerId="ADAL" clId="{AE30CFF8-ACCD-4A91-9DF2-0DE30F47B6A4}" dt="2019-10-02T09:53:26.424" v="170"/>
          <ac:spMkLst>
            <pc:docMk/>
            <pc:sldMk cId="3643908363" sldId="448"/>
            <ac:spMk id="3" creationId="{00000000-0000-0000-0000-000000000000}"/>
          </ac:spMkLst>
        </pc:spChg>
      </pc:sldChg>
      <pc:sldChg chg="del">
        <pc:chgData name="Daniel DOSTÁL" userId="858566f7-a28b-4d76-8e77-98a7e1ec553e" providerId="ADAL" clId="{AE30CFF8-ACCD-4A91-9DF2-0DE30F47B6A4}" dt="2019-11-11T11:43:24.122" v="173" actId="2696"/>
        <pc:sldMkLst>
          <pc:docMk/>
          <pc:sldMk cId="1471054599" sldId="4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0C5DF-3CFE-4F76-BC1B-10290E845570}" type="datetimeFigureOut">
              <a:rPr lang="cs-CZ" smtClean="0"/>
              <a:t>09.10.2023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C6632-5F15-4714-80C3-23AED1ED2D80}" type="slidenum">
              <a:rPr lang="cs-CZ" smtClean="0"/>
              <a:t>‹#›</a:t>
            </a:fld>
            <a:endParaRPr lang="cs-CZ"/>
          </a:p>
        </p:txBody>
      </p:sp>
    </p:spTree>
    <p:extLst>
      <p:ext uri="{BB962C8B-B14F-4D97-AF65-F5344CB8AC3E}">
        <p14:creationId xmlns:p14="http://schemas.microsoft.com/office/powerpoint/2010/main" val="256700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1</a:t>
            </a:r>
            <a:r>
              <a:rPr lang="en-US" dirty="0"/>
              <a:t> </a:t>
            </a:r>
            <a:r>
              <a:rPr lang="en-US" sz="1200" b="0" i="0" u="none" strike="noStrike" kern="1200" dirty="0">
                <a:solidFill>
                  <a:schemeClr val="tx1"/>
                </a:solidFill>
                <a:effectLst/>
                <a:latin typeface="+mn-lt"/>
                <a:ea typeface="+mn-ea"/>
                <a:cs typeface="+mn-cs"/>
              </a:rPr>
              <a:t>Do you usually feel well and strong? </a:t>
            </a:r>
            <a:r>
              <a:rPr lang="en-US" dirty="0"/>
              <a:t> </a:t>
            </a:r>
            <a:r>
              <a:rPr lang="en-US" sz="1200" b="0" i="0" u="none" strike="noStrike" kern="1200" dirty="0">
                <a:solidFill>
                  <a:schemeClr val="tx1"/>
                </a:solidFill>
                <a:effectLst/>
                <a:latin typeface="+mn-lt"/>
                <a:ea typeface="+mn-ea"/>
                <a:cs typeface="+mn-cs"/>
              </a:rPr>
              <a:t>2</a:t>
            </a:r>
            <a:r>
              <a:rPr lang="en-US" dirty="0"/>
              <a:t> </a:t>
            </a:r>
            <a:r>
              <a:rPr lang="en-US" sz="1200" b="0" i="0" u="none" strike="noStrike" kern="1200" dirty="0">
                <a:solidFill>
                  <a:schemeClr val="tx1"/>
                </a:solidFill>
                <a:effectLst/>
                <a:latin typeface="+mn-lt"/>
                <a:ea typeface="+mn-ea"/>
                <a:cs typeface="+mn-cs"/>
              </a:rPr>
              <a:t>Do you usually sleep well? </a:t>
            </a:r>
            <a:r>
              <a:rPr lang="en-US" dirty="0"/>
              <a:t> </a:t>
            </a:r>
            <a:r>
              <a:rPr lang="en-US" sz="1200" b="0" i="0" u="none" strike="noStrike" kern="1200" dirty="0">
                <a:solidFill>
                  <a:schemeClr val="tx1"/>
                </a:solidFill>
                <a:effectLst/>
                <a:latin typeface="+mn-lt"/>
                <a:ea typeface="+mn-ea"/>
                <a:cs typeface="+mn-cs"/>
              </a:rPr>
              <a:t>3</a:t>
            </a:r>
            <a:r>
              <a:rPr lang="en-US" dirty="0"/>
              <a:t> </a:t>
            </a:r>
            <a:r>
              <a:rPr lang="en-US" sz="1200" b="0" i="0" u="none" strike="noStrike" kern="1200" dirty="0">
                <a:solidFill>
                  <a:schemeClr val="tx1"/>
                </a:solidFill>
                <a:effectLst/>
                <a:latin typeface="+mn-lt"/>
                <a:ea typeface="+mn-ea"/>
                <a:cs typeface="+mn-cs"/>
              </a:rPr>
              <a:t>Are you often frightened in the middle of the night? </a:t>
            </a:r>
            <a:r>
              <a:rPr lang="en-US" dirty="0"/>
              <a:t> </a:t>
            </a:r>
            <a:r>
              <a:rPr lang="en-US" sz="1200" b="0" i="0" u="none" strike="noStrike" kern="1200" dirty="0">
                <a:solidFill>
                  <a:schemeClr val="tx1"/>
                </a:solidFill>
                <a:effectLst/>
                <a:latin typeface="+mn-lt"/>
                <a:ea typeface="+mn-ea"/>
                <a:cs typeface="+mn-cs"/>
              </a:rPr>
              <a:t>4</a:t>
            </a:r>
            <a:r>
              <a:rPr lang="en-US" dirty="0"/>
              <a:t> </a:t>
            </a:r>
            <a:r>
              <a:rPr lang="en-US" sz="1200" b="0" i="0" u="none" strike="noStrike" kern="1200" dirty="0">
                <a:solidFill>
                  <a:schemeClr val="tx1"/>
                </a:solidFill>
                <a:effectLst/>
                <a:latin typeface="+mn-lt"/>
                <a:ea typeface="+mn-ea"/>
                <a:cs typeface="+mn-cs"/>
              </a:rPr>
              <a:t>Are you troubled with dreams about your work? </a:t>
            </a:r>
            <a:r>
              <a:rPr lang="en-US" dirty="0"/>
              <a:t> </a:t>
            </a:r>
            <a:r>
              <a:rPr lang="en-US" sz="1200" b="0" i="0" u="none" strike="noStrike" kern="1200" dirty="0">
                <a:solidFill>
                  <a:schemeClr val="tx1"/>
                </a:solidFill>
                <a:effectLst/>
                <a:latin typeface="+mn-lt"/>
                <a:ea typeface="+mn-ea"/>
                <a:cs typeface="+mn-cs"/>
              </a:rPr>
              <a:t>5</a:t>
            </a:r>
            <a:r>
              <a:rPr lang="en-US" dirty="0"/>
              <a:t> </a:t>
            </a:r>
            <a:r>
              <a:rPr lang="en-US" sz="1200" b="0" i="0" u="none" strike="noStrike" kern="1200" dirty="0">
                <a:solidFill>
                  <a:schemeClr val="tx1"/>
                </a:solidFill>
                <a:effectLst/>
                <a:latin typeface="+mn-lt"/>
                <a:ea typeface="+mn-ea"/>
                <a:cs typeface="+mn-cs"/>
              </a:rPr>
              <a:t>Do you have nightmares? </a:t>
            </a:r>
            <a:r>
              <a:rPr lang="en-US" dirty="0"/>
              <a:t> </a:t>
            </a:r>
            <a:r>
              <a:rPr lang="en-US" sz="1200" b="0" i="0" u="none" strike="noStrike" kern="1200" dirty="0">
                <a:solidFill>
                  <a:schemeClr val="tx1"/>
                </a:solidFill>
                <a:effectLst/>
                <a:latin typeface="+mn-lt"/>
                <a:ea typeface="+mn-ea"/>
                <a:cs typeface="+mn-cs"/>
              </a:rPr>
              <a:t>6</a:t>
            </a:r>
            <a:r>
              <a:rPr lang="en-US" dirty="0"/>
              <a:t> </a:t>
            </a:r>
            <a:r>
              <a:rPr lang="en-US" sz="1200" b="0" i="0" u="none" strike="noStrike" kern="1200" dirty="0">
                <a:solidFill>
                  <a:schemeClr val="tx1"/>
                </a:solidFill>
                <a:effectLst/>
                <a:latin typeface="+mn-lt"/>
                <a:ea typeface="+mn-ea"/>
                <a:cs typeface="+mn-cs"/>
              </a:rPr>
              <a:t>Do you have too many sexual dreams? </a:t>
            </a:r>
            <a:r>
              <a:rPr lang="en-US" dirty="0"/>
              <a:t> </a:t>
            </a:r>
            <a:r>
              <a:rPr lang="en-US" sz="1200" b="0" i="0" u="none" strike="noStrike" kern="1200" dirty="0">
                <a:solidFill>
                  <a:schemeClr val="tx1"/>
                </a:solidFill>
                <a:effectLst/>
                <a:latin typeface="+mn-lt"/>
                <a:ea typeface="+mn-ea"/>
                <a:cs typeface="+mn-cs"/>
              </a:rPr>
              <a:t>7</a:t>
            </a:r>
            <a:r>
              <a:rPr lang="en-US" dirty="0"/>
              <a:t> </a:t>
            </a:r>
            <a:r>
              <a:rPr lang="en-US" sz="1200" b="0" i="0" u="none" strike="noStrike" kern="1200" dirty="0">
                <a:solidFill>
                  <a:schemeClr val="tx1"/>
                </a:solidFill>
                <a:effectLst/>
                <a:latin typeface="+mn-lt"/>
                <a:ea typeface="+mn-ea"/>
                <a:cs typeface="+mn-cs"/>
              </a:rPr>
              <a:t>Do you ever walk in your sleep? </a:t>
            </a:r>
            <a:r>
              <a:rPr lang="en-US" dirty="0"/>
              <a:t> </a:t>
            </a:r>
            <a:r>
              <a:rPr lang="en-US" sz="1200" b="0" i="0" u="none" strike="noStrike" kern="1200" dirty="0">
                <a:solidFill>
                  <a:schemeClr val="tx1"/>
                </a:solidFill>
                <a:effectLst/>
                <a:latin typeface="+mn-lt"/>
                <a:ea typeface="+mn-ea"/>
                <a:cs typeface="+mn-cs"/>
              </a:rPr>
              <a:t>8</a:t>
            </a:r>
            <a:r>
              <a:rPr lang="en-US" dirty="0"/>
              <a:t> </a:t>
            </a:r>
            <a:r>
              <a:rPr lang="en-US" sz="1200" b="0" i="0" u="none" strike="noStrike" kern="1200" dirty="0">
                <a:solidFill>
                  <a:schemeClr val="tx1"/>
                </a:solidFill>
                <a:effectLst/>
                <a:latin typeface="+mn-lt"/>
                <a:ea typeface="+mn-ea"/>
                <a:cs typeface="+mn-cs"/>
              </a:rPr>
              <a:t>Do you have the sensation of falling when going to sleep? </a:t>
            </a:r>
            <a:r>
              <a:rPr lang="en-US" dirty="0"/>
              <a:t> </a:t>
            </a:r>
            <a:r>
              <a:rPr lang="en-US" sz="1200" b="0" i="0" u="none" strike="noStrike" kern="1200" dirty="0">
                <a:solidFill>
                  <a:schemeClr val="tx1"/>
                </a:solidFill>
                <a:effectLst/>
                <a:latin typeface="+mn-lt"/>
                <a:ea typeface="+mn-ea"/>
                <a:cs typeface="+mn-cs"/>
              </a:rPr>
              <a:t>9</a:t>
            </a:r>
            <a:r>
              <a:rPr lang="en-US" dirty="0"/>
              <a:t> </a:t>
            </a:r>
            <a:r>
              <a:rPr lang="en-US" sz="1200" b="0" i="0" u="none" strike="noStrike" kern="1200" dirty="0">
                <a:solidFill>
                  <a:schemeClr val="tx1"/>
                </a:solidFill>
                <a:effectLst/>
                <a:latin typeface="+mn-lt"/>
                <a:ea typeface="+mn-ea"/>
                <a:cs typeface="+mn-cs"/>
              </a:rPr>
              <a:t>Does your heart ever thump in your ears so that you cannot sleep? </a:t>
            </a:r>
            <a:r>
              <a:rPr lang="en-US" dirty="0"/>
              <a:t> </a:t>
            </a:r>
            <a:r>
              <a:rPr lang="en-US" sz="1200" b="0" i="0" u="none" strike="noStrike" kern="1200" dirty="0">
                <a:solidFill>
                  <a:schemeClr val="tx1"/>
                </a:solidFill>
                <a:effectLst/>
                <a:latin typeface="+mn-lt"/>
                <a:ea typeface="+mn-ea"/>
                <a:cs typeface="+mn-cs"/>
              </a:rPr>
              <a:t>10</a:t>
            </a:r>
            <a:r>
              <a:rPr lang="en-US" dirty="0"/>
              <a:t> </a:t>
            </a:r>
            <a:r>
              <a:rPr lang="en-US" sz="1200" b="0" i="0" u="none" strike="noStrike" kern="1200" dirty="0">
                <a:solidFill>
                  <a:schemeClr val="tx1"/>
                </a:solidFill>
                <a:effectLst/>
                <a:latin typeface="+mn-lt"/>
                <a:ea typeface="+mn-ea"/>
                <a:cs typeface="+mn-cs"/>
              </a:rPr>
              <a:t>Do ideas run through your head so that you cannot sleep? </a:t>
            </a:r>
            <a:r>
              <a:rPr lang="en-US" dirty="0"/>
              <a:t> </a:t>
            </a:r>
            <a:r>
              <a:rPr lang="en-US" sz="1200" b="0" i="0" u="none" strike="noStrike" kern="1200" dirty="0">
                <a:solidFill>
                  <a:schemeClr val="tx1"/>
                </a:solidFill>
                <a:effectLst/>
                <a:latin typeface="+mn-lt"/>
                <a:ea typeface="+mn-ea"/>
                <a:cs typeface="+mn-cs"/>
              </a:rPr>
              <a:t>11</a:t>
            </a:r>
            <a:r>
              <a:rPr lang="en-US" dirty="0"/>
              <a:t> </a:t>
            </a:r>
            <a:r>
              <a:rPr lang="en-US" sz="1200" b="0" i="0" u="none" strike="noStrike" kern="1200" dirty="0">
                <a:solidFill>
                  <a:schemeClr val="tx1"/>
                </a:solidFill>
                <a:effectLst/>
                <a:latin typeface="+mn-lt"/>
                <a:ea typeface="+mn-ea"/>
                <a:cs typeface="+mn-cs"/>
              </a:rPr>
              <a:t>Do you feel well rested in the morning? </a:t>
            </a:r>
            <a:r>
              <a:rPr lang="en-US" dirty="0"/>
              <a:t> </a:t>
            </a:r>
            <a:r>
              <a:rPr lang="en-US" sz="1200" b="0" i="0" u="none" strike="noStrike" kern="1200" dirty="0">
                <a:solidFill>
                  <a:schemeClr val="tx1"/>
                </a:solidFill>
                <a:effectLst/>
                <a:latin typeface="+mn-lt"/>
                <a:ea typeface="+mn-ea"/>
                <a:cs typeface="+mn-cs"/>
              </a:rPr>
              <a:t>12</a:t>
            </a:r>
            <a:r>
              <a:rPr lang="en-US" dirty="0"/>
              <a:t> </a:t>
            </a:r>
            <a:r>
              <a:rPr lang="en-US" sz="1200" b="0" i="0" u="none" strike="noStrike" kern="1200" dirty="0">
                <a:solidFill>
                  <a:schemeClr val="tx1"/>
                </a:solidFill>
                <a:effectLst/>
                <a:latin typeface="+mn-lt"/>
                <a:ea typeface="+mn-ea"/>
                <a:cs typeface="+mn-cs"/>
              </a:rPr>
              <a:t>Do your eyes often pain you? </a:t>
            </a:r>
            <a:r>
              <a:rPr lang="en-US" dirty="0"/>
              <a:t> </a:t>
            </a:r>
            <a:r>
              <a:rPr lang="en-US" sz="1200" b="0" i="0" u="none" strike="noStrike" kern="1200" dirty="0">
                <a:solidFill>
                  <a:schemeClr val="tx1"/>
                </a:solidFill>
                <a:effectLst/>
                <a:latin typeface="+mn-lt"/>
                <a:ea typeface="+mn-ea"/>
                <a:cs typeface="+mn-cs"/>
              </a:rPr>
              <a:t>13</a:t>
            </a:r>
            <a:r>
              <a:rPr lang="en-US" dirty="0"/>
              <a:t> </a:t>
            </a:r>
            <a:r>
              <a:rPr lang="en-US" sz="1200" b="0" i="0" u="none" strike="noStrike" kern="1200" dirty="0">
                <a:solidFill>
                  <a:schemeClr val="tx1"/>
                </a:solidFill>
                <a:effectLst/>
                <a:latin typeface="+mn-lt"/>
                <a:ea typeface="+mn-ea"/>
                <a:cs typeface="+mn-cs"/>
              </a:rPr>
              <a:t>Do things ever seem to swim or get misty before your eyes? </a:t>
            </a:r>
            <a:r>
              <a:rPr lang="en-US" dirty="0"/>
              <a:t> </a:t>
            </a:r>
            <a:r>
              <a:rPr lang="en-US" sz="1200" b="0" i="0" u="none" strike="noStrike" kern="1200" dirty="0">
                <a:solidFill>
                  <a:schemeClr val="tx1"/>
                </a:solidFill>
                <a:effectLst/>
                <a:latin typeface="+mn-lt"/>
                <a:ea typeface="+mn-ea"/>
                <a:cs typeface="+mn-cs"/>
              </a:rPr>
              <a:t>14</a:t>
            </a:r>
            <a:r>
              <a:rPr lang="en-US" dirty="0"/>
              <a:t> </a:t>
            </a:r>
            <a:r>
              <a:rPr lang="en-US" sz="1200" b="0" i="0" u="none" strike="noStrike" kern="1200" dirty="0">
                <a:solidFill>
                  <a:schemeClr val="tx1"/>
                </a:solidFill>
                <a:effectLst/>
                <a:latin typeface="+mn-lt"/>
                <a:ea typeface="+mn-ea"/>
                <a:cs typeface="+mn-cs"/>
              </a:rPr>
              <a:t>Do you often have the feeling of suffocating? </a:t>
            </a:r>
            <a:r>
              <a:rPr lang="en-US" dirty="0"/>
              <a:t> </a:t>
            </a:r>
            <a:r>
              <a:rPr lang="en-US" sz="1200" b="0" i="0" u="none" strike="noStrike" kern="1200" dirty="0">
                <a:solidFill>
                  <a:schemeClr val="tx1"/>
                </a:solidFill>
                <a:effectLst/>
                <a:latin typeface="+mn-lt"/>
                <a:ea typeface="+mn-ea"/>
                <a:cs typeface="+mn-cs"/>
              </a:rPr>
              <a:t>15</a:t>
            </a:r>
            <a:r>
              <a:rPr lang="en-US" dirty="0"/>
              <a:t> </a:t>
            </a:r>
            <a:r>
              <a:rPr lang="en-US" sz="1200" b="0" i="0" u="none" strike="noStrike" kern="1200" dirty="0">
                <a:solidFill>
                  <a:schemeClr val="tx1"/>
                </a:solidFill>
                <a:effectLst/>
                <a:latin typeface="+mn-lt"/>
                <a:ea typeface="+mn-ea"/>
                <a:cs typeface="+mn-cs"/>
              </a:rPr>
              <a:t>Do you have continual </a:t>
            </a:r>
            <a:r>
              <a:rPr lang="en-US" sz="1200" b="0" i="0" u="none" strike="noStrike" kern="1200" dirty="0" err="1">
                <a:solidFill>
                  <a:schemeClr val="tx1"/>
                </a:solidFill>
                <a:effectLst/>
                <a:latin typeface="+mn-lt"/>
                <a:ea typeface="+mn-ea"/>
                <a:cs typeface="+mn-cs"/>
              </a:rPr>
              <a:t>itchings</a:t>
            </a:r>
            <a:r>
              <a:rPr lang="en-US" sz="1200" b="0" i="0" u="none" strike="noStrike" kern="1200" dirty="0">
                <a:solidFill>
                  <a:schemeClr val="tx1"/>
                </a:solidFill>
                <a:effectLst/>
                <a:latin typeface="+mn-lt"/>
                <a:ea typeface="+mn-ea"/>
                <a:cs typeface="+mn-cs"/>
              </a:rPr>
              <a:t> in the face? </a:t>
            </a:r>
            <a:r>
              <a:rPr lang="en-US" dirty="0"/>
              <a:t> </a:t>
            </a:r>
            <a:r>
              <a:rPr lang="en-US" sz="1200" b="0" i="0" u="none" strike="noStrike" kern="1200" dirty="0">
                <a:solidFill>
                  <a:schemeClr val="tx1"/>
                </a:solidFill>
                <a:effectLst/>
                <a:latin typeface="+mn-lt"/>
                <a:ea typeface="+mn-ea"/>
                <a:cs typeface="+mn-cs"/>
              </a:rPr>
              <a:t>16</a:t>
            </a:r>
            <a:r>
              <a:rPr lang="en-US" dirty="0"/>
              <a:t> </a:t>
            </a:r>
            <a:r>
              <a:rPr lang="en-US" sz="1200" b="0" i="0" u="none" strike="noStrike" kern="1200" dirty="0">
                <a:solidFill>
                  <a:schemeClr val="tx1"/>
                </a:solidFill>
                <a:effectLst/>
                <a:latin typeface="+mn-lt"/>
                <a:ea typeface="+mn-ea"/>
                <a:cs typeface="+mn-cs"/>
              </a:rPr>
              <a:t>Are you bothered much by blushing? </a:t>
            </a:r>
            <a:r>
              <a:rPr lang="en-US" dirty="0"/>
              <a:t> </a:t>
            </a:r>
            <a:r>
              <a:rPr lang="en-US" sz="1200" b="0" i="0" u="none" strike="noStrike" kern="1200" dirty="0">
                <a:solidFill>
                  <a:schemeClr val="tx1"/>
                </a:solidFill>
                <a:effectLst/>
                <a:latin typeface="+mn-lt"/>
                <a:ea typeface="+mn-ea"/>
                <a:cs typeface="+mn-cs"/>
              </a:rPr>
              <a:t>17</a:t>
            </a:r>
            <a:r>
              <a:rPr lang="en-US" dirty="0"/>
              <a:t> </a:t>
            </a:r>
            <a:r>
              <a:rPr lang="en-US" sz="1200" b="0" i="0" u="none" strike="noStrike" kern="1200" dirty="0">
                <a:solidFill>
                  <a:schemeClr val="tx1"/>
                </a:solidFill>
                <a:effectLst/>
                <a:latin typeface="+mn-lt"/>
                <a:ea typeface="+mn-ea"/>
                <a:cs typeface="+mn-cs"/>
              </a:rPr>
              <a:t>Are you bothered by fluttering of the heart? </a:t>
            </a:r>
            <a:r>
              <a:rPr lang="en-US" dirty="0"/>
              <a:t> </a:t>
            </a:r>
            <a:r>
              <a:rPr lang="en-US" sz="1200" b="0" i="0" u="none" strike="noStrike" kern="1200" dirty="0">
                <a:solidFill>
                  <a:schemeClr val="tx1"/>
                </a:solidFill>
                <a:effectLst/>
                <a:latin typeface="+mn-lt"/>
                <a:ea typeface="+mn-ea"/>
                <a:cs typeface="+mn-cs"/>
              </a:rPr>
              <a:t>18</a:t>
            </a:r>
            <a:r>
              <a:rPr lang="en-US" dirty="0"/>
              <a:t> </a:t>
            </a:r>
            <a:r>
              <a:rPr lang="en-US" sz="1200" b="0" i="0" u="none" strike="noStrike" kern="1200" dirty="0">
                <a:solidFill>
                  <a:schemeClr val="tx1"/>
                </a:solidFill>
                <a:effectLst/>
                <a:latin typeface="+mn-lt"/>
                <a:ea typeface="+mn-ea"/>
                <a:cs typeface="+mn-cs"/>
              </a:rPr>
              <a:t>Do you feel tired most of the time? </a:t>
            </a:r>
            <a:r>
              <a:rPr lang="en-US" dirty="0"/>
              <a:t> </a:t>
            </a:r>
            <a:r>
              <a:rPr lang="en-US" sz="1200" b="0" i="0" u="none" strike="noStrike" kern="1200" dirty="0">
                <a:solidFill>
                  <a:schemeClr val="tx1"/>
                </a:solidFill>
                <a:effectLst/>
                <a:latin typeface="+mn-lt"/>
                <a:ea typeface="+mn-ea"/>
                <a:cs typeface="+mn-cs"/>
              </a:rPr>
              <a:t>19</a:t>
            </a:r>
            <a:r>
              <a:rPr lang="en-US" dirty="0"/>
              <a:t> </a:t>
            </a:r>
            <a:r>
              <a:rPr lang="en-US" sz="1200" b="0" i="0" u="none" strike="noStrike" kern="1200" dirty="0">
                <a:solidFill>
                  <a:schemeClr val="tx1"/>
                </a:solidFill>
                <a:effectLst/>
                <a:latin typeface="+mn-lt"/>
                <a:ea typeface="+mn-ea"/>
                <a:cs typeface="+mn-cs"/>
              </a:rPr>
              <a:t>Have you ever had fits of dizziness? </a:t>
            </a:r>
            <a:r>
              <a:rPr lang="en-US" dirty="0"/>
              <a:t> </a:t>
            </a:r>
            <a:r>
              <a:rPr lang="en-US" sz="1200" b="0" i="0" u="none" strike="noStrike" kern="1200" dirty="0">
                <a:solidFill>
                  <a:schemeClr val="tx1"/>
                </a:solidFill>
                <a:effectLst/>
                <a:latin typeface="+mn-lt"/>
                <a:ea typeface="+mn-ea"/>
                <a:cs typeface="+mn-cs"/>
              </a:rPr>
              <a:t>20</a:t>
            </a:r>
            <a:r>
              <a:rPr lang="en-US" dirty="0"/>
              <a:t> </a:t>
            </a:r>
            <a:r>
              <a:rPr lang="en-US" sz="1200" b="0" i="0" u="none" strike="noStrike" kern="1200" dirty="0">
                <a:solidFill>
                  <a:schemeClr val="tx1"/>
                </a:solidFill>
                <a:effectLst/>
                <a:latin typeface="+mn-lt"/>
                <a:ea typeface="+mn-ea"/>
                <a:cs typeface="+mn-cs"/>
              </a:rPr>
              <a:t>Do you have queer, unpleasant feelings in any part of the body? </a:t>
            </a:r>
            <a:r>
              <a:rPr lang="en-US" dirty="0"/>
              <a:t> </a:t>
            </a:r>
            <a:r>
              <a:rPr lang="en-US" sz="1200" b="0" i="0" u="none" strike="noStrike" kern="1200" dirty="0">
                <a:solidFill>
                  <a:schemeClr val="tx1"/>
                </a:solidFill>
                <a:effectLst/>
                <a:latin typeface="+mn-lt"/>
                <a:ea typeface="+mn-ea"/>
                <a:cs typeface="+mn-cs"/>
              </a:rPr>
              <a:t>21</a:t>
            </a:r>
            <a:r>
              <a:rPr lang="en-US" dirty="0"/>
              <a:t> </a:t>
            </a:r>
            <a:r>
              <a:rPr lang="en-US" sz="1200" b="0" i="0" u="none" strike="noStrike" kern="1200" dirty="0">
                <a:solidFill>
                  <a:schemeClr val="tx1"/>
                </a:solidFill>
                <a:effectLst/>
                <a:latin typeface="+mn-lt"/>
                <a:ea typeface="+mn-ea"/>
                <a:cs typeface="+mn-cs"/>
              </a:rPr>
              <a:t>Do you ever feel an awful pressure in or about the head? </a:t>
            </a:r>
            <a:r>
              <a:rPr lang="en-US" dirty="0"/>
              <a:t> </a:t>
            </a:r>
            <a:r>
              <a:rPr lang="en-US" sz="1200" b="0" i="0" u="none" strike="noStrike" kern="1200" dirty="0">
                <a:solidFill>
                  <a:schemeClr val="tx1"/>
                </a:solidFill>
                <a:effectLst/>
                <a:latin typeface="+mn-lt"/>
                <a:ea typeface="+mn-ea"/>
                <a:cs typeface="+mn-cs"/>
              </a:rPr>
              <a:t>22</a:t>
            </a:r>
            <a:r>
              <a:rPr lang="en-US" dirty="0"/>
              <a:t> </a:t>
            </a:r>
            <a:r>
              <a:rPr lang="en-US" sz="1200" b="0" i="0" u="none" strike="noStrike" kern="1200" dirty="0">
                <a:solidFill>
                  <a:schemeClr val="tx1"/>
                </a:solidFill>
                <a:effectLst/>
                <a:latin typeface="+mn-lt"/>
                <a:ea typeface="+mn-ea"/>
                <a:cs typeface="+mn-cs"/>
              </a:rPr>
              <a:t>Do you often have bad pains in any part of the body? </a:t>
            </a:r>
            <a:r>
              <a:rPr lang="en-US" dirty="0"/>
              <a:t> </a:t>
            </a:r>
            <a:r>
              <a:rPr lang="en-US" sz="1200" b="0" i="0" u="none" strike="noStrike" kern="1200" dirty="0">
                <a:solidFill>
                  <a:schemeClr val="tx1"/>
                </a:solidFill>
                <a:effectLst/>
                <a:latin typeface="+mn-lt"/>
                <a:ea typeface="+mn-ea"/>
                <a:cs typeface="+mn-cs"/>
              </a:rPr>
              <a:t>23</a:t>
            </a:r>
            <a:r>
              <a:rPr lang="en-US" dirty="0"/>
              <a:t> </a:t>
            </a:r>
            <a:r>
              <a:rPr lang="en-US" sz="1200" b="0" i="0" u="none" strike="noStrike" kern="1200" dirty="0">
                <a:solidFill>
                  <a:schemeClr val="tx1"/>
                </a:solidFill>
                <a:effectLst/>
                <a:latin typeface="+mn-lt"/>
                <a:ea typeface="+mn-ea"/>
                <a:cs typeface="+mn-cs"/>
              </a:rPr>
              <a:t>Do you have a great many bad headaches? </a:t>
            </a:r>
            <a:r>
              <a:rPr lang="en-US" dirty="0"/>
              <a:t> </a:t>
            </a:r>
            <a:r>
              <a:rPr lang="en-US" sz="1200" b="0" i="0" u="none" strike="noStrike" kern="1200" dirty="0">
                <a:solidFill>
                  <a:schemeClr val="tx1"/>
                </a:solidFill>
                <a:effectLst/>
                <a:latin typeface="+mn-lt"/>
                <a:ea typeface="+mn-ea"/>
                <a:cs typeface="+mn-cs"/>
              </a:rPr>
              <a:t>24</a:t>
            </a:r>
            <a:r>
              <a:rPr lang="en-US" dirty="0"/>
              <a:t> </a:t>
            </a:r>
            <a:r>
              <a:rPr lang="en-US" sz="1200" b="0" i="0" u="none" strike="noStrike" kern="1200" dirty="0">
                <a:solidFill>
                  <a:schemeClr val="tx1"/>
                </a:solidFill>
                <a:effectLst/>
                <a:latin typeface="+mn-lt"/>
                <a:ea typeface="+mn-ea"/>
                <a:cs typeface="+mn-cs"/>
              </a:rPr>
              <a:t>Is your head apt to ache on one side? </a:t>
            </a:r>
            <a:r>
              <a:rPr lang="en-US" dirty="0"/>
              <a:t> </a:t>
            </a:r>
            <a:r>
              <a:rPr lang="en-US" sz="1200" b="0" i="0" u="none" strike="noStrike" kern="1200" dirty="0">
                <a:solidFill>
                  <a:schemeClr val="tx1"/>
                </a:solidFill>
                <a:effectLst/>
                <a:latin typeface="+mn-lt"/>
                <a:ea typeface="+mn-ea"/>
                <a:cs typeface="+mn-cs"/>
              </a:rPr>
              <a:t>25</a:t>
            </a:r>
            <a:r>
              <a:rPr lang="en-US" dirty="0"/>
              <a:t> </a:t>
            </a:r>
            <a:r>
              <a:rPr lang="en-US" sz="1200" b="0" i="0" u="none" strike="noStrike" kern="1200" dirty="0">
                <a:solidFill>
                  <a:schemeClr val="tx1"/>
                </a:solidFill>
                <a:effectLst/>
                <a:latin typeface="+mn-lt"/>
                <a:ea typeface="+mn-ea"/>
                <a:cs typeface="+mn-cs"/>
              </a:rPr>
              <a:t>Have you ever fainted away? </a:t>
            </a:r>
            <a:r>
              <a:rPr lang="en-US" dirty="0"/>
              <a:t> </a:t>
            </a:r>
            <a:r>
              <a:rPr lang="en-US" sz="1200" b="0" i="0" u="none" strike="noStrike" kern="1200" dirty="0">
                <a:solidFill>
                  <a:schemeClr val="tx1"/>
                </a:solidFill>
                <a:effectLst/>
                <a:latin typeface="+mn-lt"/>
                <a:ea typeface="+mn-ea"/>
                <a:cs typeface="+mn-cs"/>
              </a:rPr>
              <a:t>26</a:t>
            </a:r>
            <a:r>
              <a:rPr lang="en-US" dirty="0"/>
              <a:t> </a:t>
            </a:r>
            <a:r>
              <a:rPr lang="en-US" sz="1200" b="0" i="0" u="none" strike="noStrike" kern="1200" dirty="0">
                <a:solidFill>
                  <a:schemeClr val="tx1"/>
                </a:solidFill>
                <a:effectLst/>
                <a:latin typeface="+mn-lt"/>
                <a:ea typeface="+mn-ea"/>
                <a:cs typeface="+mn-cs"/>
              </a:rPr>
              <a:t>Have you often fainted away? </a:t>
            </a:r>
            <a:r>
              <a:rPr lang="en-US" dirty="0"/>
              <a:t> </a:t>
            </a:r>
            <a:r>
              <a:rPr lang="en-US" sz="1200" b="0" i="0" u="none" strike="noStrike" kern="1200" dirty="0">
                <a:solidFill>
                  <a:schemeClr val="tx1"/>
                </a:solidFill>
                <a:effectLst/>
                <a:latin typeface="+mn-lt"/>
                <a:ea typeface="+mn-ea"/>
                <a:cs typeface="+mn-cs"/>
              </a:rPr>
              <a:t>27</a:t>
            </a:r>
            <a:r>
              <a:rPr lang="en-US" dirty="0"/>
              <a:t> </a:t>
            </a:r>
            <a:r>
              <a:rPr lang="en-US" sz="1200" b="0" i="0" u="none" strike="noStrike" kern="1200" dirty="0">
                <a:solidFill>
                  <a:schemeClr val="tx1"/>
                </a:solidFill>
                <a:effectLst/>
                <a:latin typeface="+mn-lt"/>
                <a:ea typeface="+mn-ea"/>
                <a:cs typeface="+mn-cs"/>
              </a:rPr>
              <a:t>Have you ever been blind, half-blind, deaf or dumb for a time? </a:t>
            </a:r>
            <a:r>
              <a:rPr lang="en-US" dirty="0"/>
              <a:t> </a:t>
            </a:r>
            <a:r>
              <a:rPr lang="en-US" sz="1200" b="0" i="0" u="none" strike="noStrike" kern="1200" dirty="0">
                <a:solidFill>
                  <a:schemeClr val="tx1"/>
                </a:solidFill>
                <a:effectLst/>
                <a:latin typeface="+mn-lt"/>
                <a:ea typeface="+mn-ea"/>
                <a:cs typeface="+mn-cs"/>
              </a:rPr>
              <a:t>28</a:t>
            </a:r>
            <a:r>
              <a:rPr lang="en-US" dirty="0"/>
              <a:t> </a:t>
            </a:r>
            <a:r>
              <a:rPr lang="en-US" sz="1200" b="0" i="0" u="none" strike="noStrike" kern="1200" dirty="0">
                <a:solidFill>
                  <a:schemeClr val="tx1"/>
                </a:solidFill>
                <a:effectLst/>
                <a:latin typeface="+mn-lt"/>
                <a:ea typeface="+mn-ea"/>
                <a:cs typeface="+mn-cs"/>
              </a:rPr>
              <a:t>Have you ever had an arm or leg paralyzed? </a:t>
            </a:r>
            <a:r>
              <a:rPr lang="en-US" dirty="0"/>
              <a:t> </a:t>
            </a:r>
            <a:r>
              <a:rPr lang="en-US" sz="1200" b="0" i="0" u="none" strike="noStrike" kern="1200" dirty="0">
                <a:solidFill>
                  <a:schemeClr val="tx1"/>
                </a:solidFill>
                <a:effectLst/>
                <a:latin typeface="+mn-lt"/>
                <a:ea typeface="+mn-ea"/>
                <a:cs typeface="+mn-cs"/>
              </a:rPr>
              <a:t>29</a:t>
            </a:r>
            <a:r>
              <a:rPr lang="en-US" dirty="0"/>
              <a:t> </a:t>
            </a:r>
            <a:r>
              <a:rPr lang="en-US" sz="1200" b="0" i="0" u="none" strike="noStrike" kern="1200" dirty="0">
                <a:solidFill>
                  <a:schemeClr val="tx1"/>
                </a:solidFill>
                <a:effectLst/>
                <a:latin typeface="+mn-lt"/>
                <a:ea typeface="+mn-ea"/>
                <a:cs typeface="+mn-cs"/>
              </a:rPr>
              <a:t>Have you ever lost your memory for a time? </a:t>
            </a:r>
            <a:r>
              <a:rPr lang="en-US" dirty="0"/>
              <a:t> </a:t>
            </a:r>
            <a:r>
              <a:rPr lang="en-US" sz="1200" b="0" i="0" u="none" strike="noStrike" kern="1200" dirty="0">
                <a:solidFill>
                  <a:schemeClr val="tx1"/>
                </a:solidFill>
                <a:effectLst/>
                <a:latin typeface="+mn-lt"/>
                <a:ea typeface="+mn-ea"/>
                <a:cs typeface="+mn-cs"/>
              </a:rPr>
              <a:t>30</a:t>
            </a:r>
            <a:r>
              <a:rPr lang="en-US" dirty="0"/>
              <a:t> </a:t>
            </a:r>
            <a:r>
              <a:rPr lang="en-US" sz="1200" b="0" i="0" u="none" strike="noStrike" kern="1200" dirty="0">
                <a:solidFill>
                  <a:schemeClr val="tx1"/>
                </a:solidFill>
                <a:effectLst/>
                <a:latin typeface="+mn-lt"/>
                <a:ea typeface="+mn-ea"/>
                <a:cs typeface="+mn-cs"/>
              </a:rPr>
              <a:t>Did you have a happy childhood? </a:t>
            </a:r>
            <a:r>
              <a:rPr lang="en-US" dirty="0"/>
              <a:t> </a:t>
            </a:r>
            <a:r>
              <a:rPr lang="en-US" sz="1200" b="0" i="0" u="none" strike="noStrike" kern="1200" dirty="0">
                <a:solidFill>
                  <a:schemeClr val="tx1"/>
                </a:solidFill>
                <a:effectLst/>
                <a:latin typeface="+mn-lt"/>
                <a:ea typeface="+mn-ea"/>
                <a:cs typeface="+mn-cs"/>
              </a:rPr>
              <a:t>31</a:t>
            </a:r>
            <a:r>
              <a:rPr lang="en-US" dirty="0"/>
              <a:t> </a:t>
            </a:r>
            <a:r>
              <a:rPr lang="en-US" sz="1200" b="0" i="0" u="none" strike="noStrike" kern="1200" dirty="0">
                <a:solidFill>
                  <a:schemeClr val="tx1"/>
                </a:solidFill>
                <a:effectLst/>
                <a:latin typeface="+mn-lt"/>
                <a:ea typeface="+mn-ea"/>
                <a:cs typeface="+mn-cs"/>
              </a:rPr>
              <a:t>Were you happy when 14 to 18 years old? </a:t>
            </a:r>
            <a:r>
              <a:rPr lang="en-US" dirty="0"/>
              <a:t> </a:t>
            </a:r>
            <a:r>
              <a:rPr lang="en-US" sz="1200" b="0" i="0" u="none" strike="noStrike" kern="1200" dirty="0">
                <a:solidFill>
                  <a:schemeClr val="tx1"/>
                </a:solidFill>
                <a:effectLst/>
                <a:latin typeface="+mn-lt"/>
                <a:ea typeface="+mn-ea"/>
                <a:cs typeface="+mn-cs"/>
              </a:rPr>
              <a:t>32</a:t>
            </a:r>
            <a:r>
              <a:rPr lang="en-US" dirty="0"/>
              <a:t> </a:t>
            </a:r>
            <a:r>
              <a:rPr lang="en-US" sz="1200" b="0" i="0" u="none" strike="noStrike" kern="1200" dirty="0">
                <a:solidFill>
                  <a:schemeClr val="tx1"/>
                </a:solidFill>
                <a:effectLst/>
                <a:latin typeface="+mn-lt"/>
                <a:ea typeface="+mn-ea"/>
                <a:cs typeface="+mn-cs"/>
              </a:rPr>
              <a:t>Were you considered a bad boy [or girl]? </a:t>
            </a:r>
            <a:r>
              <a:rPr lang="en-US" dirty="0"/>
              <a:t> </a:t>
            </a:r>
            <a:r>
              <a:rPr lang="en-US" sz="1200" b="0" i="0" u="none" strike="noStrike" kern="1200" dirty="0">
                <a:solidFill>
                  <a:schemeClr val="tx1"/>
                </a:solidFill>
                <a:effectLst/>
                <a:latin typeface="+mn-lt"/>
                <a:ea typeface="+mn-ea"/>
                <a:cs typeface="+mn-cs"/>
              </a:rPr>
              <a:t>33</a:t>
            </a:r>
            <a:r>
              <a:rPr lang="en-US" dirty="0"/>
              <a:t> </a:t>
            </a:r>
            <a:r>
              <a:rPr lang="en-US" sz="1200" b="0" i="0" u="none" strike="noStrike" kern="1200" dirty="0">
                <a:solidFill>
                  <a:schemeClr val="tx1"/>
                </a:solidFill>
                <a:effectLst/>
                <a:latin typeface="+mn-lt"/>
                <a:ea typeface="+mn-ea"/>
                <a:cs typeface="+mn-cs"/>
              </a:rPr>
              <a:t>As a child did you like to play alone better than to play with other children? </a:t>
            </a:r>
            <a:r>
              <a:rPr lang="en-US" dirty="0"/>
              <a:t> </a:t>
            </a:r>
            <a:r>
              <a:rPr lang="en-US" sz="1200" b="0" i="0" u="none" strike="noStrike" kern="1200" dirty="0">
                <a:solidFill>
                  <a:schemeClr val="tx1"/>
                </a:solidFill>
                <a:effectLst/>
                <a:latin typeface="+mn-lt"/>
                <a:ea typeface="+mn-ea"/>
                <a:cs typeface="+mn-cs"/>
              </a:rPr>
              <a:t>34</a:t>
            </a:r>
            <a:r>
              <a:rPr lang="en-US" dirty="0"/>
              <a:t> </a:t>
            </a:r>
            <a:r>
              <a:rPr lang="en-US" sz="1200" b="0" i="0" u="none" strike="noStrike" kern="1200" dirty="0">
                <a:solidFill>
                  <a:schemeClr val="tx1"/>
                </a:solidFill>
                <a:effectLst/>
                <a:latin typeface="+mn-lt"/>
                <a:ea typeface="+mn-ea"/>
                <a:cs typeface="+mn-cs"/>
              </a:rPr>
              <a:t>Did the other children let you play with them? </a:t>
            </a:r>
            <a:r>
              <a:rPr lang="en-US" dirty="0"/>
              <a:t> </a:t>
            </a:r>
            <a:r>
              <a:rPr lang="en-US" sz="1200" b="0" i="0" u="none" strike="noStrike" kern="1200" dirty="0">
                <a:solidFill>
                  <a:schemeClr val="tx1"/>
                </a:solidFill>
                <a:effectLst/>
                <a:latin typeface="+mn-lt"/>
                <a:ea typeface="+mn-ea"/>
                <a:cs typeface="+mn-cs"/>
              </a:rPr>
              <a:t>35</a:t>
            </a:r>
            <a:r>
              <a:rPr lang="en-US" dirty="0"/>
              <a:t> </a:t>
            </a:r>
            <a:r>
              <a:rPr lang="en-US" sz="1200" b="0" i="0" u="none" strike="noStrike" kern="1200" dirty="0">
                <a:solidFill>
                  <a:schemeClr val="tx1"/>
                </a:solidFill>
                <a:effectLst/>
                <a:latin typeface="+mn-lt"/>
                <a:ea typeface="+mn-ea"/>
                <a:cs typeface="+mn-cs"/>
              </a:rPr>
              <a:t>Were you shy with other boys [or girls]? </a:t>
            </a:r>
            <a:r>
              <a:rPr lang="en-US" dirty="0"/>
              <a:t> </a:t>
            </a:r>
            <a:r>
              <a:rPr lang="en-US" sz="1200" b="0" i="0" u="none" strike="noStrike" kern="1200" dirty="0">
                <a:solidFill>
                  <a:schemeClr val="tx1"/>
                </a:solidFill>
                <a:effectLst/>
                <a:latin typeface="+mn-lt"/>
                <a:ea typeface="+mn-ea"/>
                <a:cs typeface="+mn-cs"/>
              </a:rPr>
              <a:t>36</a:t>
            </a:r>
            <a:r>
              <a:rPr lang="en-US" dirty="0"/>
              <a:t> </a:t>
            </a:r>
            <a:r>
              <a:rPr lang="en-US" sz="1200" b="0" i="0" u="none" strike="noStrike" kern="1200" dirty="0">
                <a:solidFill>
                  <a:schemeClr val="tx1"/>
                </a:solidFill>
                <a:effectLst/>
                <a:latin typeface="+mn-lt"/>
                <a:ea typeface="+mn-ea"/>
                <a:cs typeface="+mn-cs"/>
              </a:rPr>
              <a:t>Did you ever run away from home? </a:t>
            </a:r>
            <a:r>
              <a:rPr lang="en-US" dirty="0"/>
              <a:t> </a:t>
            </a:r>
            <a:r>
              <a:rPr lang="en-US" sz="1200" b="0" i="0" u="none" strike="noStrike" kern="1200" dirty="0">
                <a:solidFill>
                  <a:schemeClr val="tx1"/>
                </a:solidFill>
                <a:effectLst/>
                <a:latin typeface="+mn-lt"/>
                <a:ea typeface="+mn-ea"/>
                <a:cs typeface="+mn-cs"/>
              </a:rPr>
              <a:t>37</a:t>
            </a:r>
            <a:r>
              <a:rPr lang="en-US" dirty="0"/>
              <a:t> </a:t>
            </a:r>
            <a:r>
              <a:rPr lang="en-US" sz="1200" b="0" i="0" u="none" strike="noStrike" kern="1200" dirty="0">
                <a:solidFill>
                  <a:schemeClr val="tx1"/>
                </a:solidFill>
                <a:effectLst/>
                <a:latin typeface="+mn-lt"/>
                <a:ea typeface="+mn-ea"/>
                <a:cs typeface="+mn-cs"/>
              </a:rPr>
              <a:t>Did you ever have a strong desire to run away from home? </a:t>
            </a:r>
            <a:r>
              <a:rPr lang="en-US" dirty="0"/>
              <a:t> </a:t>
            </a:r>
            <a:r>
              <a:rPr lang="en-US" sz="1200" b="0" i="0" u="none" strike="noStrike" kern="1200" dirty="0">
                <a:solidFill>
                  <a:schemeClr val="tx1"/>
                </a:solidFill>
                <a:effectLst/>
                <a:latin typeface="+mn-lt"/>
                <a:ea typeface="+mn-ea"/>
                <a:cs typeface="+mn-cs"/>
              </a:rPr>
              <a:t>38</a:t>
            </a:r>
            <a:r>
              <a:rPr lang="en-US" dirty="0"/>
              <a:t> </a:t>
            </a:r>
            <a:r>
              <a:rPr lang="en-US" sz="1200" b="0" i="0" u="none" strike="noStrike" kern="1200" dirty="0">
                <a:solidFill>
                  <a:schemeClr val="tx1"/>
                </a:solidFill>
                <a:effectLst/>
                <a:latin typeface="+mn-lt"/>
                <a:ea typeface="+mn-ea"/>
                <a:cs typeface="+mn-cs"/>
              </a:rPr>
              <a:t>Has your family always treated you right? </a:t>
            </a:r>
            <a:r>
              <a:rPr lang="en-US" dirty="0"/>
              <a:t> </a:t>
            </a:r>
            <a:r>
              <a:rPr lang="en-US" sz="1200" b="0" i="0" u="none" strike="noStrike" kern="1200" dirty="0">
                <a:solidFill>
                  <a:schemeClr val="tx1"/>
                </a:solidFill>
                <a:effectLst/>
                <a:latin typeface="+mn-lt"/>
                <a:ea typeface="+mn-ea"/>
                <a:cs typeface="+mn-cs"/>
              </a:rPr>
              <a:t>39</a:t>
            </a:r>
            <a:r>
              <a:rPr lang="en-US" dirty="0"/>
              <a:t> </a:t>
            </a:r>
            <a:r>
              <a:rPr lang="en-US" sz="1200" b="0" i="0" u="none" strike="noStrike" kern="1200" dirty="0">
                <a:solidFill>
                  <a:schemeClr val="tx1"/>
                </a:solidFill>
                <a:effectLst/>
                <a:latin typeface="+mn-lt"/>
                <a:ea typeface="+mn-ea"/>
                <a:cs typeface="+mn-cs"/>
              </a:rPr>
              <a:t>Did the teachers in school generally treat you right? </a:t>
            </a:r>
            <a:r>
              <a:rPr lang="en-US" dirty="0"/>
              <a:t> </a:t>
            </a:r>
            <a:r>
              <a:rPr lang="en-US" sz="1200" b="0" i="0" u="none" strike="noStrike" kern="1200" dirty="0">
                <a:solidFill>
                  <a:schemeClr val="tx1"/>
                </a:solidFill>
                <a:effectLst/>
                <a:latin typeface="+mn-lt"/>
                <a:ea typeface="+mn-ea"/>
                <a:cs typeface="+mn-cs"/>
              </a:rPr>
              <a:t>40</a:t>
            </a:r>
            <a:r>
              <a:rPr lang="en-US" dirty="0"/>
              <a:t> </a:t>
            </a:r>
            <a:r>
              <a:rPr lang="en-US" sz="1200" b="0" i="0" u="none" strike="noStrike" kern="1200" dirty="0">
                <a:solidFill>
                  <a:schemeClr val="tx1"/>
                </a:solidFill>
                <a:effectLst/>
                <a:latin typeface="+mn-lt"/>
                <a:ea typeface="+mn-ea"/>
                <a:cs typeface="+mn-cs"/>
              </a:rPr>
              <a:t>Have your employers generally treated you right? </a:t>
            </a:r>
            <a:r>
              <a:rPr lang="en-US" dirty="0"/>
              <a:t> </a:t>
            </a:r>
            <a:r>
              <a:rPr lang="en-US" sz="1200" b="0" i="0" u="none" strike="noStrike" kern="1200" dirty="0">
                <a:solidFill>
                  <a:schemeClr val="tx1"/>
                </a:solidFill>
                <a:effectLst/>
                <a:latin typeface="+mn-lt"/>
                <a:ea typeface="+mn-ea"/>
                <a:cs typeface="+mn-cs"/>
              </a:rPr>
              <a:t>41</a:t>
            </a:r>
            <a:r>
              <a:rPr lang="en-US" dirty="0"/>
              <a:t> </a:t>
            </a:r>
            <a:r>
              <a:rPr lang="en-US" sz="1200" b="0" i="0" u="none" strike="noStrike" kern="1200" dirty="0">
                <a:solidFill>
                  <a:schemeClr val="tx1"/>
                </a:solidFill>
                <a:effectLst/>
                <a:latin typeface="+mn-lt"/>
                <a:ea typeface="+mn-ea"/>
                <a:cs typeface="+mn-cs"/>
              </a:rPr>
              <a:t>Do you know of anybody who is trying to do you harm? </a:t>
            </a:r>
            <a:r>
              <a:rPr lang="en-US" dirty="0"/>
              <a:t> </a:t>
            </a:r>
            <a:r>
              <a:rPr lang="en-US" sz="1200" b="0" i="0" u="none" strike="noStrike" kern="1200" dirty="0">
                <a:solidFill>
                  <a:schemeClr val="tx1"/>
                </a:solidFill>
                <a:effectLst/>
                <a:latin typeface="+mn-lt"/>
                <a:ea typeface="+mn-ea"/>
                <a:cs typeface="+mn-cs"/>
              </a:rPr>
              <a:t>42</a:t>
            </a:r>
            <a:r>
              <a:rPr lang="en-US" dirty="0"/>
              <a:t> </a:t>
            </a:r>
            <a:r>
              <a:rPr lang="en-US" sz="1200" b="0" i="0" u="none" strike="noStrike" kern="1200" dirty="0">
                <a:solidFill>
                  <a:schemeClr val="tx1"/>
                </a:solidFill>
                <a:effectLst/>
                <a:latin typeface="+mn-lt"/>
                <a:ea typeface="+mn-ea"/>
                <a:cs typeface="+mn-cs"/>
              </a:rPr>
              <a:t>Do people find fault with you more than you deserve? </a:t>
            </a:r>
            <a:r>
              <a:rPr lang="en-US" dirty="0"/>
              <a:t> </a:t>
            </a:r>
            <a:r>
              <a:rPr lang="en-US" sz="1200" b="0" i="0" u="none" strike="noStrike" kern="1200" dirty="0">
                <a:solidFill>
                  <a:schemeClr val="tx1"/>
                </a:solidFill>
                <a:effectLst/>
                <a:latin typeface="+mn-lt"/>
                <a:ea typeface="+mn-ea"/>
                <a:cs typeface="+mn-cs"/>
              </a:rPr>
              <a:t>43</a:t>
            </a:r>
            <a:r>
              <a:rPr lang="en-US" dirty="0"/>
              <a:t> </a:t>
            </a:r>
            <a:r>
              <a:rPr lang="en-US" sz="1200" b="0" i="0" u="none" strike="noStrike" kern="1200" dirty="0">
                <a:solidFill>
                  <a:schemeClr val="tx1"/>
                </a:solidFill>
                <a:effectLst/>
                <a:latin typeface="+mn-lt"/>
                <a:ea typeface="+mn-ea"/>
                <a:cs typeface="+mn-cs"/>
              </a:rPr>
              <a:t>Do you make friends easily? </a:t>
            </a:r>
            <a:r>
              <a:rPr lang="en-US" dirty="0"/>
              <a:t> </a:t>
            </a:r>
            <a:r>
              <a:rPr lang="en-US" sz="1200" b="0" i="0" u="none" strike="noStrike" kern="1200" dirty="0">
                <a:solidFill>
                  <a:schemeClr val="tx1"/>
                </a:solidFill>
                <a:effectLst/>
                <a:latin typeface="+mn-lt"/>
                <a:ea typeface="+mn-ea"/>
                <a:cs typeface="+mn-cs"/>
              </a:rPr>
              <a:t>44</a:t>
            </a:r>
            <a:r>
              <a:rPr lang="en-US" dirty="0"/>
              <a:t> </a:t>
            </a:r>
            <a:r>
              <a:rPr lang="en-US" sz="1200" b="0" i="0" u="none" strike="noStrike" kern="1200" dirty="0">
                <a:solidFill>
                  <a:schemeClr val="tx1"/>
                </a:solidFill>
                <a:effectLst/>
                <a:latin typeface="+mn-lt"/>
                <a:ea typeface="+mn-ea"/>
                <a:cs typeface="+mn-cs"/>
              </a:rPr>
              <a:t>Did you ever make love to a girl [or boy]? </a:t>
            </a:r>
            <a:r>
              <a:rPr lang="en-US" dirty="0"/>
              <a:t> </a:t>
            </a:r>
            <a:r>
              <a:rPr lang="en-US" sz="1200" b="0" i="0" u="none" strike="noStrike" kern="1200" dirty="0">
                <a:solidFill>
                  <a:schemeClr val="tx1"/>
                </a:solidFill>
                <a:effectLst/>
                <a:latin typeface="+mn-lt"/>
                <a:ea typeface="+mn-ea"/>
                <a:cs typeface="+mn-cs"/>
              </a:rPr>
              <a:t>45</a:t>
            </a:r>
            <a:r>
              <a:rPr lang="en-US" dirty="0"/>
              <a:t> </a:t>
            </a:r>
            <a:r>
              <a:rPr lang="en-US" sz="1200" b="0" i="0" u="none" strike="noStrike" kern="1200" dirty="0">
                <a:solidFill>
                  <a:schemeClr val="tx1"/>
                </a:solidFill>
                <a:effectLst/>
                <a:latin typeface="+mn-lt"/>
                <a:ea typeface="+mn-ea"/>
                <a:cs typeface="+mn-cs"/>
              </a:rPr>
              <a:t>Do you get used to new places quickly? </a:t>
            </a:r>
            <a:r>
              <a:rPr lang="en-US" dirty="0"/>
              <a:t> </a:t>
            </a:r>
            <a:r>
              <a:rPr lang="en-US" sz="1200" b="0" i="0" u="none" strike="noStrike" kern="1200" dirty="0">
                <a:solidFill>
                  <a:schemeClr val="tx1"/>
                </a:solidFill>
                <a:effectLst/>
                <a:latin typeface="+mn-lt"/>
                <a:ea typeface="+mn-ea"/>
                <a:cs typeface="+mn-cs"/>
              </a:rPr>
              <a:t>46</a:t>
            </a:r>
            <a:r>
              <a:rPr lang="en-US" dirty="0"/>
              <a:t> </a:t>
            </a:r>
            <a:r>
              <a:rPr lang="en-US" sz="1200" b="0" i="0" u="none" strike="noStrike" kern="1200" dirty="0">
                <a:solidFill>
                  <a:schemeClr val="tx1"/>
                </a:solidFill>
                <a:effectLst/>
                <a:latin typeface="+mn-lt"/>
                <a:ea typeface="+mn-ea"/>
                <a:cs typeface="+mn-cs"/>
              </a:rPr>
              <a:t>Do you find your way about easily? </a:t>
            </a:r>
            <a:r>
              <a:rPr lang="en-US" dirty="0"/>
              <a:t> </a:t>
            </a:r>
            <a:r>
              <a:rPr lang="en-US" sz="1200" b="0" i="0" u="none" strike="noStrike" kern="1200" dirty="0">
                <a:solidFill>
                  <a:schemeClr val="tx1"/>
                </a:solidFill>
                <a:effectLst/>
                <a:latin typeface="+mn-lt"/>
                <a:ea typeface="+mn-ea"/>
                <a:cs typeface="+mn-cs"/>
              </a:rPr>
              <a:t>47</a:t>
            </a:r>
            <a:r>
              <a:rPr lang="en-US" dirty="0"/>
              <a:t> </a:t>
            </a:r>
            <a:r>
              <a:rPr lang="en-US" sz="1200" b="0" i="0" u="none" strike="noStrike" kern="1200" dirty="0">
                <a:solidFill>
                  <a:schemeClr val="tx1"/>
                </a:solidFill>
                <a:effectLst/>
                <a:latin typeface="+mn-lt"/>
                <a:ea typeface="+mn-ea"/>
                <a:cs typeface="+mn-cs"/>
              </a:rPr>
              <a:t>Does liquor make you quarrelsome? </a:t>
            </a:r>
            <a:r>
              <a:rPr lang="en-US" dirty="0"/>
              <a:t> </a:t>
            </a:r>
            <a:r>
              <a:rPr lang="en-US" sz="1200" b="0" i="0" u="none" strike="noStrike" kern="1200" dirty="0">
                <a:solidFill>
                  <a:schemeClr val="tx1"/>
                </a:solidFill>
                <a:effectLst/>
                <a:latin typeface="+mn-lt"/>
                <a:ea typeface="+mn-ea"/>
                <a:cs typeface="+mn-cs"/>
              </a:rPr>
              <a:t>48</a:t>
            </a:r>
            <a:r>
              <a:rPr lang="en-US" dirty="0"/>
              <a:t> </a:t>
            </a:r>
            <a:r>
              <a:rPr lang="en-US" sz="1200" b="0" i="0" u="none" strike="noStrike" kern="1200" dirty="0">
                <a:solidFill>
                  <a:schemeClr val="tx1"/>
                </a:solidFill>
                <a:effectLst/>
                <a:latin typeface="+mn-lt"/>
                <a:ea typeface="+mn-ea"/>
                <a:cs typeface="+mn-cs"/>
              </a:rPr>
              <a:t>Do you think drinking has hurt you? </a:t>
            </a:r>
            <a:r>
              <a:rPr lang="en-US" dirty="0"/>
              <a:t> </a:t>
            </a:r>
            <a:r>
              <a:rPr lang="en-US" sz="1200" b="0" i="0" u="none" strike="noStrike" kern="1200" dirty="0">
                <a:solidFill>
                  <a:schemeClr val="tx1"/>
                </a:solidFill>
                <a:effectLst/>
                <a:latin typeface="+mn-lt"/>
                <a:ea typeface="+mn-ea"/>
                <a:cs typeface="+mn-cs"/>
              </a:rPr>
              <a:t>49</a:t>
            </a:r>
            <a:r>
              <a:rPr lang="en-US" dirty="0"/>
              <a:t> </a:t>
            </a:r>
            <a:r>
              <a:rPr lang="en-US" sz="1200" b="0" i="0" u="none" strike="noStrike" kern="1200" dirty="0">
                <a:solidFill>
                  <a:schemeClr val="tx1"/>
                </a:solidFill>
                <a:effectLst/>
                <a:latin typeface="+mn-lt"/>
                <a:ea typeface="+mn-ea"/>
                <a:cs typeface="+mn-cs"/>
              </a:rPr>
              <a:t>Do you think tobacco has hurt you? </a:t>
            </a:r>
            <a:r>
              <a:rPr lang="en-US" dirty="0"/>
              <a:t> </a:t>
            </a:r>
            <a:r>
              <a:rPr lang="en-US" sz="1200" b="0" i="0" u="none" strike="noStrike" kern="1200" dirty="0">
                <a:solidFill>
                  <a:schemeClr val="tx1"/>
                </a:solidFill>
                <a:effectLst/>
                <a:latin typeface="+mn-lt"/>
                <a:ea typeface="+mn-ea"/>
                <a:cs typeface="+mn-cs"/>
              </a:rPr>
              <a:t>50</a:t>
            </a:r>
            <a:r>
              <a:rPr lang="en-US" dirty="0"/>
              <a:t> </a:t>
            </a:r>
            <a:r>
              <a:rPr lang="en-US" sz="1200" b="0" i="0" u="none" strike="noStrike" kern="1200" dirty="0">
                <a:solidFill>
                  <a:schemeClr val="tx1"/>
                </a:solidFill>
                <a:effectLst/>
                <a:latin typeface="+mn-lt"/>
                <a:ea typeface="+mn-ea"/>
                <a:cs typeface="+mn-cs"/>
              </a:rPr>
              <a:t>Do you think you have hurt yourself by going too much with women [or men]? </a:t>
            </a:r>
            <a:r>
              <a:rPr lang="en-US" dirty="0"/>
              <a:t> </a:t>
            </a:r>
            <a:r>
              <a:rPr lang="en-US" sz="1200" b="0" i="0" u="none" strike="noStrike" kern="1200" dirty="0">
                <a:solidFill>
                  <a:schemeClr val="tx1"/>
                </a:solidFill>
                <a:effectLst/>
                <a:latin typeface="+mn-lt"/>
                <a:ea typeface="+mn-ea"/>
                <a:cs typeface="+mn-cs"/>
              </a:rPr>
              <a:t>51</a:t>
            </a:r>
            <a:r>
              <a:rPr lang="en-US" dirty="0"/>
              <a:t> </a:t>
            </a:r>
            <a:r>
              <a:rPr lang="en-US" sz="1200" b="0" i="0" u="none" strike="noStrike" kern="1200" dirty="0">
                <a:solidFill>
                  <a:schemeClr val="tx1"/>
                </a:solidFill>
                <a:effectLst/>
                <a:latin typeface="+mn-lt"/>
                <a:ea typeface="+mn-ea"/>
                <a:cs typeface="+mn-cs"/>
              </a:rPr>
              <a:t>Have you hurt yourself by masturbation (self-abuse)? </a:t>
            </a:r>
            <a:r>
              <a:rPr lang="en-US" dirty="0"/>
              <a:t> </a:t>
            </a:r>
            <a:r>
              <a:rPr lang="en-US" sz="1200" b="0" i="0" u="none" strike="noStrike" kern="1200" dirty="0">
                <a:solidFill>
                  <a:schemeClr val="tx1"/>
                </a:solidFill>
                <a:effectLst/>
                <a:latin typeface="+mn-lt"/>
                <a:ea typeface="+mn-ea"/>
                <a:cs typeface="+mn-cs"/>
              </a:rPr>
              <a:t>52</a:t>
            </a:r>
            <a:r>
              <a:rPr lang="en-US" dirty="0"/>
              <a:t> </a:t>
            </a:r>
            <a:r>
              <a:rPr lang="en-US" sz="1200" b="0" i="0" u="none" strike="noStrike" kern="1200" dirty="0">
                <a:solidFill>
                  <a:schemeClr val="tx1"/>
                </a:solidFill>
                <a:effectLst/>
                <a:latin typeface="+mn-lt"/>
                <a:ea typeface="+mn-ea"/>
                <a:cs typeface="+mn-cs"/>
              </a:rPr>
              <a:t>Did you ever think you had lost your manhood [or womanhood]? </a:t>
            </a:r>
            <a:r>
              <a:rPr lang="en-US" dirty="0"/>
              <a:t> </a:t>
            </a:r>
            <a:r>
              <a:rPr lang="en-US" sz="1200" b="0" i="0" u="none" strike="noStrike" kern="1200" dirty="0">
                <a:solidFill>
                  <a:schemeClr val="tx1"/>
                </a:solidFill>
                <a:effectLst/>
                <a:latin typeface="+mn-lt"/>
                <a:ea typeface="+mn-ea"/>
                <a:cs typeface="+mn-cs"/>
              </a:rPr>
              <a:t>53</a:t>
            </a:r>
            <a:r>
              <a:rPr lang="en-US" dirty="0"/>
              <a:t> </a:t>
            </a:r>
            <a:r>
              <a:rPr lang="en-US" sz="1200" b="0" i="0" u="none" strike="noStrike" kern="1200" dirty="0">
                <a:solidFill>
                  <a:schemeClr val="tx1"/>
                </a:solidFill>
                <a:effectLst/>
                <a:latin typeface="+mn-lt"/>
                <a:ea typeface="+mn-ea"/>
                <a:cs typeface="+mn-cs"/>
              </a:rPr>
              <a:t>Have you ever had any great mental shock? </a:t>
            </a:r>
            <a:r>
              <a:rPr lang="en-US" dirty="0"/>
              <a:t> </a:t>
            </a:r>
            <a:r>
              <a:rPr lang="en-US" sz="1200" b="0" i="0" u="none" strike="noStrike" kern="1200" dirty="0">
                <a:solidFill>
                  <a:schemeClr val="tx1"/>
                </a:solidFill>
                <a:effectLst/>
                <a:latin typeface="+mn-lt"/>
                <a:ea typeface="+mn-ea"/>
                <a:cs typeface="+mn-cs"/>
              </a:rPr>
              <a:t>54</a:t>
            </a:r>
            <a:r>
              <a:rPr lang="en-US" dirty="0"/>
              <a:t> </a:t>
            </a:r>
            <a:r>
              <a:rPr lang="en-US" sz="1200" b="0" i="0" u="none" strike="noStrike" kern="1200" dirty="0">
                <a:solidFill>
                  <a:schemeClr val="tx1"/>
                </a:solidFill>
                <a:effectLst/>
                <a:latin typeface="+mn-lt"/>
                <a:ea typeface="+mn-ea"/>
                <a:cs typeface="+mn-cs"/>
              </a:rPr>
              <a:t>Have you ever seen a vision? </a:t>
            </a:r>
            <a:r>
              <a:rPr lang="en-US" dirty="0"/>
              <a:t> </a:t>
            </a:r>
            <a:r>
              <a:rPr lang="en-US" sz="1200" b="0" i="0" u="none" strike="noStrike" kern="1200" dirty="0">
                <a:solidFill>
                  <a:schemeClr val="tx1"/>
                </a:solidFill>
                <a:effectLst/>
                <a:latin typeface="+mn-lt"/>
                <a:ea typeface="+mn-ea"/>
                <a:cs typeface="+mn-cs"/>
              </a:rPr>
              <a:t>55</a:t>
            </a:r>
            <a:r>
              <a:rPr lang="en-US" dirty="0"/>
              <a:t> </a:t>
            </a:r>
            <a:r>
              <a:rPr lang="en-US" sz="1200" b="0" i="0" u="none" strike="noStrike" kern="1200" dirty="0">
                <a:solidFill>
                  <a:schemeClr val="tx1"/>
                </a:solidFill>
                <a:effectLst/>
                <a:latin typeface="+mn-lt"/>
                <a:ea typeface="+mn-ea"/>
                <a:cs typeface="+mn-cs"/>
              </a:rPr>
              <a:t>Did you ever have the habit of taking any form of "dope"? </a:t>
            </a:r>
            <a:r>
              <a:rPr lang="en-US" dirty="0"/>
              <a:t> </a:t>
            </a:r>
            <a:r>
              <a:rPr lang="en-US" sz="1200" b="0" i="0" u="none" strike="noStrike" kern="1200" dirty="0">
                <a:solidFill>
                  <a:schemeClr val="tx1"/>
                </a:solidFill>
                <a:effectLst/>
                <a:latin typeface="+mn-lt"/>
                <a:ea typeface="+mn-ea"/>
                <a:cs typeface="+mn-cs"/>
              </a:rPr>
              <a:t>56</a:t>
            </a:r>
            <a:r>
              <a:rPr lang="en-US" dirty="0"/>
              <a:t> </a:t>
            </a:r>
            <a:r>
              <a:rPr lang="en-US" sz="1200" b="0" i="0" u="none" strike="noStrike" kern="1200" dirty="0">
                <a:solidFill>
                  <a:schemeClr val="tx1"/>
                </a:solidFill>
                <a:effectLst/>
                <a:latin typeface="+mn-lt"/>
                <a:ea typeface="+mn-ea"/>
                <a:cs typeface="+mn-cs"/>
              </a:rPr>
              <a:t>Do you have trouble in walking in the dark? </a:t>
            </a:r>
            <a:r>
              <a:rPr lang="en-US" dirty="0"/>
              <a:t> </a:t>
            </a:r>
            <a:r>
              <a:rPr lang="en-US" sz="1200" b="0" i="0" u="none" strike="noStrike" kern="1200" dirty="0">
                <a:solidFill>
                  <a:schemeClr val="tx1"/>
                </a:solidFill>
                <a:effectLst/>
                <a:latin typeface="+mn-lt"/>
                <a:ea typeface="+mn-ea"/>
                <a:cs typeface="+mn-cs"/>
              </a:rPr>
              <a:t>57</a:t>
            </a:r>
            <a:r>
              <a:rPr lang="en-US" dirty="0"/>
              <a:t> </a:t>
            </a:r>
            <a:r>
              <a:rPr lang="en-US" sz="1200" b="0" i="0" u="none" strike="noStrike" kern="1200" dirty="0">
                <a:solidFill>
                  <a:schemeClr val="tx1"/>
                </a:solidFill>
                <a:effectLst/>
                <a:latin typeface="+mn-lt"/>
                <a:ea typeface="+mn-ea"/>
                <a:cs typeface="+mn-cs"/>
              </a:rPr>
              <a:t>Have you ever felt as if someone was hypnotizing you and making you act against your will? </a:t>
            </a:r>
            <a:r>
              <a:rPr lang="en-US" dirty="0"/>
              <a:t> </a:t>
            </a:r>
            <a:r>
              <a:rPr lang="en-US" sz="1200" b="0" i="0" u="none" strike="noStrike" kern="1200" dirty="0">
                <a:solidFill>
                  <a:schemeClr val="tx1"/>
                </a:solidFill>
                <a:effectLst/>
                <a:latin typeface="+mn-lt"/>
                <a:ea typeface="+mn-ea"/>
                <a:cs typeface="+mn-cs"/>
              </a:rPr>
              <a:t>58</a:t>
            </a:r>
            <a:r>
              <a:rPr lang="en-US" dirty="0"/>
              <a:t> </a:t>
            </a:r>
            <a:r>
              <a:rPr lang="en-US" sz="1200" b="0" i="0" u="none" strike="noStrike" kern="1200" dirty="0">
                <a:solidFill>
                  <a:schemeClr val="tx1"/>
                </a:solidFill>
                <a:effectLst/>
                <a:latin typeface="+mn-lt"/>
                <a:ea typeface="+mn-ea"/>
                <a:cs typeface="+mn-cs"/>
              </a:rPr>
              <a:t>Are you ever bothered by the feeling that people are reading your thoughts? </a:t>
            </a:r>
            <a:r>
              <a:rPr lang="en-US" dirty="0"/>
              <a:t> </a:t>
            </a:r>
            <a:r>
              <a:rPr lang="en-US" sz="1200" b="0" i="0" u="none" strike="noStrike" kern="1200" dirty="0">
                <a:solidFill>
                  <a:schemeClr val="tx1"/>
                </a:solidFill>
                <a:effectLst/>
                <a:latin typeface="+mn-lt"/>
                <a:ea typeface="+mn-ea"/>
                <a:cs typeface="+mn-cs"/>
              </a:rPr>
              <a:t>59</a:t>
            </a:r>
            <a:r>
              <a:rPr lang="en-US" dirty="0"/>
              <a:t> </a:t>
            </a:r>
            <a:r>
              <a:rPr lang="en-US" sz="1200" b="0" i="0" u="none" strike="noStrike" kern="1200" dirty="0">
                <a:solidFill>
                  <a:schemeClr val="tx1"/>
                </a:solidFill>
                <a:effectLst/>
                <a:latin typeface="+mn-lt"/>
                <a:ea typeface="+mn-ea"/>
                <a:cs typeface="+mn-cs"/>
              </a:rPr>
              <a:t>Do you ever have a queer feeling as if you were not your old self? </a:t>
            </a:r>
            <a:r>
              <a:rPr lang="en-US" dirty="0"/>
              <a:t> </a:t>
            </a:r>
            <a:r>
              <a:rPr lang="en-US" sz="1200" b="0" i="0" u="none" strike="noStrike" kern="1200" dirty="0">
                <a:solidFill>
                  <a:schemeClr val="tx1"/>
                </a:solidFill>
                <a:effectLst/>
                <a:latin typeface="+mn-lt"/>
                <a:ea typeface="+mn-ea"/>
                <a:cs typeface="+mn-cs"/>
              </a:rPr>
              <a:t>60</a:t>
            </a:r>
            <a:r>
              <a:rPr lang="en-US" dirty="0"/>
              <a:t> </a:t>
            </a:r>
            <a:r>
              <a:rPr lang="en-US" sz="1200" b="0" i="0" u="none" strike="noStrike" kern="1200" dirty="0">
                <a:solidFill>
                  <a:schemeClr val="tx1"/>
                </a:solidFill>
                <a:effectLst/>
                <a:latin typeface="+mn-lt"/>
                <a:ea typeface="+mn-ea"/>
                <a:cs typeface="+mn-cs"/>
              </a:rPr>
              <a:t>Are you ever bothered by a feeling that things are not real? </a:t>
            </a:r>
            <a:r>
              <a:rPr lang="en-US" dirty="0"/>
              <a:t> </a:t>
            </a:r>
            <a:r>
              <a:rPr lang="en-US" sz="1200" b="0" i="0" u="none" strike="noStrike" kern="1200" dirty="0">
                <a:solidFill>
                  <a:schemeClr val="tx1"/>
                </a:solidFill>
                <a:effectLst/>
                <a:latin typeface="+mn-lt"/>
                <a:ea typeface="+mn-ea"/>
                <a:cs typeface="+mn-cs"/>
              </a:rPr>
              <a:t>61</a:t>
            </a:r>
            <a:r>
              <a:rPr lang="en-US" dirty="0"/>
              <a:t> </a:t>
            </a:r>
            <a:r>
              <a:rPr lang="en-US" sz="1200" b="0" i="0" u="none" strike="noStrike" kern="1200" dirty="0">
                <a:solidFill>
                  <a:schemeClr val="tx1"/>
                </a:solidFill>
                <a:effectLst/>
                <a:latin typeface="+mn-lt"/>
                <a:ea typeface="+mn-ea"/>
                <a:cs typeface="+mn-cs"/>
              </a:rPr>
              <a:t>Are you troubled with the idea that people are watching you on the street? </a:t>
            </a:r>
            <a:r>
              <a:rPr lang="en-US" dirty="0"/>
              <a:t> </a:t>
            </a:r>
            <a:r>
              <a:rPr lang="en-US" sz="1200" b="0" i="0" u="none" strike="noStrike" kern="1200" dirty="0">
                <a:solidFill>
                  <a:schemeClr val="tx1"/>
                </a:solidFill>
                <a:effectLst/>
                <a:latin typeface="+mn-lt"/>
                <a:ea typeface="+mn-ea"/>
                <a:cs typeface="+mn-cs"/>
              </a:rPr>
              <a:t>62</a:t>
            </a:r>
            <a:r>
              <a:rPr lang="en-US" dirty="0"/>
              <a:t> </a:t>
            </a:r>
            <a:r>
              <a:rPr lang="en-US" sz="1200" b="0" i="0" u="none" strike="noStrike" kern="1200" dirty="0">
                <a:solidFill>
                  <a:schemeClr val="tx1"/>
                </a:solidFill>
                <a:effectLst/>
                <a:latin typeface="+mn-lt"/>
                <a:ea typeface="+mn-ea"/>
                <a:cs typeface="+mn-cs"/>
              </a:rPr>
              <a:t>Are you troubled with the fear of being crushed in a crowd? </a:t>
            </a:r>
            <a:r>
              <a:rPr lang="en-US" dirty="0"/>
              <a:t> </a:t>
            </a:r>
            <a:r>
              <a:rPr lang="en-US" sz="1200" b="0" i="0" u="none" strike="noStrike" kern="1200" dirty="0">
                <a:solidFill>
                  <a:schemeClr val="tx1"/>
                </a:solidFill>
                <a:effectLst/>
                <a:latin typeface="+mn-lt"/>
                <a:ea typeface="+mn-ea"/>
                <a:cs typeface="+mn-cs"/>
              </a:rPr>
              <a:t>63</a:t>
            </a:r>
            <a:r>
              <a:rPr lang="en-US" dirty="0"/>
              <a:t> </a:t>
            </a:r>
            <a:r>
              <a:rPr lang="en-US" sz="1200" b="0" i="0" u="none" strike="noStrike" kern="1200" dirty="0">
                <a:solidFill>
                  <a:schemeClr val="tx1"/>
                </a:solidFill>
                <a:effectLst/>
                <a:latin typeface="+mn-lt"/>
                <a:ea typeface="+mn-ea"/>
                <a:cs typeface="+mn-cs"/>
              </a:rPr>
              <a:t>Does it make you uneasy to cross a bridge over a river? </a:t>
            </a:r>
            <a:r>
              <a:rPr lang="en-US" dirty="0"/>
              <a:t> </a:t>
            </a:r>
            <a:r>
              <a:rPr lang="en-US" sz="1200" b="0" i="0" u="none" strike="noStrike" kern="1200" dirty="0">
                <a:solidFill>
                  <a:schemeClr val="tx1"/>
                </a:solidFill>
                <a:effectLst/>
                <a:latin typeface="+mn-lt"/>
                <a:ea typeface="+mn-ea"/>
                <a:cs typeface="+mn-cs"/>
              </a:rPr>
              <a:t>64</a:t>
            </a:r>
            <a:r>
              <a:rPr lang="en-US" dirty="0"/>
              <a:t> </a:t>
            </a:r>
            <a:r>
              <a:rPr lang="en-US" sz="1200" b="0" i="0" u="none" strike="noStrike" kern="1200" dirty="0">
                <a:solidFill>
                  <a:schemeClr val="tx1"/>
                </a:solidFill>
                <a:effectLst/>
                <a:latin typeface="+mn-lt"/>
                <a:ea typeface="+mn-ea"/>
                <a:cs typeface="+mn-cs"/>
              </a:rPr>
              <a:t>Does it make you uneasy to go into a tunnel? </a:t>
            </a:r>
            <a:r>
              <a:rPr lang="en-US" dirty="0"/>
              <a:t> </a:t>
            </a:r>
            <a:r>
              <a:rPr lang="en-US" sz="1200" b="0" i="0" u="none" strike="noStrike" kern="1200" dirty="0">
                <a:solidFill>
                  <a:schemeClr val="tx1"/>
                </a:solidFill>
                <a:effectLst/>
                <a:latin typeface="+mn-lt"/>
                <a:ea typeface="+mn-ea"/>
                <a:cs typeface="+mn-cs"/>
              </a:rPr>
              <a:t>65</a:t>
            </a:r>
            <a:r>
              <a:rPr lang="en-US" dirty="0"/>
              <a:t> </a:t>
            </a:r>
            <a:r>
              <a:rPr lang="en-US" sz="1200" b="0" i="0" u="none" strike="noStrike" kern="1200" dirty="0">
                <a:solidFill>
                  <a:schemeClr val="tx1"/>
                </a:solidFill>
                <a:effectLst/>
                <a:latin typeface="+mn-lt"/>
                <a:ea typeface="+mn-ea"/>
                <a:cs typeface="+mn-cs"/>
              </a:rPr>
              <a:t>Does it make you uneasy to have to cross a wide street or open square? </a:t>
            </a:r>
            <a:r>
              <a:rPr lang="en-US" dirty="0"/>
              <a:t> </a:t>
            </a:r>
            <a:r>
              <a:rPr lang="en-US" sz="1200" b="0" i="0" u="none" strike="noStrike" kern="1200" dirty="0">
                <a:solidFill>
                  <a:schemeClr val="tx1"/>
                </a:solidFill>
                <a:effectLst/>
                <a:latin typeface="+mn-lt"/>
                <a:ea typeface="+mn-ea"/>
                <a:cs typeface="+mn-cs"/>
              </a:rPr>
              <a:t>66</a:t>
            </a:r>
            <a:r>
              <a:rPr lang="en-US" dirty="0"/>
              <a:t> </a:t>
            </a:r>
            <a:r>
              <a:rPr lang="en-US" sz="1200" b="0" i="0" u="none" strike="noStrike" kern="1200" dirty="0">
                <a:solidFill>
                  <a:schemeClr val="tx1"/>
                </a:solidFill>
                <a:effectLst/>
                <a:latin typeface="+mn-lt"/>
                <a:ea typeface="+mn-ea"/>
                <a:cs typeface="+mn-cs"/>
              </a:rPr>
              <a:t>Does it make you uneasy to sit in a small room with the door shut? </a:t>
            </a:r>
            <a:r>
              <a:rPr lang="en-US" dirty="0"/>
              <a:t> </a:t>
            </a:r>
            <a:r>
              <a:rPr lang="en-US" sz="1200" b="0" i="0" u="none" strike="noStrike" kern="1200" dirty="0">
                <a:solidFill>
                  <a:schemeClr val="tx1"/>
                </a:solidFill>
                <a:effectLst/>
                <a:latin typeface="+mn-lt"/>
                <a:ea typeface="+mn-ea"/>
                <a:cs typeface="+mn-cs"/>
              </a:rPr>
              <a:t>67</a:t>
            </a:r>
            <a:r>
              <a:rPr lang="en-US" dirty="0"/>
              <a:t> </a:t>
            </a:r>
            <a:r>
              <a:rPr lang="en-US" sz="1200" b="0" i="0" u="none" strike="noStrike" kern="1200" dirty="0">
                <a:solidFill>
                  <a:schemeClr val="tx1"/>
                </a:solidFill>
                <a:effectLst/>
                <a:latin typeface="+mn-lt"/>
                <a:ea typeface="+mn-ea"/>
                <a:cs typeface="+mn-cs"/>
              </a:rPr>
              <a:t>Do you usually know just what you want to do next? </a:t>
            </a:r>
            <a:r>
              <a:rPr lang="en-US" dirty="0"/>
              <a:t> </a:t>
            </a:r>
            <a:r>
              <a:rPr lang="en-US" sz="1200" b="0" i="0" u="none" strike="noStrike" kern="1200" dirty="0">
                <a:solidFill>
                  <a:schemeClr val="tx1"/>
                </a:solidFill>
                <a:effectLst/>
                <a:latin typeface="+mn-lt"/>
                <a:ea typeface="+mn-ea"/>
                <a:cs typeface="+mn-cs"/>
              </a:rPr>
              <a:t>68</a:t>
            </a:r>
            <a:r>
              <a:rPr lang="en-US" dirty="0"/>
              <a:t> </a:t>
            </a:r>
            <a:r>
              <a:rPr lang="en-US" sz="1200" b="0" i="0" u="none" strike="noStrike" kern="1200" dirty="0">
                <a:solidFill>
                  <a:schemeClr val="tx1"/>
                </a:solidFill>
                <a:effectLst/>
                <a:latin typeface="+mn-lt"/>
                <a:ea typeface="+mn-ea"/>
                <a:cs typeface="+mn-cs"/>
              </a:rPr>
              <a:t>Do you worry too much about little things? </a:t>
            </a:r>
            <a:r>
              <a:rPr lang="en-US" dirty="0"/>
              <a:t> </a:t>
            </a:r>
            <a:r>
              <a:rPr lang="en-US" sz="1200" b="0" i="0" u="none" strike="noStrike" kern="1200" dirty="0">
                <a:solidFill>
                  <a:schemeClr val="tx1"/>
                </a:solidFill>
                <a:effectLst/>
                <a:latin typeface="+mn-lt"/>
                <a:ea typeface="+mn-ea"/>
                <a:cs typeface="+mn-cs"/>
              </a:rPr>
              <a:t>69</a:t>
            </a:r>
            <a:r>
              <a:rPr lang="en-US" dirty="0"/>
              <a:t> </a:t>
            </a:r>
            <a:r>
              <a:rPr lang="en-US" sz="1200" b="0" i="0" u="none" strike="noStrike" kern="1200" dirty="0">
                <a:solidFill>
                  <a:schemeClr val="tx1"/>
                </a:solidFill>
                <a:effectLst/>
                <a:latin typeface="+mn-lt"/>
                <a:ea typeface="+mn-ea"/>
                <a:cs typeface="+mn-cs"/>
              </a:rPr>
              <a:t>Do you think you worry too much when you have an unfinished job on your hands? </a:t>
            </a:r>
            <a:r>
              <a:rPr lang="en-US" dirty="0"/>
              <a:t> </a:t>
            </a:r>
            <a:r>
              <a:rPr lang="en-US" sz="1200" b="0" i="0" u="none" strike="noStrike" kern="1200" dirty="0">
                <a:solidFill>
                  <a:schemeClr val="tx1"/>
                </a:solidFill>
                <a:effectLst/>
                <a:latin typeface="+mn-lt"/>
                <a:ea typeface="+mn-ea"/>
                <a:cs typeface="+mn-cs"/>
              </a:rPr>
              <a:t>70</a:t>
            </a:r>
            <a:r>
              <a:rPr lang="en-US" dirty="0"/>
              <a:t> </a:t>
            </a:r>
            <a:r>
              <a:rPr lang="en-US" sz="1200" b="0" i="0" u="none" strike="noStrike" kern="1200" dirty="0">
                <a:solidFill>
                  <a:schemeClr val="tx1"/>
                </a:solidFill>
                <a:effectLst/>
                <a:latin typeface="+mn-lt"/>
                <a:ea typeface="+mn-ea"/>
                <a:cs typeface="+mn-cs"/>
              </a:rPr>
              <a:t>Do you think you have too much trouble in making up your mind? </a:t>
            </a:r>
            <a:r>
              <a:rPr lang="en-US" dirty="0"/>
              <a:t> </a:t>
            </a:r>
            <a:r>
              <a:rPr lang="en-US" sz="1200" b="0" i="0" u="none" strike="noStrike" kern="1200" dirty="0">
                <a:solidFill>
                  <a:schemeClr val="tx1"/>
                </a:solidFill>
                <a:effectLst/>
                <a:latin typeface="+mn-lt"/>
                <a:ea typeface="+mn-ea"/>
                <a:cs typeface="+mn-cs"/>
              </a:rPr>
              <a:t>71</a:t>
            </a:r>
            <a:r>
              <a:rPr lang="en-US" dirty="0"/>
              <a:t> </a:t>
            </a:r>
            <a:r>
              <a:rPr lang="en-US" sz="1200" b="0" i="0" u="none" strike="noStrike" kern="1200" dirty="0">
                <a:solidFill>
                  <a:schemeClr val="tx1"/>
                </a:solidFill>
                <a:effectLst/>
                <a:latin typeface="+mn-lt"/>
                <a:ea typeface="+mn-ea"/>
                <a:cs typeface="+mn-cs"/>
              </a:rPr>
              <a:t>Can you do good work while people are looking on? </a:t>
            </a:r>
            <a:r>
              <a:rPr lang="en-US" dirty="0"/>
              <a:t> </a:t>
            </a:r>
            <a:r>
              <a:rPr lang="en-US" sz="1200" b="0" i="0" u="none" strike="noStrike" kern="1200" dirty="0">
                <a:solidFill>
                  <a:schemeClr val="tx1"/>
                </a:solidFill>
                <a:effectLst/>
                <a:latin typeface="+mn-lt"/>
                <a:ea typeface="+mn-ea"/>
                <a:cs typeface="+mn-cs"/>
              </a:rPr>
              <a:t>72</a:t>
            </a:r>
            <a:r>
              <a:rPr lang="en-US" dirty="0"/>
              <a:t> </a:t>
            </a:r>
            <a:r>
              <a:rPr lang="en-US" sz="1200" b="0" i="0" u="none" strike="noStrike" kern="1200" dirty="0">
                <a:solidFill>
                  <a:schemeClr val="tx1"/>
                </a:solidFill>
                <a:effectLst/>
                <a:latin typeface="+mn-lt"/>
                <a:ea typeface="+mn-ea"/>
                <a:cs typeface="+mn-cs"/>
              </a:rPr>
              <a:t>Do you get rattled easily? </a:t>
            </a:r>
            <a:r>
              <a:rPr lang="en-US" dirty="0"/>
              <a:t> </a:t>
            </a:r>
            <a:r>
              <a:rPr lang="en-US" sz="1200" b="0" i="0" u="none" strike="noStrike" kern="1200" dirty="0">
                <a:solidFill>
                  <a:schemeClr val="tx1"/>
                </a:solidFill>
                <a:effectLst/>
                <a:latin typeface="+mn-lt"/>
                <a:ea typeface="+mn-ea"/>
                <a:cs typeface="+mn-cs"/>
              </a:rPr>
              <a:t>73</a:t>
            </a:r>
            <a:r>
              <a:rPr lang="en-US" dirty="0"/>
              <a:t> </a:t>
            </a:r>
            <a:r>
              <a:rPr lang="en-US" sz="1200" b="0" i="0" u="none" strike="noStrike" kern="1200" dirty="0">
                <a:solidFill>
                  <a:schemeClr val="tx1"/>
                </a:solidFill>
                <a:effectLst/>
                <a:latin typeface="+mn-lt"/>
                <a:ea typeface="+mn-ea"/>
                <a:cs typeface="+mn-cs"/>
              </a:rPr>
              <a:t>Can you sit still without fidgeting? </a:t>
            </a:r>
            <a:r>
              <a:rPr lang="en-US" dirty="0"/>
              <a:t> </a:t>
            </a:r>
            <a:r>
              <a:rPr lang="en-US" sz="1200" b="0" i="0" u="none" strike="noStrike" kern="1200" dirty="0">
                <a:solidFill>
                  <a:schemeClr val="tx1"/>
                </a:solidFill>
                <a:effectLst/>
                <a:latin typeface="+mn-lt"/>
                <a:ea typeface="+mn-ea"/>
                <a:cs typeface="+mn-cs"/>
              </a:rPr>
              <a:t>74</a:t>
            </a:r>
            <a:r>
              <a:rPr lang="en-US" dirty="0"/>
              <a:t> </a:t>
            </a:r>
            <a:r>
              <a:rPr lang="en-US" sz="1200" b="0" i="0" u="none" strike="noStrike" kern="1200" dirty="0">
                <a:solidFill>
                  <a:schemeClr val="tx1"/>
                </a:solidFill>
                <a:effectLst/>
                <a:latin typeface="+mn-lt"/>
                <a:ea typeface="+mn-ea"/>
                <a:cs typeface="+mn-cs"/>
              </a:rPr>
              <a:t>Does your mind wander badly so that you lose track of what you are doing? </a:t>
            </a:r>
            <a:r>
              <a:rPr lang="en-US" dirty="0"/>
              <a:t> </a:t>
            </a:r>
            <a:r>
              <a:rPr lang="en-US" sz="1200" b="0" i="0" u="none" strike="noStrike" kern="1200" dirty="0">
                <a:solidFill>
                  <a:schemeClr val="tx1"/>
                </a:solidFill>
                <a:effectLst/>
                <a:latin typeface="+mn-lt"/>
                <a:ea typeface="+mn-ea"/>
                <a:cs typeface="+mn-cs"/>
              </a:rPr>
              <a:t>75</a:t>
            </a:r>
            <a:r>
              <a:rPr lang="en-US" dirty="0"/>
              <a:t> </a:t>
            </a:r>
            <a:r>
              <a:rPr lang="en-US" sz="1200" b="0" i="0" u="none" strike="noStrike" kern="1200" dirty="0">
                <a:solidFill>
                  <a:schemeClr val="tx1"/>
                </a:solidFill>
                <a:effectLst/>
                <a:latin typeface="+mn-lt"/>
                <a:ea typeface="+mn-ea"/>
                <a:cs typeface="+mn-cs"/>
              </a:rPr>
              <a:t>Does some particular useless thought keep coming into your mind to bother you? </a:t>
            </a:r>
            <a:r>
              <a:rPr lang="en-US" dirty="0"/>
              <a:t> </a:t>
            </a:r>
            <a:r>
              <a:rPr lang="en-US" sz="1200" b="0" i="0" u="none" strike="noStrike" kern="1200" dirty="0">
                <a:solidFill>
                  <a:schemeClr val="tx1"/>
                </a:solidFill>
                <a:effectLst/>
                <a:latin typeface="+mn-lt"/>
                <a:ea typeface="+mn-ea"/>
                <a:cs typeface="+mn-cs"/>
              </a:rPr>
              <a:t>76</a:t>
            </a:r>
            <a:r>
              <a:rPr lang="en-US" dirty="0"/>
              <a:t> </a:t>
            </a:r>
            <a:r>
              <a:rPr lang="en-US" sz="1200" b="0" i="0" u="none" strike="noStrike" kern="1200" dirty="0">
                <a:solidFill>
                  <a:schemeClr val="tx1"/>
                </a:solidFill>
                <a:effectLst/>
                <a:latin typeface="+mn-lt"/>
                <a:ea typeface="+mn-ea"/>
                <a:cs typeface="+mn-cs"/>
              </a:rPr>
              <a:t>Can you do the little chores of the day without worrying over them? </a:t>
            </a:r>
            <a:r>
              <a:rPr lang="en-US" dirty="0"/>
              <a:t> </a:t>
            </a:r>
            <a:r>
              <a:rPr lang="en-US" sz="1200" b="0" i="0" u="none" strike="noStrike" kern="1200" dirty="0">
                <a:solidFill>
                  <a:schemeClr val="tx1"/>
                </a:solidFill>
                <a:effectLst/>
                <a:latin typeface="+mn-lt"/>
                <a:ea typeface="+mn-ea"/>
                <a:cs typeface="+mn-cs"/>
              </a:rPr>
              <a:t>77</a:t>
            </a:r>
            <a:r>
              <a:rPr lang="en-US" dirty="0"/>
              <a:t> </a:t>
            </a:r>
            <a:r>
              <a:rPr lang="en-US" sz="1200" b="0" i="0" u="none" strike="noStrike" kern="1200" dirty="0">
                <a:solidFill>
                  <a:schemeClr val="tx1"/>
                </a:solidFill>
                <a:effectLst/>
                <a:latin typeface="+mn-lt"/>
                <a:ea typeface="+mn-ea"/>
                <a:cs typeface="+mn-cs"/>
              </a:rPr>
              <a:t>Do you feel you must do a thing over several times before you can drop it? </a:t>
            </a:r>
            <a:r>
              <a:rPr lang="en-US" dirty="0"/>
              <a:t> </a:t>
            </a:r>
            <a:r>
              <a:rPr lang="en-US" sz="1200" b="0" i="0" u="none" strike="noStrike" kern="1200" dirty="0">
                <a:solidFill>
                  <a:schemeClr val="tx1"/>
                </a:solidFill>
                <a:effectLst/>
                <a:latin typeface="+mn-lt"/>
                <a:ea typeface="+mn-ea"/>
                <a:cs typeface="+mn-cs"/>
              </a:rPr>
              <a:t>78</a:t>
            </a:r>
            <a:r>
              <a:rPr lang="en-US" dirty="0"/>
              <a:t> </a:t>
            </a:r>
            <a:r>
              <a:rPr lang="en-US" sz="1200" b="0" i="0" u="none" strike="noStrike" kern="1200" dirty="0">
                <a:solidFill>
                  <a:schemeClr val="tx1"/>
                </a:solidFill>
                <a:effectLst/>
                <a:latin typeface="+mn-lt"/>
                <a:ea typeface="+mn-ea"/>
                <a:cs typeface="+mn-cs"/>
              </a:rPr>
              <a:t>Are you afraid of responsibility? </a:t>
            </a:r>
            <a:r>
              <a:rPr lang="en-US" dirty="0"/>
              <a:t> </a:t>
            </a:r>
            <a:r>
              <a:rPr lang="en-US" sz="1200" b="0" i="0" u="none" strike="noStrike" kern="1200" dirty="0">
                <a:solidFill>
                  <a:schemeClr val="tx1"/>
                </a:solidFill>
                <a:effectLst/>
                <a:latin typeface="+mn-lt"/>
                <a:ea typeface="+mn-ea"/>
                <a:cs typeface="+mn-cs"/>
              </a:rPr>
              <a:t>79</a:t>
            </a:r>
            <a:r>
              <a:rPr lang="en-US" dirty="0"/>
              <a:t> </a:t>
            </a:r>
            <a:r>
              <a:rPr lang="en-US" sz="1200" b="0" i="0" u="none" strike="noStrike" kern="1200" dirty="0">
                <a:solidFill>
                  <a:schemeClr val="tx1"/>
                </a:solidFill>
                <a:effectLst/>
                <a:latin typeface="+mn-lt"/>
                <a:ea typeface="+mn-ea"/>
                <a:cs typeface="+mn-cs"/>
              </a:rPr>
              <a:t>Do you feel like jumping off when you are on a high place? </a:t>
            </a:r>
            <a:r>
              <a:rPr lang="en-US" dirty="0"/>
              <a:t> </a:t>
            </a:r>
            <a:r>
              <a:rPr lang="en-US" sz="1200" b="0" i="0" u="none" strike="noStrike" kern="1200" dirty="0">
                <a:solidFill>
                  <a:schemeClr val="tx1"/>
                </a:solidFill>
                <a:effectLst/>
                <a:latin typeface="+mn-lt"/>
                <a:ea typeface="+mn-ea"/>
                <a:cs typeface="+mn-cs"/>
              </a:rPr>
              <a:t>80</a:t>
            </a:r>
            <a:r>
              <a:rPr lang="en-US" dirty="0"/>
              <a:t> </a:t>
            </a:r>
            <a:r>
              <a:rPr lang="en-US" sz="1200" b="0" i="0" u="none" strike="noStrike" kern="1200" dirty="0">
                <a:solidFill>
                  <a:schemeClr val="tx1"/>
                </a:solidFill>
                <a:effectLst/>
                <a:latin typeface="+mn-lt"/>
                <a:ea typeface="+mn-ea"/>
                <a:cs typeface="+mn-cs"/>
              </a:rPr>
              <a:t>Are you troubled at night with the idea that somebody is following you? </a:t>
            </a:r>
            <a:r>
              <a:rPr lang="en-US" dirty="0"/>
              <a:t> </a:t>
            </a:r>
            <a:r>
              <a:rPr lang="en-US" sz="1200" b="0" i="0" u="none" strike="noStrike" kern="1200" dirty="0">
                <a:solidFill>
                  <a:schemeClr val="tx1"/>
                </a:solidFill>
                <a:effectLst/>
                <a:latin typeface="+mn-lt"/>
                <a:ea typeface="+mn-ea"/>
                <a:cs typeface="+mn-cs"/>
              </a:rPr>
              <a:t>81</a:t>
            </a:r>
            <a:r>
              <a:rPr lang="en-US" dirty="0"/>
              <a:t> </a:t>
            </a:r>
            <a:r>
              <a:rPr lang="en-US" sz="1200" b="0" i="0" u="none" strike="noStrike" kern="1200" dirty="0">
                <a:solidFill>
                  <a:schemeClr val="tx1"/>
                </a:solidFill>
                <a:effectLst/>
                <a:latin typeface="+mn-lt"/>
                <a:ea typeface="+mn-ea"/>
                <a:cs typeface="+mn-cs"/>
              </a:rPr>
              <a:t>Do you find it difficult to pass urine in the presence of others? </a:t>
            </a:r>
            <a:r>
              <a:rPr lang="en-US" dirty="0"/>
              <a:t> </a:t>
            </a:r>
            <a:r>
              <a:rPr lang="en-US" sz="1200" b="0" i="0" u="none" strike="noStrike" kern="1200" dirty="0">
                <a:solidFill>
                  <a:schemeClr val="tx1"/>
                </a:solidFill>
                <a:effectLst/>
                <a:latin typeface="+mn-lt"/>
                <a:ea typeface="+mn-ea"/>
                <a:cs typeface="+mn-cs"/>
              </a:rPr>
              <a:t>82</a:t>
            </a:r>
            <a:r>
              <a:rPr lang="en-US" dirty="0"/>
              <a:t> </a:t>
            </a:r>
            <a:r>
              <a:rPr lang="en-US" sz="1200" b="0" i="0" u="none" strike="noStrike" kern="1200" dirty="0">
                <a:solidFill>
                  <a:schemeClr val="tx1"/>
                </a:solidFill>
                <a:effectLst/>
                <a:latin typeface="+mn-lt"/>
                <a:ea typeface="+mn-ea"/>
                <a:cs typeface="+mn-cs"/>
              </a:rPr>
              <a:t>Do you have a great fear of fire? </a:t>
            </a:r>
            <a:r>
              <a:rPr lang="en-US" dirty="0"/>
              <a:t> </a:t>
            </a:r>
            <a:r>
              <a:rPr lang="en-US" sz="1200" b="0" i="0" u="none" strike="noStrike" kern="1200" dirty="0">
                <a:solidFill>
                  <a:schemeClr val="tx1"/>
                </a:solidFill>
                <a:effectLst/>
                <a:latin typeface="+mn-lt"/>
                <a:ea typeface="+mn-ea"/>
                <a:cs typeface="+mn-cs"/>
              </a:rPr>
              <a:t>83</a:t>
            </a:r>
            <a:r>
              <a:rPr lang="en-US" dirty="0"/>
              <a:t> </a:t>
            </a:r>
            <a:r>
              <a:rPr lang="en-US" sz="1200" b="0" i="0" u="none" strike="noStrike" kern="1200" dirty="0">
                <a:solidFill>
                  <a:schemeClr val="tx1"/>
                </a:solidFill>
                <a:effectLst/>
                <a:latin typeface="+mn-lt"/>
                <a:ea typeface="+mn-ea"/>
                <a:cs typeface="+mn-cs"/>
              </a:rPr>
              <a:t>Do you ever feel a strong desire to go and set fire to something? </a:t>
            </a:r>
            <a:r>
              <a:rPr lang="en-US" dirty="0"/>
              <a:t> </a:t>
            </a:r>
            <a:r>
              <a:rPr lang="en-US" sz="1200" b="0" i="0" u="none" strike="noStrike" kern="1200" dirty="0">
                <a:solidFill>
                  <a:schemeClr val="tx1"/>
                </a:solidFill>
                <a:effectLst/>
                <a:latin typeface="+mn-lt"/>
                <a:ea typeface="+mn-ea"/>
                <a:cs typeface="+mn-cs"/>
              </a:rPr>
              <a:t>84</a:t>
            </a:r>
            <a:r>
              <a:rPr lang="en-US" dirty="0"/>
              <a:t> </a:t>
            </a:r>
            <a:r>
              <a:rPr lang="en-US" sz="1200" b="0" i="0" u="none" strike="noStrike" kern="1200" dirty="0">
                <a:solidFill>
                  <a:schemeClr val="tx1"/>
                </a:solidFill>
                <a:effectLst/>
                <a:latin typeface="+mn-lt"/>
                <a:ea typeface="+mn-ea"/>
                <a:cs typeface="+mn-cs"/>
              </a:rPr>
              <a:t>Do you ever feel a strong desire to go steal things? </a:t>
            </a:r>
            <a:r>
              <a:rPr lang="en-US" dirty="0"/>
              <a:t> </a:t>
            </a:r>
            <a:r>
              <a:rPr lang="en-US" sz="1200" b="0" i="0" u="none" strike="noStrike" kern="1200" dirty="0">
                <a:solidFill>
                  <a:schemeClr val="tx1"/>
                </a:solidFill>
                <a:effectLst/>
                <a:latin typeface="+mn-lt"/>
                <a:ea typeface="+mn-ea"/>
                <a:cs typeface="+mn-cs"/>
              </a:rPr>
              <a:t>85</a:t>
            </a:r>
            <a:r>
              <a:rPr lang="en-US" dirty="0"/>
              <a:t> </a:t>
            </a:r>
            <a:r>
              <a:rPr lang="en-US" sz="1200" b="0" i="0" u="none" strike="noStrike" kern="1200" dirty="0">
                <a:solidFill>
                  <a:schemeClr val="tx1"/>
                </a:solidFill>
                <a:effectLst/>
                <a:latin typeface="+mn-lt"/>
                <a:ea typeface="+mn-ea"/>
                <a:cs typeface="+mn-cs"/>
              </a:rPr>
              <a:t>Did you ever have the habit of biting your finger nails? </a:t>
            </a:r>
            <a:r>
              <a:rPr lang="en-US" dirty="0"/>
              <a:t> </a:t>
            </a:r>
            <a:r>
              <a:rPr lang="en-US" sz="1200" b="0" i="0" u="none" strike="noStrike" kern="1200" dirty="0">
                <a:solidFill>
                  <a:schemeClr val="tx1"/>
                </a:solidFill>
                <a:effectLst/>
                <a:latin typeface="+mn-lt"/>
                <a:ea typeface="+mn-ea"/>
                <a:cs typeface="+mn-cs"/>
              </a:rPr>
              <a:t>86</a:t>
            </a:r>
            <a:r>
              <a:rPr lang="en-US" dirty="0"/>
              <a:t> </a:t>
            </a:r>
            <a:r>
              <a:rPr lang="en-US" sz="1200" b="0" i="0" u="none" strike="noStrike" kern="1200" dirty="0">
                <a:solidFill>
                  <a:schemeClr val="tx1"/>
                </a:solidFill>
                <a:effectLst/>
                <a:latin typeface="+mn-lt"/>
                <a:ea typeface="+mn-ea"/>
                <a:cs typeface="+mn-cs"/>
              </a:rPr>
              <a:t>Did you ever have the habit of stuttering? </a:t>
            </a:r>
            <a:r>
              <a:rPr lang="en-US" dirty="0"/>
              <a:t> </a:t>
            </a:r>
            <a:r>
              <a:rPr lang="en-US" sz="1200" b="0" i="0" u="none" strike="noStrike" kern="1200" dirty="0">
                <a:solidFill>
                  <a:schemeClr val="tx1"/>
                </a:solidFill>
                <a:effectLst/>
                <a:latin typeface="+mn-lt"/>
                <a:ea typeface="+mn-ea"/>
                <a:cs typeface="+mn-cs"/>
              </a:rPr>
              <a:t>87</a:t>
            </a:r>
            <a:r>
              <a:rPr lang="en-US" dirty="0"/>
              <a:t> </a:t>
            </a:r>
            <a:r>
              <a:rPr lang="en-US" sz="1200" b="0" i="0" u="none" strike="noStrike" kern="1200" dirty="0">
                <a:solidFill>
                  <a:schemeClr val="tx1"/>
                </a:solidFill>
                <a:effectLst/>
                <a:latin typeface="+mn-lt"/>
                <a:ea typeface="+mn-ea"/>
                <a:cs typeface="+mn-cs"/>
              </a:rPr>
              <a:t>Did you ever have the habit of twitching your face, neck or shoulders? </a:t>
            </a:r>
            <a:r>
              <a:rPr lang="en-US" dirty="0"/>
              <a:t> </a:t>
            </a:r>
            <a:r>
              <a:rPr lang="en-US" sz="1200" b="0" i="0" u="none" strike="noStrike" kern="1200" dirty="0">
                <a:solidFill>
                  <a:schemeClr val="tx1"/>
                </a:solidFill>
                <a:effectLst/>
                <a:latin typeface="+mn-lt"/>
                <a:ea typeface="+mn-ea"/>
                <a:cs typeface="+mn-cs"/>
              </a:rPr>
              <a:t>88</a:t>
            </a:r>
            <a:r>
              <a:rPr lang="en-US" dirty="0"/>
              <a:t> </a:t>
            </a:r>
            <a:r>
              <a:rPr lang="en-US" sz="1200" b="0" i="0" u="none" strike="noStrike" kern="1200" dirty="0">
                <a:solidFill>
                  <a:schemeClr val="tx1"/>
                </a:solidFill>
                <a:effectLst/>
                <a:latin typeface="+mn-lt"/>
                <a:ea typeface="+mn-ea"/>
                <a:cs typeface="+mn-cs"/>
              </a:rPr>
              <a:t>Did you ever have the habit of wetting the bed? </a:t>
            </a:r>
            <a:r>
              <a:rPr lang="en-US" dirty="0"/>
              <a:t> </a:t>
            </a:r>
            <a:r>
              <a:rPr lang="en-US" sz="1200" b="0" i="0" u="none" strike="noStrike" kern="1200" dirty="0">
                <a:solidFill>
                  <a:schemeClr val="tx1"/>
                </a:solidFill>
                <a:effectLst/>
                <a:latin typeface="+mn-lt"/>
                <a:ea typeface="+mn-ea"/>
                <a:cs typeface="+mn-cs"/>
              </a:rPr>
              <a:t>89</a:t>
            </a:r>
            <a:r>
              <a:rPr lang="en-US" dirty="0"/>
              <a:t> </a:t>
            </a:r>
            <a:r>
              <a:rPr lang="en-US" sz="1200" b="0" i="0" u="none" strike="noStrike" kern="1200" dirty="0">
                <a:solidFill>
                  <a:schemeClr val="tx1"/>
                </a:solidFill>
                <a:effectLst/>
                <a:latin typeface="+mn-lt"/>
                <a:ea typeface="+mn-ea"/>
                <a:cs typeface="+mn-cs"/>
              </a:rPr>
              <a:t>Have you ever been unfaithful to a girl [or boy]? </a:t>
            </a:r>
            <a:r>
              <a:rPr lang="en-US" dirty="0"/>
              <a:t> </a:t>
            </a:r>
            <a:r>
              <a:rPr lang="en-US" sz="1200" b="0" i="0" u="none" strike="noStrike" kern="1200" dirty="0">
                <a:solidFill>
                  <a:schemeClr val="tx1"/>
                </a:solidFill>
                <a:effectLst/>
                <a:latin typeface="+mn-lt"/>
                <a:ea typeface="+mn-ea"/>
                <a:cs typeface="+mn-cs"/>
              </a:rPr>
              <a:t>90</a:t>
            </a:r>
            <a:r>
              <a:rPr lang="en-US" dirty="0"/>
              <a:t> </a:t>
            </a:r>
            <a:r>
              <a:rPr lang="en-US" sz="1200" b="0" i="0" u="none" strike="noStrike" kern="1200" dirty="0">
                <a:solidFill>
                  <a:schemeClr val="tx1"/>
                </a:solidFill>
                <a:effectLst/>
                <a:latin typeface="+mn-lt"/>
                <a:ea typeface="+mn-ea"/>
                <a:cs typeface="+mn-cs"/>
              </a:rPr>
              <a:t>Are you troubled with shyness? </a:t>
            </a:r>
            <a:r>
              <a:rPr lang="en-US" dirty="0"/>
              <a:t> </a:t>
            </a:r>
            <a:r>
              <a:rPr lang="en-US" sz="1200" b="0" i="0" u="none" strike="noStrike" kern="1200" dirty="0">
                <a:solidFill>
                  <a:schemeClr val="tx1"/>
                </a:solidFill>
                <a:effectLst/>
                <a:latin typeface="+mn-lt"/>
                <a:ea typeface="+mn-ea"/>
                <a:cs typeface="+mn-cs"/>
              </a:rPr>
              <a:t>91</a:t>
            </a:r>
            <a:r>
              <a:rPr lang="en-US" dirty="0"/>
              <a:t> </a:t>
            </a:r>
            <a:r>
              <a:rPr lang="en-US" sz="1200" b="0" i="0" u="none" strike="noStrike" kern="1200" dirty="0">
                <a:solidFill>
                  <a:schemeClr val="tx1"/>
                </a:solidFill>
                <a:effectLst/>
                <a:latin typeface="+mn-lt"/>
                <a:ea typeface="+mn-ea"/>
                <a:cs typeface="+mn-cs"/>
              </a:rPr>
              <a:t>Have you a good appetite? </a:t>
            </a:r>
            <a:r>
              <a:rPr lang="en-US" dirty="0"/>
              <a:t> </a:t>
            </a:r>
            <a:r>
              <a:rPr lang="en-US" sz="1200" b="0" i="0" u="none" strike="noStrike" kern="1200" dirty="0">
                <a:solidFill>
                  <a:schemeClr val="tx1"/>
                </a:solidFill>
                <a:effectLst/>
                <a:latin typeface="+mn-lt"/>
                <a:ea typeface="+mn-ea"/>
                <a:cs typeface="+mn-cs"/>
              </a:rPr>
              <a:t>92</a:t>
            </a:r>
            <a:r>
              <a:rPr lang="en-US" dirty="0"/>
              <a:t> </a:t>
            </a:r>
            <a:r>
              <a:rPr lang="en-US" sz="1200" b="0" i="0" u="none" strike="noStrike" kern="1200" dirty="0">
                <a:solidFill>
                  <a:schemeClr val="tx1"/>
                </a:solidFill>
                <a:effectLst/>
                <a:latin typeface="+mn-lt"/>
                <a:ea typeface="+mn-ea"/>
                <a:cs typeface="+mn-cs"/>
              </a:rPr>
              <a:t>Is it easy to make you laugh? </a:t>
            </a:r>
            <a:r>
              <a:rPr lang="en-US" dirty="0"/>
              <a:t> </a:t>
            </a:r>
            <a:r>
              <a:rPr lang="en-US" sz="1200" b="0" i="0" u="none" strike="noStrike" kern="1200" dirty="0">
                <a:solidFill>
                  <a:schemeClr val="tx1"/>
                </a:solidFill>
                <a:effectLst/>
                <a:latin typeface="+mn-lt"/>
                <a:ea typeface="+mn-ea"/>
                <a:cs typeface="+mn-cs"/>
              </a:rPr>
              <a:t>93</a:t>
            </a:r>
            <a:r>
              <a:rPr lang="en-US" dirty="0"/>
              <a:t> </a:t>
            </a:r>
            <a:r>
              <a:rPr lang="en-US" sz="1200" b="0" i="0" u="none" strike="noStrike" kern="1200" dirty="0">
                <a:solidFill>
                  <a:schemeClr val="tx1"/>
                </a:solidFill>
                <a:effectLst/>
                <a:latin typeface="+mn-lt"/>
                <a:ea typeface="+mn-ea"/>
                <a:cs typeface="+mn-cs"/>
              </a:rPr>
              <a:t>Is it easy to get you angry? </a:t>
            </a:r>
            <a:r>
              <a:rPr lang="en-US" dirty="0"/>
              <a:t> </a:t>
            </a:r>
            <a:r>
              <a:rPr lang="en-US" sz="1200" b="0" i="0" u="none" strike="noStrike" kern="1200" dirty="0">
                <a:solidFill>
                  <a:schemeClr val="tx1"/>
                </a:solidFill>
                <a:effectLst/>
                <a:latin typeface="+mn-lt"/>
                <a:ea typeface="+mn-ea"/>
                <a:cs typeface="+mn-cs"/>
              </a:rPr>
              <a:t>94</a:t>
            </a:r>
            <a:r>
              <a:rPr lang="en-US" dirty="0"/>
              <a:t> </a:t>
            </a:r>
            <a:r>
              <a:rPr lang="en-US" sz="1200" b="0" i="0" u="none" strike="noStrike" kern="1200" dirty="0">
                <a:solidFill>
                  <a:schemeClr val="tx1"/>
                </a:solidFill>
                <a:effectLst/>
                <a:latin typeface="+mn-lt"/>
                <a:ea typeface="+mn-ea"/>
                <a:cs typeface="+mn-cs"/>
              </a:rPr>
              <a:t>Is it easy to get you cross or grouchy? </a:t>
            </a:r>
            <a:r>
              <a:rPr lang="en-US" dirty="0"/>
              <a:t> </a:t>
            </a:r>
            <a:r>
              <a:rPr lang="en-US" sz="1200" b="0" i="0" u="none" strike="noStrike" kern="1200" dirty="0">
                <a:solidFill>
                  <a:schemeClr val="tx1"/>
                </a:solidFill>
                <a:effectLst/>
                <a:latin typeface="+mn-lt"/>
                <a:ea typeface="+mn-ea"/>
                <a:cs typeface="+mn-cs"/>
              </a:rPr>
              <a:t>95</a:t>
            </a:r>
            <a:r>
              <a:rPr lang="en-US" dirty="0"/>
              <a:t> </a:t>
            </a:r>
            <a:r>
              <a:rPr lang="en-US" sz="1200" b="0" i="0" u="none" strike="noStrike" kern="1200" dirty="0">
                <a:solidFill>
                  <a:schemeClr val="tx1"/>
                </a:solidFill>
                <a:effectLst/>
                <a:latin typeface="+mn-lt"/>
                <a:ea typeface="+mn-ea"/>
                <a:cs typeface="+mn-cs"/>
              </a:rPr>
              <a:t>Do you get tired of people quickly? </a:t>
            </a:r>
            <a:r>
              <a:rPr lang="en-US" dirty="0"/>
              <a:t> </a:t>
            </a:r>
            <a:r>
              <a:rPr lang="en-US" sz="1200" b="0" i="0" u="none" strike="noStrike" kern="1200" dirty="0">
                <a:solidFill>
                  <a:schemeClr val="tx1"/>
                </a:solidFill>
                <a:effectLst/>
                <a:latin typeface="+mn-lt"/>
                <a:ea typeface="+mn-ea"/>
                <a:cs typeface="+mn-cs"/>
              </a:rPr>
              <a:t>96</a:t>
            </a:r>
            <a:r>
              <a:rPr lang="en-US" dirty="0"/>
              <a:t> </a:t>
            </a:r>
            <a:r>
              <a:rPr lang="en-US" sz="1200" b="0" i="0" u="none" strike="noStrike" kern="1200" dirty="0">
                <a:solidFill>
                  <a:schemeClr val="tx1"/>
                </a:solidFill>
                <a:effectLst/>
                <a:latin typeface="+mn-lt"/>
                <a:ea typeface="+mn-ea"/>
                <a:cs typeface="+mn-cs"/>
              </a:rPr>
              <a:t>Do you get tired of amusements quickly? </a:t>
            </a:r>
            <a:r>
              <a:rPr lang="en-US" dirty="0"/>
              <a:t> </a:t>
            </a:r>
            <a:r>
              <a:rPr lang="en-US" sz="1200" b="0" i="0" u="none" strike="noStrike" kern="1200" dirty="0">
                <a:solidFill>
                  <a:schemeClr val="tx1"/>
                </a:solidFill>
                <a:effectLst/>
                <a:latin typeface="+mn-lt"/>
                <a:ea typeface="+mn-ea"/>
                <a:cs typeface="+mn-cs"/>
              </a:rPr>
              <a:t>97</a:t>
            </a:r>
            <a:r>
              <a:rPr lang="en-US" dirty="0"/>
              <a:t> </a:t>
            </a:r>
            <a:r>
              <a:rPr lang="en-US" sz="1200" b="0" i="0" u="none" strike="noStrike" kern="1200" dirty="0">
                <a:solidFill>
                  <a:schemeClr val="tx1"/>
                </a:solidFill>
                <a:effectLst/>
                <a:latin typeface="+mn-lt"/>
                <a:ea typeface="+mn-ea"/>
                <a:cs typeface="+mn-cs"/>
              </a:rPr>
              <a:t>Do you get tired of work? </a:t>
            </a:r>
            <a:r>
              <a:rPr lang="en-US" dirty="0"/>
              <a:t> </a:t>
            </a:r>
            <a:r>
              <a:rPr lang="en-US" sz="1200" b="0" i="0" u="none" strike="noStrike" kern="1200" dirty="0">
                <a:solidFill>
                  <a:schemeClr val="tx1"/>
                </a:solidFill>
                <a:effectLst/>
                <a:latin typeface="+mn-lt"/>
                <a:ea typeface="+mn-ea"/>
                <a:cs typeface="+mn-cs"/>
              </a:rPr>
              <a:t>98</a:t>
            </a:r>
            <a:r>
              <a:rPr lang="en-US" dirty="0"/>
              <a:t> </a:t>
            </a:r>
            <a:r>
              <a:rPr lang="en-US" sz="1200" b="0" i="0" u="none" strike="noStrike" kern="1200" dirty="0">
                <a:solidFill>
                  <a:schemeClr val="tx1"/>
                </a:solidFill>
                <a:effectLst/>
                <a:latin typeface="+mn-lt"/>
                <a:ea typeface="+mn-ea"/>
                <a:cs typeface="+mn-cs"/>
              </a:rPr>
              <a:t>Do your interests change frequently? </a:t>
            </a:r>
            <a:r>
              <a:rPr lang="en-US" dirty="0"/>
              <a:t> </a:t>
            </a:r>
            <a:r>
              <a:rPr lang="en-US" sz="1200" b="0" i="0" u="none" strike="noStrike" kern="1200" dirty="0">
                <a:solidFill>
                  <a:schemeClr val="tx1"/>
                </a:solidFill>
                <a:effectLst/>
                <a:latin typeface="+mn-lt"/>
                <a:ea typeface="+mn-ea"/>
                <a:cs typeface="+mn-cs"/>
              </a:rPr>
              <a:t>99</a:t>
            </a:r>
            <a:r>
              <a:rPr lang="en-US" dirty="0"/>
              <a:t> </a:t>
            </a:r>
            <a:r>
              <a:rPr lang="en-US" sz="1200" b="0" i="0" u="none" strike="noStrike" kern="1200" dirty="0">
                <a:solidFill>
                  <a:schemeClr val="tx1"/>
                </a:solidFill>
                <a:effectLst/>
                <a:latin typeface="+mn-lt"/>
                <a:ea typeface="+mn-ea"/>
                <a:cs typeface="+mn-cs"/>
              </a:rPr>
              <a:t>Do your feelings keep changing from happy to sad and from sad to happy without any reason? </a:t>
            </a:r>
            <a:r>
              <a:rPr lang="en-US" dirty="0"/>
              <a:t> </a:t>
            </a:r>
            <a:r>
              <a:rPr lang="en-US" sz="1200" b="0" i="0" u="none" strike="noStrike" kern="1200" dirty="0">
                <a:solidFill>
                  <a:schemeClr val="tx1"/>
                </a:solidFill>
                <a:effectLst/>
                <a:latin typeface="+mn-lt"/>
                <a:ea typeface="+mn-ea"/>
                <a:cs typeface="+mn-cs"/>
              </a:rPr>
              <a:t>100</a:t>
            </a:r>
            <a:r>
              <a:rPr lang="en-US" dirty="0"/>
              <a:t> </a:t>
            </a:r>
            <a:r>
              <a:rPr lang="en-US" sz="1200" b="0" i="0" u="none" strike="noStrike" kern="1200" dirty="0">
                <a:solidFill>
                  <a:schemeClr val="tx1"/>
                </a:solidFill>
                <a:effectLst/>
                <a:latin typeface="+mn-lt"/>
                <a:ea typeface="+mn-ea"/>
                <a:cs typeface="+mn-cs"/>
              </a:rPr>
              <a:t>Do you feel sad or low-spirited most of the time? </a:t>
            </a:r>
            <a:r>
              <a:rPr lang="en-US" dirty="0"/>
              <a:t> </a:t>
            </a:r>
            <a:r>
              <a:rPr lang="en-US" sz="1200" b="0" i="0" u="none" strike="noStrike" kern="1200" dirty="0">
                <a:solidFill>
                  <a:schemeClr val="tx1"/>
                </a:solidFill>
                <a:effectLst/>
                <a:latin typeface="+mn-lt"/>
                <a:ea typeface="+mn-ea"/>
                <a:cs typeface="+mn-cs"/>
              </a:rPr>
              <a:t>101</a:t>
            </a:r>
            <a:r>
              <a:rPr lang="en-US" dirty="0"/>
              <a:t> </a:t>
            </a:r>
            <a:r>
              <a:rPr lang="en-US" sz="1200" b="0" i="0" u="none" strike="noStrike" kern="1200" dirty="0">
                <a:solidFill>
                  <a:schemeClr val="tx1"/>
                </a:solidFill>
                <a:effectLst/>
                <a:latin typeface="+mn-lt"/>
                <a:ea typeface="+mn-ea"/>
                <a:cs typeface="+mn-cs"/>
              </a:rPr>
              <a:t>Did you ever have a strong desire to commit suicide? </a:t>
            </a:r>
            <a:r>
              <a:rPr lang="en-US" dirty="0"/>
              <a:t> </a:t>
            </a:r>
            <a:r>
              <a:rPr lang="en-US" sz="1200" b="0" i="0" u="none" strike="noStrike" kern="1200" dirty="0">
                <a:solidFill>
                  <a:schemeClr val="tx1"/>
                </a:solidFill>
                <a:effectLst/>
                <a:latin typeface="+mn-lt"/>
                <a:ea typeface="+mn-ea"/>
                <a:cs typeface="+mn-cs"/>
              </a:rPr>
              <a:t>102</a:t>
            </a:r>
            <a:r>
              <a:rPr lang="en-US" dirty="0"/>
              <a:t> </a:t>
            </a:r>
            <a:r>
              <a:rPr lang="en-US" sz="1200" b="0" i="0" u="none" strike="noStrike" kern="1200" dirty="0">
                <a:solidFill>
                  <a:schemeClr val="tx1"/>
                </a:solidFill>
                <a:effectLst/>
                <a:latin typeface="+mn-lt"/>
                <a:ea typeface="+mn-ea"/>
                <a:cs typeface="+mn-cs"/>
              </a:rPr>
              <a:t>Did you ever have St Vitus's dance [Sydenham's chorea —you would know]? </a:t>
            </a:r>
            <a:r>
              <a:rPr lang="en-US" dirty="0"/>
              <a:t> </a:t>
            </a:r>
            <a:r>
              <a:rPr lang="en-US" sz="1200" b="0" i="0" u="none" strike="noStrike" kern="1200" dirty="0">
                <a:solidFill>
                  <a:schemeClr val="tx1"/>
                </a:solidFill>
                <a:effectLst/>
                <a:latin typeface="+mn-lt"/>
                <a:ea typeface="+mn-ea"/>
                <a:cs typeface="+mn-cs"/>
              </a:rPr>
              <a:t>103</a:t>
            </a:r>
            <a:r>
              <a:rPr lang="en-US" dirty="0"/>
              <a:t> </a:t>
            </a:r>
            <a:r>
              <a:rPr lang="en-US" sz="1200" b="0" i="0" u="none" strike="noStrike" kern="1200" dirty="0">
                <a:solidFill>
                  <a:schemeClr val="tx1"/>
                </a:solidFill>
                <a:effectLst/>
                <a:latin typeface="+mn-lt"/>
                <a:ea typeface="+mn-ea"/>
                <a:cs typeface="+mn-cs"/>
              </a:rPr>
              <a:t>Did you ever have convulsions? </a:t>
            </a:r>
            <a:r>
              <a:rPr lang="en-US" dirty="0"/>
              <a:t> </a:t>
            </a:r>
            <a:r>
              <a:rPr lang="en-US" sz="1200" b="0" i="0" u="none" strike="noStrike" kern="1200" dirty="0">
                <a:solidFill>
                  <a:schemeClr val="tx1"/>
                </a:solidFill>
                <a:effectLst/>
                <a:latin typeface="+mn-lt"/>
                <a:ea typeface="+mn-ea"/>
                <a:cs typeface="+mn-cs"/>
              </a:rPr>
              <a:t>104</a:t>
            </a:r>
            <a:r>
              <a:rPr lang="en-US" dirty="0"/>
              <a:t> </a:t>
            </a:r>
            <a:r>
              <a:rPr lang="en-US" sz="1200" b="0" i="0" u="none" strike="noStrike" kern="1200" dirty="0">
                <a:solidFill>
                  <a:schemeClr val="tx1"/>
                </a:solidFill>
                <a:effectLst/>
                <a:latin typeface="+mn-lt"/>
                <a:ea typeface="+mn-ea"/>
                <a:cs typeface="+mn-cs"/>
              </a:rPr>
              <a:t>Did you ever have heart disease? </a:t>
            </a:r>
            <a:r>
              <a:rPr lang="en-US" dirty="0"/>
              <a:t> </a:t>
            </a:r>
            <a:r>
              <a:rPr lang="en-US" sz="1200" b="0" i="0" u="none" strike="noStrike" kern="1200" dirty="0">
                <a:solidFill>
                  <a:schemeClr val="tx1"/>
                </a:solidFill>
                <a:effectLst/>
                <a:latin typeface="+mn-lt"/>
                <a:ea typeface="+mn-ea"/>
                <a:cs typeface="+mn-cs"/>
              </a:rPr>
              <a:t>105</a:t>
            </a:r>
            <a:r>
              <a:rPr lang="en-US" dirty="0"/>
              <a:t> </a:t>
            </a:r>
            <a:r>
              <a:rPr lang="en-US" sz="1200" b="0" i="0" u="none" strike="noStrike" kern="1200" dirty="0">
                <a:solidFill>
                  <a:schemeClr val="tx1"/>
                </a:solidFill>
                <a:effectLst/>
                <a:latin typeface="+mn-lt"/>
                <a:ea typeface="+mn-ea"/>
                <a:cs typeface="+mn-cs"/>
              </a:rPr>
              <a:t>Did you ever have anemia badly? </a:t>
            </a:r>
            <a:r>
              <a:rPr lang="en-US" dirty="0"/>
              <a:t> </a:t>
            </a:r>
            <a:r>
              <a:rPr lang="en-US" sz="1200" b="0" i="0" u="none" strike="noStrike" kern="1200" dirty="0">
                <a:solidFill>
                  <a:schemeClr val="tx1"/>
                </a:solidFill>
                <a:effectLst/>
                <a:latin typeface="+mn-lt"/>
                <a:ea typeface="+mn-ea"/>
                <a:cs typeface="+mn-cs"/>
              </a:rPr>
              <a:t>106</a:t>
            </a:r>
            <a:r>
              <a:rPr lang="en-US" dirty="0"/>
              <a:t> </a:t>
            </a:r>
            <a:r>
              <a:rPr lang="en-US" sz="1200" b="0" i="0" u="none" strike="noStrike" kern="1200" dirty="0">
                <a:solidFill>
                  <a:schemeClr val="tx1"/>
                </a:solidFill>
                <a:effectLst/>
                <a:latin typeface="+mn-lt"/>
                <a:ea typeface="+mn-ea"/>
                <a:cs typeface="+mn-cs"/>
              </a:rPr>
              <a:t>Did you ever have dyspepsia [indigestion]? </a:t>
            </a:r>
            <a:r>
              <a:rPr lang="en-US" dirty="0"/>
              <a:t> </a:t>
            </a:r>
            <a:r>
              <a:rPr lang="en-US" sz="1200" b="0" i="0" u="none" strike="noStrike" kern="1200" dirty="0">
                <a:solidFill>
                  <a:schemeClr val="tx1"/>
                </a:solidFill>
                <a:effectLst/>
                <a:latin typeface="+mn-lt"/>
                <a:ea typeface="+mn-ea"/>
                <a:cs typeface="+mn-cs"/>
              </a:rPr>
              <a:t>107</a:t>
            </a:r>
            <a:r>
              <a:rPr lang="en-US" dirty="0"/>
              <a:t> </a:t>
            </a:r>
            <a:r>
              <a:rPr lang="en-US" sz="1200" b="0" i="0" u="none" strike="noStrike" kern="1200" dirty="0">
                <a:solidFill>
                  <a:schemeClr val="tx1"/>
                </a:solidFill>
                <a:effectLst/>
                <a:latin typeface="+mn-lt"/>
                <a:ea typeface="+mn-ea"/>
                <a:cs typeface="+mn-cs"/>
              </a:rPr>
              <a:t>Did you ever have asthma or hay fever [allergies]? </a:t>
            </a:r>
            <a:r>
              <a:rPr lang="en-US" dirty="0"/>
              <a:t> </a:t>
            </a:r>
            <a:r>
              <a:rPr lang="en-US" sz="1200" b="0" i="0" u="none" strike="noStrike" kern="1200" dirty="0">
                <a:solidFill>
                  <a:schemeClr val="tx1"/>
                </a:solidFill>
                <a:effectLst/>
                <a:latin typeface="+mn-lt"/>
                <a:ea typeface="+mn-ea"/>
                <a:cs typeface="+mn-cs"/>
              </a:rPr>
              <a:t>108</a:t>
            </a:r>
            <a:r>
              <a:rPr lang="en-US" dirty="0"/>
              <a:t> </a:t>
            </a:r>
            <a:r>
              <a:rPr lang="en-US" sz="1200" b="0" i="0" u="none" strike="noStrike" kern="1200" dirty="0">
                <a:solidFill>
                  <a:schemeClr val="tx1"/>
                </a:solidFill>
                <a:effectLst/>
                <a:latin typeface="+mn-lt"/>
                <a:ea typeface="+mn-ea"/>
                <a:cs typeface="+mn-cs"/>
              </a:rPr>
              <a:t>Did you ever have a nervous breakdown? </a:t>
            </a:r>
            <a:r>
              <a:rPr lang="en-US" dirty="0"/>
              <a:t> </a:t>
            </a:r>
            <a:r>
              <a:rPr lang="en-US" sz="1200" b="0" i="0" u="none" strike="noStrike" kern="1200" dirty="0">
                <a:solidFill>
                  <a:schemeClr val="tx1"/>
                </a:solidFill>
                <a:effectLst/>
                <a:latin typeface="+mn-lt"/>
                <a:ea typeface="+mn-ea"/>
                <a:cs typeface="+mn-cs"/>
              </a:rPr>
              <a:t>109</a:t>
            </a:r>
            <a:r>
              <a:rPr lang="en-US" dirty="0"/>
              <a:t> </a:t>
            </a:r>
            <a:r>
              <a:rPr lang="en-US" sz="1200" b="0" i="0" u="none" strike="noStrike" kern="1200" dirty="0">
                <a:solidFill>
                  <a:schemeClr val="tx1"/>
                </a:solidFill>
                <a:effectLst/>
                <a:latin typeface="+mn-lt"/>
                <a:ea typeface="+mn-ea"/>
                <a:cs typeface="+mn-cs"/>
              </a:rPr>
              <a:t>Have you ever been afraid of going insane? </a:t>
            </a:r>
            <a:r>
              <a:rPr lang="en-US" dirty="0"/>
              <a:t> </a:t>
            </a:r>
            <a:r>
              <a:rPr lang="en-US" sz="1200" b="0" i="0" u="none" strike="noStrike" kern="1200" dirty="0">
                <a:solidFill>
                  <a:schemeClr val="tx1"/>
                </a:solidFill>
                <a:effectLst/>
                <a:latin typeface="+mn-lt"/>
                <a:ea typeface="+mn-ea"/>
                <a:cs typeface="+mn-cs"/>
              </a:rPr>
              <a:t>110</a:t>
            </a:r>
            <a:r>
              <a:rPr lang="en-US" dirty="0"/>
              <a:t> </a:t>
            </a:r>
            <a:r>
              <a:rPr lang="en-US" sz="1200" b="0" i="0" u="none" strike="noStrike" kern="1200" dirty="0">
                <a:solidFill>
                  <a:schemeClr val="tx1"/>
                </a:solidFill>
                <a:effectLst/>
                <a:latin typeface="+mn-lt"/>
                <a:ea typeface="+mn-ea"/>
                <a:cs typeface="+mn-cs"/>
              </a:rPr>
              <a:t>Has any of your family been insane, epileptic, or feebleminded? </a:t>
            </a:r>
            <a:r>
              <a:rPr lang="en-US" dirty="0"/>
              <a:t> </a:t>
            </a:r>
            <a:r>
              <a:rPr lang="en-US" sz="1200" b="0" i="0" u="none" strike="noStrike" kern="1200" dirty="0">
                <a:solidFill>
                  <a:schemeClr val="tx1"/>
                </a:solidFill>
                <a:effectLst/>
                <a:latin typeface="+mn-lt"/>
                <a:ea typeface="+mn-ea"/>
                <a:cs typeface="+mn-cs"/>
              </a:rPr>
              <a:t>111</a:t>
            </a:r>
            <a:r>
              <a:rPr lang="en-US" dirty="0"/>
              <a:t> </a:t>
            </a:r>
            <a:r>
              <a:rPr lang="en-US" sz="1200" b="0" i="0" u="none" strike="noStrike" kern="1200" dirty="0">
                <a:solidFill>
                  <a:schemeClr val="tx1"/>
                </a:solidFill>
                <a:effectLst/>
                <a:latin typeface="+mn-lt"/>
                <a:ea typeface="+mn-ea"/>
                <a:cs typeface="+mn-cs"/>
              </a:rPr>
              <a:t>Has any of your family committed suicide? </a:t>
            </a:r>
            <a:r>
              <a:rPr lang="en-US" dirty="0"/>
              <a:t> </a:t>
            </a:r>
            <a:r>
              <a:rPr lang="en-US" sz="1200" b="0" i="0" u="none" strike="noStrike" kern="1200" dirty="0">
                <a:solidFill>
                  <a:schemeClr val="tx1"/>
                </a:solidFill>
                <a:effectLst/>
                <a:latin typeface="+mn-lt"/>
                <a:ea typeface="+mn-ea"/>
                <a:cs typeface="+mn-cs"/>
              </a:rPr>
              <a:t>112</a:t>
            </a:r>
            <a:r>
              <a:rPr lang="en-US" dirty="0"/>
              <a:t> </a:t>
            </a:r>
            <a:r>
              <a:rPr lang="en-US" sz="1200" b="0" i="0" u="none" strike="noStrike" kern="1200" dirty="0">
                <a:solidFill>
                  <a:schemeClr val="tx1"/>
                </a:solidFill>
                <a:effectLst/>
                <a:latin typeface="+mn-lt"/>
                <a:ea typeface="+mn-ea"/>
                <a:cs typeface="+mn-cs"/>
              </a:rPr>
              <a:t>Has any of your family had a drug habit? </a:t>
            </a:r>
            <a:r>
              <a:rPr lang="en-US" dirty="0"/>
              <a:t> </a:t>
            </a:r>
            <a:r>
              <a:rPr lang="en-US" sz="1200" b="0" i="0" u="none" strike="noStrike" kern="1200" dirty="0">
                <a:solidFill>
                  <a:schemeClr val="tx1"/>
                </a:solidFill>
                <a:effectLst/>
                <a:latin typeface="+mn-lt"/>
                <a:ea typeface="+mn-ea"/>
                <a:cs typeface="+mn-cs"/>
              </a:rPr>
              <a:t>113</a:t>
            </a:r>
            <a:r>
              <a:rPr lang="en-US" dirty="0"/>
              <a:t> </a:t>
            </a:r>
            <a:r>
              <a:rPr lang="en-US" sz="1200" b="0" i="0" u="none" strike="noStrike" kern="1200" dirty="0">
                <a:solidFill>
                  <a:schemeClr val="tx1"/>
                </a:solidFill>
                <a:effectLst/>
                <a:latin typeface="+mn-lt"/>
                <a:ea typeface="+mn-ea"/>
                <a:cs typeface="+mn-cs"/>
              </a:rPr>
              <a:t>Has any of your family been a drunkard? </a:t>
            </a:r>
            <a:r>
              <a:rPr lang="en-US" dirty="0"/>
              <a:t> </a:t>
            </a:r>
            <a:r>
              <a:rPr lang="en-US" sz="1200" b="0" i="0" u="none" strike="noStrike" kern="1200" dirty="0">
                <a:solidFill>
                  <a:schemeClr val="tx1"/>
                </a:solidFill>
                <a:effectLst/>
                <a:latin typeface="+mn-lt"/>
                <a:ea typeface="+mn-ea"/>
                <a:cs typeface="+mn-cs"/>
              </a:rPr>
              <a:t>114</a:t>
            </a:r>
            <a:r>
              <a:rPr lang="en-US" dirty="0"/>
              <a:t> </a:t>
            </a:r>
            <a:r>
              <a:rPr lang="en-US" sz="1200" b="0" i="0" u="none" strike="noStrike" kern="1200" dirty="0">
                <a:solidFill>
                  <a:schemeClr val="tx1"/>
                </a:solidFill>
                <a:effectLst/>
                <a:latin typeface="+mn-lt"/>
                <a:ea typeface="+mn-ea"/>
                <a:cs typeface="+mn-cs"/>
              </a:rPr>
              <a:t>Can you stand the sight of blood? </a:t>
            </a:r>
            <a:r>
              <a:rPr lang="en-US" dirty="0"/>
              <a:t> </a:t>
            </a:r>
            <a:r>
              <a:rPr lang="en-US" sz="1200" b="0" i="0" u="none" strike="noStrike" kern="1200" dirty="0">
                <a:solidFill>
                  <a:schemeClr val="tx1"/>
                </a:solidFill>
                <a:effectLst/>
                <a:latin typeface="+mn-lt"/>
                <a:ea typeface="+mn-ea"/>
                <a:cs typeface="+mn-cs"/>
              </a:rPr>
              <a:t>115</a:t>
            </a:r>
            <a:r>
              <a:rPr lang="en-US" dirty="0"/>
              <a:t> </a:t>
            </a:r>
            <a:r>
              <a:rPr lang="en-US" sz="1200" b="0" i="0" u="none" strike="noStrike" kern="1200" dirty="0">
                <a:solidFill>
                  <a:schemeClr val="tx1"/>
                </a:solidFill>
                <a:effectLst/>
                <a:latin typeface="+mn-lt"/>
                <a:ea typeface="+mn-ea"/>
                <a:cs typeface="+mn-cs"/>
              </a:rPr>
              <a:t>Can you stand pain quietly? </a:t>
            </a:r>
            <a:r>
              <a:rPr lang="en-US" dirty="0"/>
              <a:t> </a:t>
            </a:r>
            <a:r>
              <a:rPr lang="en-US" sz="1200" b="0" i="0" u="none" strike="noStrike" kern="1200" dirty="0">
                <a:solidFill>
                  <a:schemeClr val="tx1"/>
                </a:solidFill>
                <a:effectLst/>
                <a:latin typeface="+mn-lt"/>
                <a:ea typeface="+mn-ea"/>
                <a:cs typeface="+mn-cs"/>
              </a:rPr>
              <a:t>116</a:t>
            </a:r>
            <a:r>
              <a:rPr lang="en-US" dirty="0"/>
              <a:t> </a:t>
            </a:r>
            <a:r>
              <a:rPr lang="en-US" sz="1200" b="0" i="0" u="none" strike="noStrike" kern="1200" dirty="0">
                <a:solidFill>
                  <a:schemeClr val="tx1"/>
                </a:solidFill>
                <a:effectLst/>
                <a:latin typeface="+mn-lt"/>
                <a:ea typeface="+mn-ea"/>
                <a:cs typeface="+mn-cs"/>
              </a:rPr>
              <a:t>Can you stand disgusting smells? </a:t>
            </a:r>
            <a:r>
              <a:rPr lang="en-US" dirty="0"/>
              <a:t> </a:t>
            </a:r>
            <a:r>
              <a:rPr lang="en-US" sz="1200" b="0" i="0" u="none" strike="noStrike" kern="1200" dirty="0">
                <a:solidFill>
                  <a:schemeClr val="tx1"/>
                </a:solidFill>
                <a:effectLst/>
                <a:latin typeface="+mn-lt"/>
                <a:ea typeface="+mn-ea"/>
                <a:cs typeface="+mn-cs"/>
              </a:rPr>
              <a:t>117</a:t>
            </a:r>
            <a:r>
              <a:rPr lang="en-US" dirty="0"/>
              <a:t> </a:t>
            </a:r>
            <a:r>
              <a:rPr lang="en-US" sz="1200" b="0" i="0" u="none" strike="noStrike" kern="1200" dirty="0">
                <a:solidFill>
                  <a:schemeClr val="tx1"/>
                </a:solidFill>
                <a:effectLst/>
                <a:latin typeface="+mn-lt"/>
                <a:ea typeface="+mn-ea"/>
                <a:cs typeface="+mn-cs"/>
              </a:rPr>
              <a:t>Do you like outdoor life? </a:t>
            </a:r>
            <a:endParaRPr lang="cs-CZ" dirty="0"/>
          </a:p>
        </p:txBody>
      </p:sp>
      <p:sp>
        <p:nvSpPr>
          <p:cNvPr id="4" name="Zástupný symbol pro číslo snímku 3"/>
          <p:cNvSpPr>
            <a:spLocks noGrp="1"/>
          </p:cNvSpPr>
          <p:nvPr>
            <p:ph type="sldNum" sz="quarter" idx="10"/>
          </p:nvPr>
        </p:nvSpPr>
        <p:spPr/>
        <p:txBody>
          <a:bodyPr/>
          <a:lstStyle/>
          <a:p>
            <a:fld id="{DDDC6632-5F15-4714-80C3-23AED1ED2D80}" type="slidenum">
              <a:rPr lang="cs-CZ" smtClean="0"/>
              <a:t>10</a:t>
            </a:fld>
            <a:endParaRPr lang="cs-CZ"/>
          </a:p>
        </p:txBody>
      </p:sp>
    </p:spTree>
    <p:extLst>
      <p:ext uri="{BB962C8B-B14F-4D97-AF65-F5344CB8AC3E}">
        <p14:creationId xmlns:p14="http://schemas.microsoft.com/office/powerpoint/2010/main" val="21561087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82763"/>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6600" b="1" cap="none" baseline="0">
                <a:blipFill dpi="0" rotWithShape="1">
                  <a:blip r:embed="rId4"/>
                  <a:srcRect/>
                  <a:tile tx="6350" ty="-127000" sx="65000" sy="64000" flip="none" algn="tl"/>
                </a:blipFill>
              </a:defRPr>
            </a:lvl1pPr>
          </a:lstStyle>
          <a:p>
            <a:r>
              <a:rPr lang="cs-CZ"/>
              <a:t>Kliknutím lze upravit styl.</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1">
                <a:solidFill>
                  <a:schemeClr val="accent2">
                    <a:lumMod val="7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09.10.2023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AC57A5DF-1266-40EA-9282-1E66B9DE06C0}" type="slidenum">
              <a:rPr lang="cs-CZ" smtClean="0"/>
              <a:t>‹#›</a:t>
            </a:fld>
            <a:endParaRPr lang="cs-CZ"/>
          </a:p>
        </p:txBody>
      </p:sp>
    </p:spTree>
    <p:extLst>
      <p:ext uri="{BB962C8B-B14F-4D97-AF65-F5344CB8AC3E}">
        <p14:creationId xmlns:p14="http://schemas.microsoft.com/office/powerpoint/2010/main" val="253475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09.10.2023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7651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09.10.2023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224724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28588"/>
            <a:ext cx="8228013" cy="1433512"/>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7013" cy="45243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6613" y="1600200"/>
            <a:ext cx="4038600" cy="45243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idx="10"/>
          </p:nvPr>
        </p:nvSpPr>
        <p:spPr>
          <a:xfrm>
            <a:off x="457200" y="6249988"/>
            <a:ext cx="2132013" cy="474662"/>
          </a:xfrm>
        </p:spPr>
        <p:txBody>
          <a:bodyPr/>
          <a:lstStyle>
            <a:lvl1pPr>
              <a:defRPr/>
            </a:lvl1pPr>
          </a:lstStyle>
          <a:p>
            <a:fld id="{95EC1D4A-A796-47C3-A63E-CE236FB377E2}" type="datetimeFigureOut">
              <a:rPr lang="cs-CZ" smtClean="0"/>
              <a:t>09.10.2023</a:t>
            </a:fld>
            <a:endParaRPr lang="cs-CZ"/>
          </a:p>
        </p:txBody>
      </p:sp>
      <p:sp>
        <p:nvSpPr>
          <p:cNvPr id="6" name="Zástupný symbol pro číslo snímku 5"/>
          <p:cNvSpPr>
            <a:spLocks noGrp="1"/>
          </p:cNvSpPr>
          <p:nvPr>
            <p:ph type="sldNum" idx="11"/>
          </p:nvPr>
        </p:nvSpPr>
        <p:spPr>
          <a:xfrm>
            <a:off x="6553200" y="6248400"/>
            <a:ext cx="2132013" cy="474663"/>
          </a:xfrm>
        </p:spPr>
        <p:txBody>
          <a:bodyPr/>
          <a:lstStyle>
            <a:lvl1pPr>
              <a:defRPr/>
            </a:lvl1pPr>
          </a:lstStyle>
          <a:p>
            <a:fld id="{AC57A5DF-1266-40EA-9282-1E66B9DE06C0}" type="slidenum">
              <a:rPr lang="cs-CZ" smtClean="0"/>
              <a:t>‹#›</a:t>
            </a:fld>
            <a:endParaRPr lang="cs-CZ"/>
          </a:p>
        </p:txBody>
      </p:sp>
      <p:sp>
        <p:nvSpPr>
          <p:cNvPr id="7" name="Zástupný symbol pro zápatí 6"/>
          <p:cNvSpPr>
            <a:spLocks noGrp="1"/>
          </p:cNvSpPr>
          <p:nvPr>
            <p:ph type="ftr" idx="12"/>
          </p:nvPr>
        </p:nvSpPr>
        <p:spPr>
          <a:xfrm>
            <a:off x="3124200" y="6248400"/>
            <a:ext cx="2894013" cy="474663"/>
          </a:xfrm>
        </p:spPr>
        <p:txBody>
          <a:bodyPr/>
          <a:lstStyle>
            <a:lvl1pPr>
              <a:defRPr/>
            </a:lvl1pPr>
          </a:lstStyle>
          <a:p>
            <a:endParaRPr lang="cs-CZ"/>
          </a:p>
        </p:txBody>
      </p:sp>
    </p:spTree>
    <p:extLst>
      <p:ext uri="{BB962C8B-B14F-4D97-AF65-F5344CB8AC3E}">
        <p14:creationId xmlns:p14="http://schemas.microsoft.com/office/powerpoint/2010/main" val="2746861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128588"/>
            <a:ext cx="8228013" cy="1433512"/>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7013" cy="45243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6613" y="1600200"/>
            <a:ext cx="40386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6613" y="3938588"/>
            <a:ext cx="4038600" cy="21859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p:cNvSpPr>
            <a:spLocks noGrp="1"/>
          </p:cNvSpPr>
          <p:nvPr>
            <p:ph type="dt" idx="10"/>
          </p:nvPr>
        </p:nvSpPr>
        <p:spPr>
          <a:xfrm>
            <a:off x="457200" y="6249988"/>
            <a:ext cx="2132013" cy="474662"/>
          </a:xfrm>
        </p:spPr>
        <p:txBody>
          <a:bodyPr/>
          <a:lstStyle>
            <a:lvl1pPr>
              <a:defRPr/>
            </a:lvl1pPr>
          </a:lstStyle>
          <a:p>
            <a:fld id="{95EC1D4A-A796-47C3-A63E-CE236FB377E2}" type="datetimeFigureOut">
              <a:rPr lang="cs-CZ" smtClean="0"/>
              <a:t>09.10.2023</a:t>
            </a:fld>
            <a:endParaRPr lang="cs-CZ"/>
          </a:p>
        </p:txBody>
      </p:sp>
      <p:sp>
        <p:nvSpPr>
          <p:cNvPr id="7" name="Zástupný symbol pro číslo snímku 6"/>
          <p:cNvSpPr>
            <a:spLocks noGrp="1"/>
          </p:cNvSpPr>
          <p:nvPr>
            <p:ph type="sldNum" idx="11"/>
          </p:nvPr>
        </p:nvSpPr>
        <p:spPr>
          <a:xfrm>
            <a:off x="6553200" y="6248400"/>
            <a:ext cx="2132013" cy="474663"/>
          </a:xfrm>
        </p:spPr>
        <p:txBody>
          <a:bodyPr/>
          <a:lstStyle>
            <a:lvl1pPr>
              <a:defRPr/>
            </a:lvl1pPr>
          </a:lstStyle>
          <a:p>
            <a:fld id="{AC57A5DF-1266-40EA-9282-1E66B9DE06C0}" type="slidenum">
              <a:rPr lang="cs-CZ" smtClean="0"/>
              <a:t>‹#›</a:t>
            </a:fld>
            <a:endParaRPr lang="cs-CZ"/>
          </a:p>
        </p:txBody>
      </p:sp>
      <p:sp>
        <p:nvSpPr>
          <p:cNvPr id="8" name="Zástupný symbol pro zápatí 7"/>
          <p:cNvSpPr>
            <a:spLocks noGrp="1"/>
          </p:cNvSpPr>
          <p:nvPr>
            <p:ph type="ftr" idx="12"/>
          </p:nvPr>
        </p:nvSpPr>
        <p:spPr>
          <a:xfrm>
            <a:off x="3124200" y="6248400"/>
            <a:ext cx="2894013" cy="474663"/>
          </a:xfrm>
        </p:spPr>
        <p:txBody>
          <a:bodyPr/>
          <a:lstStyle>
            <a:lvl1pPr>
              <a:defRPr/>
            </a:lvl1pPr>
          </a:lstStyle>
          <a:p>
            <a:endParaRPr lang="cs-CZ"/>
          </a:p>
        </p:txBody>
      </p:sp>
    </p:spTree>
    <p:extLst>
      <p:ext uri="{BB962C8B-B14F-4D97-AF65-F5344CB8AC3E}">
        <p14:creationId xmlns:p14="http://schemas.microsoft.com/office/powerpoint/2010/main" val="2288099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Nadpis a 2 obsahy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28588"/>
            <a:ext cx="8228013" cy="1433512"/>
          </a:xfrm>
        </p:spPr>
        <p:txBody>
          <a:bodyPr/>
          <a:lstStyle/>
          <a:p>
            <a:r>
              <a:rPr lang="cs-CZ"/>
              <a:t>Kliknutím lze upravit styl.</a:t>
            </a:r>
          </a:p>
        </p:txBody>
      </p:sp>
      <p:sp>
        <p:nvSpPr>
          <p:cNvPr id="3" name="Zástupný symbol pro obsah 2"/>
          <p:cNvSpPr>
            <a:spLocks noGrp="1"/>
          </p:cNvSpPr>
          <p:nvPr>
            <p:ph sz="quarter" idx="1"/>
          </p:nvPr>
        </p:nvSpPr>
        <p:spPr>
          <a:xfrm>
            <a:off x="457200" y="1600200"/>
            <a:ext cx="4037013"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6613" y="1600200"/>
            <a:ext cx="40386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half" idx="3"/>
          </p:nvPr>
        </p:nvSpPr>
        <p:spPr>
          <a:xfrm>
            <a:off x="457200" y="3938588"/>
            <a:ext cx="8228013" cy="21859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p:cNvSpPr>
            <a:spLocks noGrp="1"/>
          </p:cNvSpPr>
          <p:nvPr>
            <p:ph type="dt" idx="10"/>
          </p:nvPr>
        </p:nvSpPr>
        <p:spPr>
          <a:xfrm>
            <a:off x="457200" y="6249988"/>
            <a:ext cx="2132013" cy="474662"/>
          </a:xfrm>
        </p:spPr>
        <p:txBody>
          <a:bodyPr/>
          <a:lstStyle>
            <a:lvl1pPr>
              <a:defRPr/>
            </a:lvl1pPr>
          </a:lstStyle>
          <a:p>
            <a:fld id="{95EC1D4A-A796-47C3-A63E-CE236FB377E2}" type="datetimeFigureOut">
              <a:rPr lang="cs-CZ" smtClean="0"/>
              <a:t>09.10.2023</a:t>
            </a:fld>
            <a:endParaRPr lang="cs-CZ"/>
          </a:p>
        </p:txBody>
      </p:sp>
      <p:sp>
        <p:nvSpPr>
          <p:cNvPr id="7" name="Zástupný symbol pro číslo snímku 6"/>
          <p:cNvSpPr>
            <a:spLocks noGrp="1"/>
          </p:cNvSpPr>
          <p:nvPr>
            <p:ph type="sldNum" idx="11"/>
          </p:nvPr>
        </p:nvSpPr>
        <p:spPr>
          <a:xfrm>
            <a:off x="6553200" y="6248400"/>
            <a:ext cx="2132013" cy="474663"/>
          </a:xfrm>
        </p:spPr>
        <p:txBody>
          <a:bodyPr/>
          <a:lstStyle>
            <a:lvl1pPr>
              <a:defRPr/>
            </a:lvl1pPr>
          </a:lstStyle>
          <a:p>
            <a:fld id="{AC57A5DF-1266-40EA-9282-1E66B9DE06C0}" type="slidenum">
              <a:rPr lang="cs-CZ" smtClean="0"/>
              <a:t>‹#›</a:t>
            </a:fld>
            <a:endParaRPr lang="cs-CZ"/>
          </a:p>
        </p:txBody>
      </p:sp>
      <p:sp>
        <p:nvSpPr>
          <p:cNvPr id="8" name="Zástupný symbol pro zápatí 7"/>
          <p:cNvSpPr>
            <a:spLocks noGrp="1"/>
          </p:cNvSpPr>
          <p:nvPr>
            <p:ph type="ftr" idx="12"/>
          </p:nvPr>
        </p:nvSpPr>
        <p:spPr>
          <a:xfrm>
            <a:off x="3124200" y="6248400"/>
            <a:ext cx="2894013" cy="474663"/>
          </a:xfrm>
        </p:spPr>
        <p:txBody>
          <a:bodyPr/>
          <a:lstStyle>
            <a:lvl1pPr>
              <a:defRPr/>
            </a:lvl1pPr>
          </a:lstStyle>
          <a:p>
            <a:endParaRPr lang="cs-CZ"/>
          </a:p>
        </p:txBody>
      </p:sp>
    </p:spTree>
    <p:extLst>
      <p:ext uri="{BB962C8B-B14F-4D97-AF65-F5344CB8AC3E}">
        <p14:creationId xmlns:p14="http://schemas.microsoft.com/office/powerpoint/2010/main" val="1015442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1736725"/>
            <a:ext cx="7770813" cy="1920875"/>
          </a:xfrm>
        </p:spPr>
        <p:txBody>
          <a:bodyPr/>
          <a:lstStyle/>
          <a:p>
            <a:r>
              <a:rPr lang="cs-CZ"/>
              <a:t>Kliknutím lze upravit styl.</a:t>
            </a:r>
          </a:p>
        </p:txBody>
      </p:sp>
      <p:sp>
        <p:nvSpPr>
          <p:cNvPr id="3" name="Zástupný symbol pro datum 2"/>
          <p:cNvSpPr>
            <a:spLocks noGrp="1"/>
          </p:cNvSpPr>
          <p:nvPr>
            <p:ph type="dt" idx="10"/>
          </p:nvPr>
        </p:nvSpPr>
        <p:spPr>
          <a:xfrm>
            <a:off x="457200" y="6248400"/>
            <a:ext cx="2132013" cy="474663"/>
          </a:xfrm>
        </p:spPr>
        <p:txBody>
          <a:bodyPr/>
          <a:lstStyle>
            <a:lvl1pPr>
              <a:defRPr/>
            </a:lvl1pPr>
          </a:lstStyle>
          <a:p>
            <a:fld id="{95EC1D4A-A796-47C3-A63E-CE236FB377E2}" type="datetimeFigureOut">
              <a:rPr lang="cs-CZ" smtClean="0"/>
              <a:t>09.10.2023</a:t>
            </a:fld>
            <a:endParaRPr lang="cs-CZ"/>
          </a:p>
        </p:txBody>
      </p:sp>
      <p:sp>
        <p:nvSpPr>
          <p:cNvPr id="4" name="Zástupný symbol pro zápatí 3"/>
          <p:cNvSpPr>
            <a:spLocks noGrp="1"/>
          </p:cNvSpPr>
          <p:nvPr>
            <p:ph type="ftr" idx="11"/>
          </p:nvPr>
        </p:nvSpPr>
        <p:spPr>
          <a:xfrm>
            <a:off x="3124200" y="6249988"/>
            <a:ext cx="2894013" cy="474662"/>
          </a:xfrm>
        </p:spPr>
        <p:txBody>
          <a:bodyPr/>
          <a:lstStyle>
            <a:lvl1pPr>
              <a:defRPr/>
            </a:lvl1pPr>
          </a:lstStyle>
          <a:p>
            <a:endParaRPr lang="cs-CZ"/>
          </a:p>
        </p:txBody>
      </p:sp>
      <p:sp>
        <p:nvSpPr>
          <p:cNvPr id="5" name="Zástupný symbol pro číslo snímku 4"/>
          <p:cNvSpPr>
            <a:spLocks noGrp="1"/>
          </p:cNvSpPr>
          <p:nvPr>
            <p:ph type="sldNum" idx="12"/>
          </p:nvPr>
        </p:nvSpPr>
        <p:spPr>
          <a:xfrm>
            <a:off x="6553200" y="6253163"/>
            <a:ext cx="2132013" cy="474662"/>
          </a:xfrm>
        </p:spPr>
        <p:txBody>
          <a:bodyPr/>
          <a:lstStyle>
            <a:lvl1pPr>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3722062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92100"/>
            <a:ext cx="8229600" cy="57277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Zástupný symbol pro datum 2"/>
          <p:cNvSpPr>
            <a:spLocks noGrp="1"/>
          </p:cNvSpPr>
          <p:nvPr>
            <p:ph type="dt" sz="half" idx="10"/>
          </p:nvPr>
        </p:nvSpPr>
        <p:spPr>
          <a:xfrm>
            <a:off x="457200" y="6245225"/>
            <a:ext cx="2133600" cy="476250"/>
          </a:xfrm>
        </p:spPr>
        <p:txBody>
          <a:bodyPr/>
          <a:lstStyle>
            <a:lvl1pPr>
              <a:defRPr/>
            </a:lvl1pPr>
          </a:lstStyle>
          <a:p>
            <a:fld id="{95EC1D4A-A796-47C3-A63E-CE236FB377E2}" type="datetimeFigureOut">
              <a:rPr lang="cs-CZ" smtClean="0"/>
              <a:t>09.10.2023</a:t>
            </a:fld>
            <a:endParaRPr lang="cs-CZ"/>
          </a:p>
        </p:txBody>
      </p:sp>
      <p:sp>
        <p:nvSpPr>
          <p:cNvPr id="4" name="Zástupný symbol pro zápatí 3"/>
          <p:cNvSpPr>
            <a:spLocks noGrp="1"/>
          </p:cNvSpPr>
          <p:nvPr>
            <p:ph type="ftr" sz="quarter" idx="11"/>
          </p:nvPr>
        </p:nvSpPr>
        <p:spPr>
          <a:xfrm>
            <a:off x="3124200" y="6245225"/>
            <a:ext cx="2895600" cy="476250"/>
          </a:xfrm>
        </p:spPr>
        <p:txBody>
          <a:bodyPr/>
          <a:lstStyle>
            <a:lvl1pPr>
              <a:defRPr/>
            </a:lvl1pPr>
          </a:lstStyle>
          <a:p>
            <a:endParaRPr lang="cs-CZ"/>
          </a:p>
        </p:txBody>
      </p:sp>
      <p:sp>
        <p:nvSpPr>
          <p:cNvPr id="5" name="Zástupný symbol pro číslo snímku 4"/>
          <p:cNvSpPr>
            <a:spLocks noGrp="1"/>
          </p:cNvSpPr>
          <p:nvPr>
            <p:ph type="sldNum" sz="quarter" idx="12"/>
          </p:nvPr>
        </p:nvSpPr>
        <p:spPr>
          <a:xfrm>
            <a:off x="6553200" y="6245225"/>
            <a:ext cx="2133600" cy="476250"/>
          </a:xfrm>
        </p:spPr>
        <p:txBody>
          <a:bodyPr/>
          <a:lstStyle>
            <a:lvl1pPr>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2573843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92100"/>
            <a:ext cx="8229600" cy="1384300"/>
          </a:xfrm>
        </p:spPr>
        <p:txBody>
          <a:bodyPr/>
          <a:lstStyle/>
          <a:p>
            <a:r>
              <a:rPr lang="cs-CZ"/>
              <a:t>Kliknutím lze upravit styl.</a:t>
            </a:r>
          </a:p>
        </p:txBody>
      </p:sp>
      <p:sp>
        <p:nvSpPr>
          <p:cNvPr id="3" name="Zástupný symbol pro text 2"/>
          <p:cNvSpPr>
            <a:spLocks noGrp="1"/>
          </p:cNvSpPr>
          <p:nvPr>
            <p:ph type="body" sz="half" idx="1"/>
          </p:nvPr>
        </p:nvSpPr>
        <p:spPr>
          <a:xfrm>
            <a:off x="457200" y="1905000"/>
            <a:ext cx="82296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57200" y="4038600"/>
            <a:ext cx="82296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457200" y="6245225"/>
            <a:ext cx="2133600" cy="476250"/>
          </a:xfrm>
        </p:spPr>
        <p:txBody>
          <a:bodyPr/>
          <a:lstStyle>
            <a:lvl1pPr>
              <a:defRPr/>
            </a:lvl1pPr>
          </a:lstStyle>
          <a:p>
            <a:fld id="{95EC1D4A-A796-47C3-A63E-CE236FB377E2}" type="datetimeFigureOut">
              <a:rPr lang="cs-CZ" smtClean="0"/>
              <a:t>09.10.2023</a:t>
            </a:fld>
            <a:endParaRPr lang="cs-CZ"/>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553200" y="6245225"/>
            <a:ext cx="2133600" cy="476250"/>
          </a:xfrm>
        </p:spPr>
        <p:txBody>
          <a:bodyPr/>
          <a:lstStyle>
            <a:lvl1pPr>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2836191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371600"/>
          </a:xfrm>
        </p:spPr>
        <p:txBody>
          <a:bodyPr/>
          <a:lstStyle/>
          <a:p>
            <a:r>
              <a:rPr lang="cs-CZ"/>
              <a:t>Kliknutím lze upravit styl.</a:t>
            </a:r>
          </a:p>
        </p:txBody>
      </p:sp>
      <p:sp>
        <p:nvSpPr>
          <p:cNvPr id="3" name="Zástupný symbol pro obsah 2"/>
          <p:cNvSpPr>
            <a:spLocks noGrp="1"/>
          </p:cNvSpPr>
          <p:nvPr>
            <p:ph sz="half" idx="1"/>
          </p:nvPr>
        </p:nvSpPr>
        <p:spPr>
          <a:xfrm>
            <a:off x="457200" y="1981200"/>
            <a:ext cx="4038600" cy="3886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981200"/>
            <a:ext cx="4038600" cy="18669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4000500"/>
            <a:ext cx="4038600" cy="18669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10"/>
          </p:nvPr>
        </p:nvSpPr>
        <p:spPr>
          <a:xfrm>
            <a:off x="3124200" y="6248400"/>
            <a:ext cx="2895600" cy="457200"/>
          </a:xfrm>
        </p:spPr>
        <p:txBody>
          <a:bodyPr/>
          <a:lstStyle>
            <a:lvl1pPr>
              <a:defRPr/>
            </a:lvl1pPr>
          </a:lstStyle>
          <a:p>
            <a:endParaRPr lang="cs-CZ"/>
          </a:p>
        </p:txBody>
      </p:sp>
      <p:sp>
        <p:nvSpPr>
          <p:cNvPr id="7" name="Zástupný symbol pro číslo snímku 6"/>
          <p:cNvSpPr>
            <a:spLocks noGrp="1"/>
          </p:cNvSpPr>
          <p:nvPr>
            <p:ph type="sldNum" sz="quarter" idx="11"/>
          </p:nvPr>
        </p:nvSpPr>
        <p:spPr>
          <a:xfrm>
            <a:off x="6553200" y="6248400"/>
            <a:ext cx="2133600" cy="457200"/>
          </a:xfrm>
        </p:spPr>
        <p:txBody>
          <a:bodyPr/>
          <a:lstStyle>
            <a:lvl1pPr>
              <a:defRPr/>
            </a:lvl1pPr>
          </a:lstStyle>
          <a:p>
            <a:fld id="{AC57A5DF-1266-40EA-9282-1E66B9DE06C0}" type="slidenum">
              <a:rPr lang="cs-CZ" smtClean="0"/>
              <a:t>‹#›</a:t>
            </a:fld>
            <a:endParaRPr lang="cs-CZ"/>
          </a:p>
        </p:txBody>
      </p:sp>
      <p:sp>
        <p:nvSpPr>
          <p:cNvPr id="8" name="Zástupný symbol pro datum 7"/>
          <p:cNvSpPr>
            <a:spLocks noGrp="1"/>
          </p:cNvSpPr>
          <p:nvPr>
            <p:ph type="dt" sz="half" idx="12"/>
          </p:nvPr>
        </p:nvSpPr>
        <p:spPr>
          <a:xfrm>
            <a:off x="457200" y="6245225"/>
            <a:ext cx="2133600" cy="476250"/>
          </a:xfrm>
        </p:spPr>
        <p:txBody>
          <a:bodyPr/>
          <a:lstStyle>
            <a:lvl1pPr>
              <a:defRPr/>
            </a:lvl1pPr>
          </a:lstStyle>
          <a:p>
            <a:fld id="{95EC1D4A-A796-47C3-A63E-CE236FB377E2}" type="datetimeFigureOut">
              <a:rPr lang="cs-CZ" smtClean="0"/>
              <a:t>09.10.2023</a:t>
            </a:fld>
            <a:endParaRPr lang="cs-CZ"/>
          </a:p>
        </p:txBody>
      </p:sp>
    </p:spTree>
    <p:extLst>
      <p:ext uri="{BB962C8B-B14F-4D97-AF65-F5344CB8AC3E}">
        <p14:creationId xmlns:p14="http://schemas.microsoft.com/office/powerpoint/2010/main" val="3215938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371600"/>
          </a:xfrm>
        </p:spPr>
        <p:txBody>
          <a:bodyPr/>
          <a:lstStyle/>
          <a:p>
            <a:r>
              <a:rPr lang="cs-CZ"/>
              <a:t>Kliknutím lze upravit styl.</a:t>
            </a:r>
          </a:p>
        </p:txBody>
      </p:sp>
      <p:sp>
        <p:nvSpPr>
          <p:cNvPr id="3" name="Zástupný symbol pro obsah 2"/>
          <p:cNvSpPr>
            <a:spLocks noGrp="1"/>
          </p:cNvSpPr>
          <p:nvPr>
            <p:ph sz="half" idx="1"/>
          </p:nvPr>
        </p:nvSpPr>
        <p:spPr>
          <a:xfrm>
            <a:off x="457200" y="1981200"/>
            <a:ext cx="4038600" cy="3886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648200" y="1981200"/>
            <a:ext cx="4038600" cy="3886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a:xfrm>
            <a:off x="3124200" y="6248400"/>
            <a:ext cx="2895600" cy="457200"/>
          </a:xfrm>
        </p:spPr>
        <p:txBody>
          <a:bodyPr/>
          <a:lstStyle>
            <a:lvl1pPr>
              <a:defRPr/>
            </a:lvl1pPr>
          </a:lstStyle>
          <a:p>
            <a:endParaRPr lang="cs-CZ"/>
          </a:p>
        </p:txBody>
      </p:sp>
      <p:sp>
        <p:nvSpPr>
          <p:cNvPr id="6" name="Zástupný symbol pro číslo snímku 5"/>
          <p:cNvSpPr>
            <a:spLocks noGrp="1"/>
          </p:cNvSpPr>
          <p:nvPr>
            <p:ph type="sldNum" sz="quarter" idx="11"/>
          </p:nvPr>
        </p:nvSpPr>
        <p:spPr>
          <a:xfrm>
            <a:off x="6553200" y="6248400"/>
            <a:ext cx="2133600" cy="457200"/>
          </a:xfrm>
        </p:spPr>
        <p:txBody>
          <a:bodyPr/>
          <a:lstStyle>
            <a:lvl1pPr>
              <a:defRPr/>
            </a:lvl1pPr>
          </a:lstStyle>
          <a:p>
            <a:fld id="{AC57A5DF-1266-40EA-9282-1E66B9DE06C0}" type="slidenum">
              <a:rPr lang="cs-CZ" smtClean="0"/>
              <a:t>‹#›</a:t>
            </a:fld>
            <a:endParaRPr lang="cs-CZ"/>
          </a:p>
        </p:txBody>
      </p:sp>
      <p:sp>
        <p:nvSpPr>
          <p:cNvPr id="7" name="Zástupný symbol pro datum 6"/>
          <p:cNvSpPr>
            <a:spLocks noGrp="1"/>
          </p:cNvSpPr>
          <p:nvPr>
            <p:ph type="dt" sz="half" idx="12"/>
          </p:nvPr>
        </p:nvSpPr>
        <p:spPr>
          <a:xfrm>
            <a:off x="457200" y="6245225"/>
            <a:ext cx="2133600" cy="476250"/>
          </a:xfrm>
        </p:spPr>
        <p:txBody>
          <a:bodyPr/>
          <a:lstStyle>
            <a:lvl1pPr>
              <a:defRPr/>
            </a:lvl1pPr>
          </a:lstStyle>
          <a:p>
            <a:fld id="{95EC1D4A-A796-47C3-A63E-CE236FB377E2}" type="datetimeFigureOut">
              <a:rPr lang="cs-CZ" smtClean="0"/>
              <a:t>09.10.2023</a:t>
            </a:fld>
            <a:endParaRPr lang="cs-CZ"/>
          </a:p>
        </p:txBody>
      </p:sp>
    </p:spTree>
    <p:extLst>
      <p:ext uri="{BB962C8B-B14F-4D97-AF65-F5344CB8AC3E}">
        <p14:creationId xmlns:p14="http://schemas.microsoft.com/office/powerpoint/2010/main" val="1781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09.10.2023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392504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371600"/>
          </a:xfrm>
        </p:spPr>
        <p:txBody>
          <a:bodyPr/>
          <a:lstStyle/>
          <a:p>
            <a:r>
              <a:rPr lang="cs-CZ"/>
              <a:t>Kliknutím lze upravit styl.</a:t>
            </a:r>
          </a:p>
        </p:txBody>
      </p:sp>
      <p:sp>
        <p:nvSpPr>
          <p:cNvPr id="3" name="Zástupný symbol pro obsah 2"/>
          <p:cNvSpPr>
            <a:spLocks noGrp="1"/>
          </p:cNvSpPr>
          <p:nvPr>
            <p:ph sz="half" idx="1"/>
          </p:nvPr>
        </p:nvSpPr>
        <p:spPr>
          <a:xfrm>
            <a:off x="457200" y="1981200"/>
            <a:ext cx="8229600" cy="18669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4000500"/>
            <a:ext cx="8229600" cy="18669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a:xfrm>
            <a:off x="3124200" y="6248400"/>
            <a:ext cx="2895600" cy="457200"/>
          </a:xfrm>
        </p:spPr>
        <p:txBody>
          <a:bodyPr/>
          <a:lstStyle>
            <a:lvl1pPr>
              <a:defRPr/>
            </a:lvl1pPr>
          </a:lstStyle>
          <a:p>
            <a:endParaRPr lang="cs-CZ"/>
          </a:p>
        </p:txBody>
      </p:sp>
      <p:sp>
        <p:nvSpPr>
          <p:cNvPr id="6" name="Zástupný symbol pro číslo snímku 5"/>
          <p:cNvSpPr>
            <a:spLocks noGrp="1"/>
          </p:cNvSpPr>
          <p:nvPr>
            <p:ph type="sldNum" sz="quarter" idx="11"/>
          </p:nvPr>
        </p:nvSpPr>
        <p:spPr>
          <a:xfrm>
            <a:off x="6553200" y="6248400"/>
            <a:ext cx="2133600" cy="457200"/>
          </a:xfrm>
        </p:spPr>
        <p:txBody>
          <a:bodyPr/>
          <a:lstStyle>
            <a:lvl1pPr>
              <a:defRPr/>
            </a:lvl1pPr>
          </a:lstStyle>
          <a:p>
            <a:fld id="{AC57A5DF-1266-40EA-9282-1E66B9DE06C0}" type="slidenum">
              <a:rPr lang="cs-CZ" smtClean="0"/>
              <a:t>‹#›</a:t>
            </a:fld>
            <a:endParaRPr lang="cs-CZ"/>
          </a:p>
        </p:txBody>
      </p:sp>
      <p:sp>
        <p:nvSpPr>
          <p:cNvPr id="7" name="Zástupný symbol pro datum 6"/>
          <p:cNvSpPr>
            <a:spLocks noGrp="1"/>
          </p:cNvSpPr>
          <p:nvPr>
            <p:ph type="dt" sz="half" idx="12"/>
          </p:nvPr>
        </p:nvSpPr>
        <p:spPr>
          <a:xfrm>
            <a:off x="457200" y="6245225"/>
            <a:ext cx="2133600" cy="476250"/>
          </a:xfrm>
        </p:spPr>
        <p:txBody>
          <a:bodyPr/>
          <a:lstStyle>
            <a:lvl1pPr>
              <a:defRPr/>
            </a:lvl1pPr>
          </a:lstStyle>
          <a:p>
            <a:fld id="{95EC1D4A-A796-47C3-A63E-CE236FB377E2}" type="datetimeFigureOut">
              <a:rPr lang="cs-CZ" smtClean="0"/>
              <a:t>09.10.2023</a:t>
            </a:fld>
            <a:endParaRPr lang="cs-CZ"/>
          </a:p>
        </p:txBody>
      </p:sp>
    </p:spTree>
    <p:extLst>
      <p:ext uri="{BB962C8B-B14F-4D97-AF65-F5344CB8AC3E}">
        <p14:creationId xmlns:p14="http://schemas.microsoft.com/office/powerpoint/2010/main" val="1842481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274638"/>
            <a:ext cx="8229600" cy="1143000"/>
          </a:xfrm>
        </p:spPr>
        <p:txBody>
          <a:bodyPr/>
          <a:lstStyle/>
          <a:p>
            <a:r>
              <a:rPr lang="cs-CZ"/>
              <a:t>Kliknutím lze upravit styl.</a:t>
            </a:r>
          </a:p>
        </p:txBody>
      </p:sp>
      <p:sp>
        <p:nvSpPr>
          <p:cNvPr id="3" name="Zástupný symbol pro obsah 2"/>
          <p:cNvSpPr>
            <a:spLocks noGrp="1"/>
          </p:cNvSpPr>
          <p:nvPr>
            <p:ph sz="quarter" idx="1"/>
          </p:nvPr>
        </p:nvSpPr>
        <p:spPr>
          <a:xfrm>
            <a:off x="457200" y="1600200"/>
            <a:ext cx="40386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57200" y="3938588"/>
            <a:ext cx="40386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4648200" y="3938588"/>
            <a:ext cx="40386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457200" y="6251575"/>
            <a:ext cx="2133600" cy="476250"/>
          </a:xfrm>
        </p:spPr>
        <p:txBody>
          <a:bodyPr/>
          <a:lstStyle>
            <a:lvl1pPr>
              <a:defRPr/>
            </a:lvl1pPr>
          </a:lstStyle>
          <a:p>
            <a:fld id="{95EC1D4A-A796-47C3-A63E-CE236FB377E2}" type="datetimeFigureOut">
              <a:rPr lang="cs-CZ" smtClean="0"/>
              <a:t>09.10.2023</a:t>
            </a:fld>
            <a:endParaRPr lang="cs-CZ"/>
          </a:p>
        </p:txBody>
      </p:sp>
      <p:sp>
        <p:nvSpPr>
          <p:cNvPr id="8" name="Zástupný symbol pro číslo snímku 7"/>
          <p:cNvSpPr>
            <a:spLocks noGrp="1"/>
          </p:cNvSpPr>
          <p:nvPr>
            <p:ph type="sldNum" sz="quarter" idx="11"/>
          </p:nvPr>
        </p:nvSpPr>
        <p:spPr>
          <a:xfrm>
            <a:off x="6553200" y="6248400"/>
            <a:ext cx="2133600" cy="476250"/>
          </a:xfrm>
        </p:spPr>
        <p:txBody>
          <a:bodyPr/>
          <a:lstStyle>
            <a:lvl1pPr>
              <a:defRPr/>
            </a:lvl1pPr>
          </a:lstStyle>
          <a:p>
            <a:fld id="{AC57A5DF-1266-40EA-9282-1E66B9DE06C0}" type="slidenum">
              <a:rPr lang="cs-CZ" smtClean="0"/>
              <a:t>‹#›</a:t>
            </a:fld>
            <a:endParaRPr lang="cs-CZ"/>
          </a:p>
        </p:txBody>
      </p:sp>
      <p:sp>
        <p:nvSpPr>
          <p:cNvPr id="9" name="Zástupný symbol pro zápatí 8"/>
          <p:cNvSpPr>
            <a:spLocks noGrp="1"/>
          </p:cNvSpPr>
          <p:nvPr>
            <p:ph type="ftr" sz="quarter" idx="12"/>
          </p:nvPr>
        </p:nvSpPr>
        <p:spPr>
          <a:xfrm>
            <a:off x="3124200" y="6248400"/>
            <a:ext cx="2895600" cy="476250"/>
          </a:xfrm>
        </p:spPr>
        <p:txBody>
          <a:bodyPr/>
          <a:lstStyle>
            <a:lvl1pPr>
              <a:defRPr/>
            </a:lvl1pPr>
          </a:lstStyle>
          <a:p>
            <a:endParaRPr lang="cs-CZ"/>
          </a:p>
        </p:txBody>
      </p:sp>
    </p:spTree>
    <p:extLst>
      <p:ext uri="{BB962C8B-B14F-4D97-AF65-F5344CB8AC3E}">
        <p14:creationId xmlns:p14="http://schemas.microsoft.com/office/powerpoint/2010/main" val="84741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cs-CZ"/>
              <a:t>Kliknutím lze upravit styl.</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a:xfrm>
            <a:off x="6445251" y="6272785"/>
            <a:ext cx="1983232" cy="365125"/>
          </a:xfrm>
        </p:spPr>
        <p:txBody>
          <a:bodyPr/>
          <a:lstStyle/>
          <a:p>
            <a:fld id="{95EC1D4A-A796-47C3-A63E-CE236FB377E2}" type="datetimeFigureOut">
              <a:rPr lang="cs-CZ" smtClean="0"/>
              <a:t>09.10.2023</a:t>
            </a:fld>
            <a:endParaRPr lang="cs-CZ"/>
          </a:p>
        </p:txBody>
      </p:sp>
      <p:sp>
        <p:nvSpPr>
          <p:cNvPr id="5" name="Footer Placeholder 4"/>
          <p:cNvSpPr>
            <a:spLocks noGrp="1"/>
          </p:cNvSpPr>
          <p:nvPr>
            <p:ph type="ftr" sz="quarter" idx="11"/>
          </p:nvPr>
        </p:nvSpPr>
        <p:spPr>
          <a:xfrm>
            <a:off x="1637031" y="6272785"/>
            <a:ext cx="4745736" cy="365125"/>
          </a:xfrm>
        </p:spPr>
        <p:txBody>
          <a:bodyPr/>
          <a:lstStyle/>
          <a:p>
            <a:endParaRPr lang="cs-CZ"/>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AC57A5DF-1266-40EA-9282-1E66B9DE06C0}" type="slidenum">
              <a:rPr lang="cs-CZ" smtClean="0"/>
              <a:t>‹#›</a:t>
            </a:fld>
            <a:endParaRPr lang="cs-CZ"/>
          </a:p>
        </p:txBody>
      </p:sp>
    </p:spTree>
    <p:extLst>
      <p:ext uri="{BB962C8B-B14F-4D97-AF65-F5344CB8AC3E}">
        <p14:creationId xmlns:p14="http://schemas.microsoft.com/office/powerpoint/2010/main" val="319919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5EC1D4A-A796-47C3-A63E-CE236FB377E2}" type="datetimeFigureOut">
              <a:rPr lang="cs-CZ" smtClean="0"/>
              <a:t>09.10.2023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10399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EC1D4A-A796-47C3-A63E-CE236FB377E2}" type="datetimeFigureOut">
              <a:rPr lang="cs-CZ" smtClean="0"/>
              <a:t>09.10.2023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4077929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5EC1D4A-A796-47C3-A63E-CE236FB377E2}" type="datetimeFigureOut">
              <a:rPr lang="cs-CZ" smtClean="0"/>
              <a:t>09.10.2023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51705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09.10.2023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20576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cs-CZ"/>
              <a:t>Kliknutím lze upravit styl.</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09.10.2023</a:t>
            </a:fld>
            <a:endParaRPr lang="cs-CZ"/>
          </a:p>
        </p:txBody>
      </p:sp>
      <p:sp>
        <p:nvSpPr>
          <p:cNvPr id="6" name="Footer Placeholder 5"/>
          <p:cNvSpPr>
            <a:spLocks noGrp="1"/>
          </p:cNvSpPr>
          <p:nvPr>
            <p:ph type="ftr" sz="quarter" idx="11"/>
          </p:nvPr>
        </p:nvSpPr>
        <p:spPr/>
        <p:txBody>
          <a:bodyPr/>
          <a:lstStyle/>
          <a:p>
            <a:endParaRPr lang="cs-CZ"/>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40819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lvl1pPr>
              <a:defRPr>
                <a:solidFill>
                  <a:schemeClr val="accent2">
                    <a:lumMod val="50000"/>
                  </a:schemeClr>
                </a:solidFill>
              </a:defRPr>
            </a:lvl1pPr>
          </a:lstStyle>
          <a:p>
            <a:fld id="{95EC1D4A-A796-47C3-A63E-CE236FB377E2}" type="datetimeFigureOut">
              <a:rPr lang="cs-CZ" smtClean="0"/>
              <a:t>09.10.2023</a:t>
            </a:fld>
            <a:endParaRPr lang="cs-CZ"/>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22692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23">
                <a:duotone>
                  <a:schemeClr val="accent2">
                    <a:shade val="45000"/>
                    <a:satMod val="135000"/>
                  </a:schemeClr>
                  <a:prstClr val="white"/>
                </a:duotone>
                <a:extLst>
                  <a:ext uri="{BEBA8EAE-BF5A-486C-A8C5-ECC9F3942E4B}">
                    <a14:imgProps xmlns:a14="http://schemas.microsoft.com/office/drawing/2010/main">
                      <a14:imgLayer r:embed="rId2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2">
                    <a:lumMod val="50000"/>
                  </a:schemeClr>
                </a:solidFill>
              </a:defRPr>
            </a:lvl1pPr>
          </a:lstStyle>
          <a:p>
            <a:fld id="{95EC1D4A-A796-47C3-A63E-CE236FB377E2}" type="datetimeFigureOut">
              <a:rPr lang="cs-CZ" smtClean="0"/>
              <a:t>09.10.2023</a:t>
            </a:fld>
            <a:endParaRPr lang="cs-CZ"/>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2">
                    <a:lumMod val="50000"/>
                  </a:schemeClr>
                </a:solidFill>
              </a:defRPr>
            </a:lvl1pPr>
          </a:lstStyle>
          <a:p>
            <a:endParaRPr lang="cs-CZ"/>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j-lt"/>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323131382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Lst>
  <p:txStyles>
    <p:titleStyle>
      <a:lvl1pPr algn="l" defTabSz="914400" rtl="0" eaLnBrk="1" latinLnBrk="0" hangingPunct="1">
        <a:lnSpc>
          <a:spcPct val="90000"/>
        </a:lnSpc>
        <a:spcBef>
          <a:spcPct val="0"/>
        </a:spcBef>
        <a:buNone/>
        <a:defRPr sz="4200" b="1" kern="1200" cap="none" baseline="0">
          <a:blipFill>
            <a:blip r:embed="rId2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sychclassics.yorku.ca/Cattell/mental.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personality-testing.info/tests/WPI.php" TargetMode="External"/><Relationship Id="rId4" Type="http://schemas.openxmlformats.org/officeDocument/2006/relationships/hyperlink" Target="http://official-asvab.com/armysamples_rec.htm" TargetMode="External"/></Relationships>
</file>

<file path=ppt/slides/_rels/slide100.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0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8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3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5.gif"/><Relationship Id="rId1" Type="http://schemas.openxmlformats.org/officeDocument/2006/relationships/slideLayout" Target="../slideLayouts/slideLayout2.xml"/><Relationship Id="rId4" Type="http://schemas.openxmlformats.org/officeDocument/2006/relationships/image" Target="../media/image421.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3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40.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6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26.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27.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80.png"/><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59.png"/></Relationships>
</file>

<file path=ppt/slides/_rels/slide1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33.xml.rels><?xml version="1.0" encoding="UTF-8" standalone="yes"?>
<Relationships xmlns="http://schemas.openxmlformats.org/package/2006/relationships"><Relationship Id="rId2" Type="http://schemas.openxmlformats.org/officeDocument/2006/relationships/hyperlink" Target="http://advancedanalyticsllc.com/irrhbk/research_papers/bjmsp2008_interrater.pdf"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49.JP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hyperlink" Target="http://dostal.vyzkum-psychologie.cz/soubory/fa.xlsx" TargetMode="Externa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zaldlab.psy.vanderbilt.edu/resources/wmg00pa.pdf" TargetMode="External"/><Relationship Id="rId2" Type="http://schemas.openxmlformats.org/officeDocument/2006/relationships/hyperlink" Target="http://eds.b.ebscohost.com/eds/pdfviewer/pdfviewer?vid=1&amp;sid=d9bc1b12-fe64-410b-bb80-de5672592e8f%40pdc-v-sessmgr0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ncrg.org/sites/default/files/uploads/docs/monographs/liebet.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psychology-tools.com/test/binge-eating-scal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dostal.vyzkum-psychologie.cz/soubory/plosna_transformace.xlsx"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testforum.cz/" TargetMode="External"/><Relationship Id="rId2" Type="http://schemas.openxmlformats.org/officeDocument/2006/relationships/hyperlink" Target="http://buros.org/mental-measurements-yearbook"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37.PNG"/></Relationships>
</file>

<file path=ppt/slides/_rels/slide97.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260.PNG"/><Relationship Id="rId4" Type="http://schemas.openxmlformats.org/officeDocument/2006/relationships/image" Target="../media/image40.png"/></Relationships>
</file>

<file path=ppt/slides/_rels/slide98.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260.PNG"/><Relationship Id="rId4" Type="http://schemas.openxmlformats.org/officeDocument/2006/relationships/image" Target="../media/image37.PNG"/></Relationships>
</file>

<file path=ppt/slides/_rels/slide99.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Psychometrika</a:t>
            </a:r>
          </a:p>
        </p:txBody>
      </p:sp>
      <p:sp>
        <p:nvSpPr>
          <p:cNvPr id="3" name="Podnadpis 2"/>
          <p:cNvSpPr>
            <a:spLocks noGrp="1"/>
          </p:cNvSpPr>
          <p:nvPr>
            <p:ph type="subTitle" idx="1"/>
          </p:nvPr>
        </p:nvSpPr>
        <p:spPr/>
        <p:txBody>
          <a:bodyPr/>
          <a:lstStyle/>
          <a:p>
            <a:r>
              <a:rPr lang="cs-CZ" dirty="0"/>
              <a:t>PhDr. Daniel Dostál, Ph.D.</a:t>
            </a:r>
          </a:p>
        </p:txBody>
      </p:sp>
    </p:spTree>
    <p:extLst>
      <p:ext uri="{BB962C8B-B14F-4D97-AF65-F5344CB8AC3E}">
        <p14:creationId xmlns:p14="http://schemas.microsoft.com/office/powerpoint/2010/main" val="249926501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685800" y="548680"/>
            <a:ext cx="7772400" cy="5623520"/>
          </a:xfrm>
        </p:spPr>
        <p:txBody>
          <a:bodyPr>
            <a:normAutofit/>
          </a:bodyPr>
          <a:lstStyle/>
          <a:p>
            <a:r>
              <a:rPr lang="cs-CZ" dirty="0"/>
              <a:t>Ke zmíněným testům:</a:t>
            </a:r>
          </a:p>
          <a:p>
            <a:pPr lvl="1"/>
            <a:r>
              <a:rPr lang="cs-CZ" b="1" dirty="0" err="1"/>
              <a:t>Cattelovy</a:t>
            </a:r>
            <a:r>
              <a:rPr lang="cs-CZ" b="1" dirty="0"/>
              <a:t> duševní testy </a:t>
            </a:r>
            <a:r>
              <a:rPr lang="cs-CZ" dirty="0"/>
              <a:t>(1890):</a:t>
            </a:r>
          </a:p>
          <a:p>
            <a:pPr lvl="1"/>
            <a:r>
              <a:rPr lang="cs-CZ" dirty="0"/>
              <a:t>Podrobný popis deseti testů </a:t>
            </a:r>
            <a:r>
              <a:rPr lang="cs-CZ" dirty="0">
                <a:hlinkClick r:id="rId3"/>
              </a:rPr>
              <a:t>k dispozici zde</a:t>
            </a:r>
            <a:r>
              <a:rPr lang="cs-CZ" dirty="0"/>
              <a:t> .</a:t>
            </a:r>
          </a:p>
          <a:p>
            <a:pPr lvl="1"/>
            <a:r>
              <a:rPr lang="cs-CZ" dirty="0"/>
              <a:t>Po letech používání se ukázalo, že nekorelují s úspěšností studentů a ani jednotlivé testy nekorelují spolu, takže jen těžko můžou měřit IQ</a:t>
            </a:r>
          </a:p>
          <a:p>
            <a:endParaRPr lang="cs-CZ" dirty="0"/>
          </a:p>
          <a:p>
            <a:pPr lvl="1"/>
            <a:r>
              <a:rPr lang="cs-CZ" b="1" dirty="0" err="1"/>
              <a:t>Army</a:t>
            </a:r>
            <a:r>
              <a:rPr lang="cs-CZ" b="1" dirty="0"/>
              <a:t> </a:t>
            </a:r>
            <a:r>
              <a:rPr lang="cs-CZ" b="1" dirty="0" err="1"/>
              <a:t>alpha</a:t>
            </a:r>
            <a:r>
              <a:rPr lang="cs-CZ" b="1" dirty="0"/>
              <a:t> </a:t>
            </a:r>
            <a:r>
              <a:rPr lang="cs-CZ" dirty="0"/>
              <a:t>(1917) sloužil k testování amerických branců (1.sv.v.)</a:t>
            </a:r>
          </a:p>
          <a:p>
            <a:pPr lvl="1"/>
            <a:r>
              <a:rPr lang="cs-CZ" dirty="0"/>
              <a:t>ukázka testu: </a:t>
            </a:r>
            <a:r>
              <a:rPr lang="cs-CZ" sz="1050" dirty="0"/>
              <a:t>( </a:t>
            </a:r>
            <a:r>
              <a:rPr lang="cs-CZ" sz="1050" dirty="0">
                <a:hlinkClick r:id="rId4"/>
              </a:rPr>
              <a:t>http://official-asvab.com/armysamples_rec.htm</a:t>
            </a:r>
            <a:r>
              <a:rPr lang="cs-CZ" sz="1050" dirty="0"/>
              <a:t> )</a:t>
            </a:r>
          </a:p>
          <a:p>
            <a:pPr lvl="1"/>
            <a:r>
              <a:rPr lang="cs-CZ" dirty="0"/>
              <a:t>Zřejmě první test se skupinovou administrací</a:t>
            </a:r>
          </a:p>
          <a:p>
            <a:endParaRPr lang="cs-CZ" dirty="0"/>
          </a:p>
          <a:p>
            <a:pPr lvl="1"/>
            <a:r>
              <a:rPr lang="cs-CZ" b="1" dirty="0" err="1"/>
              <a:t>Woodworth</a:t>
            </a:r>
            <a:r>
              <a:rPr lang="cs-CZ" b="1" dirty="0"/>
              <a:t> Data </a:t>
            </a:r>
            <a:r>
              <a:rPr lang="cs-CZ" b="1" dirty="0" err="1"/>
              <a:t>sheet</a:t>
            </a:r>
            <a:r>
              <a:rPr lang="cs-CZ" dirty="0"/>
              <a:t> (1919) měl sloužit k identifikaci vojáků trpících duševními problémy vzniklými nasazením v boji</a:t>
            </a:r>
          </a:p>
          <a:p>
            <a:pPr lvl="1"/>
            <a:r>
              <a:rPr lang="cs-CZ" dirty="0">
                <a:hlinkClick r:id="rId5"/>
              </a:rPr>
              <a:t>znění testu</a:t>
            </a:r>
            <a:endParaRPr lang="cs-CZ" dirty="0"/>
          </a:p>
          <a:p>
            <a:pPr lvl="1"/>
            <a:r>
              <a:rPr lang="cs-CZ" dirty="0"/>
              <a:t>Údajně první osobnostní inventář na světě.</a:t>
            </a:r>
          </a:p>
          <a:p>
            <a:endParaRPr lang="cs-CZ" dirty="0"/>
          </a:p>
        </p:txBody>
      </p:sp>
    </p:spTree>
    <p:extLst>
      <p:ext uri="{BB962C8B-B14F-4D97-AF65-F5344CB8AC3E}">
        <p14:creationId xmlns:p14="http://schemas.microsoft.com/office/powerpoint/2010/main" val="32579617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reliabilitu spočítáme?</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r>
                  <a:rPr lang="cs-CZ" dirty="0"/>
                  <a:t>Lze dokázat, že výše uvedené definici přesně odpovídá korelace</a:t>
                </a:r>
              </a:p>
              <a:p>
                <a:pPr marL="0" indent="0">
                  <a:buNone/>
                </a:pPr>
                <a14:m>
                  <m:oMathPara xmlns:m="http://schemas.openxmlformats.org/officeDocument/2006/math">
                    <m:oMathParaPr>
                      <m:jc m:val="centerGroup"/>
                    </m:oMathParaPr>
                    <m:oMath xmlns:m="http://schemas.openxmlformats.org/officeDocument/2006/math">
                      <m:r>
                        <a:rPr lang="cs-CZ" sz="3200" i="1">
                          <a:latin typeface="Cambria Math" panose="02040503050406030204" pitchFamily="18" charset="0"/>
                        </a:rPr>
                        <m:t>𝐶𝑂𝑅</m:t>
                      </m:r>
                      <m:r>
                        <a:rPr lang="cs-CZ" sz="3200" i="1">
                          <a:latin typeface="Cambria Math" panose="02040503050406030204" pitchFamily="18" charset="0"/>
                        </a:rPr>
                        <m:t>(</m:t>
                      </m:r>
                      <m:sSub>
                        <m:sSubPr>
                          <m:ctrlPr>
                            <a:rPr lang="cs-CZ" sz="3200" i="1">
                              <a:latin typeface="Cambria Math" panose="02040503050406030204" pitchFamily="18" charset="0"/>
                            </a:rPr>
                          </m:ctrlPr>
                        </m:sSubPr>
                        <m:e>
                          <m:r>
                            <a:rPr lang="cs-CZ" sz="3200" i="1">
                              <a:latin typeface="Cambria Math" panose="02040503050406030204" pitchFamily="18" charset="0"/>
                            </a:rPr>
                            <m:t>𝑋</m:t>
                          </m:r>
                        </m:e>
                        <m:sub>
                          <m:r>
                            <a:rPr lang="cs-CZ" sz="3200" i="1">
                              <a:latin typeface="Cambria Math" panose="02040503050406030204" pitchFamily="18" charset="0"/>
                            </a:rPr>
                            <m:t>𝑖𝑗</m:t>
                          </m:r>
                        </m:sub>
                      </m:sSub>
                      <m:r>
                        <a:rPr lang="cs-CZ" sz="3200" i="1">
                          <a:latin typeface="Cambria Math" panose="02040503050406030204" pitchFamily="18" charset="0"/>
                        </a:rPr>
                        <m:t>,</m:t>
                      </m:r>
                      <m:sSub>
                        <m:sSubPr>
                          <m:ctrlPr>
                            <a:rPr lang="cs-CZ" sz="3200" i="1">
                              <a:latin typeface="Cambria Math" panose="02040503050406030204" pitchFamily="18" charset="0"/>
                            </a:rPr>
                          </m:ctrlPr>
                        </m:sSubPr>
                        <m:e>
                          <m:r>
                            <a:rPr lang="cs-CZ" sz="3200" b="0" i="1" smtClean="0">
                              <a:latin typeface="Cambria Math" panose="02040503050406030204" pitchFamily="18" charset="0"/>
                            </a:rPr>
                            <m:t>𝑋</m:t>
                          </m:r>
                        </m:e>
                        <m:sub>
                          <m:r>
                            <a:rPr lang="cs-CZ" sz="3200" i="1">
                              <a:latin typeface="Cambria Math" panose="02040503050406030204" pitchFamily="18" charset="0"/>
                            </a:rPr>
                            <m:t>𝑖</m:t>
                          </m:r>
                          <m:r>
                            <a:rPr lang="cs-CZ" sz="3200" b="0" i="1" smtClean="0">
                              <a:latin typeface="Cambria Math" panose="02040503050406030204" pitchFamily="18" charset="0"/>
                            </a:rPr>
                            <m:t>𝑘</m:t>
                          </m:r>
                        </m:sub>
                      </m:sSub>
                      <m:r>
                        <a:rPr lang="cs-CZ" sz="3200" i="1">
                          <a:latin typeface="Cambria Math" panose="02040503050406030204" pitchFamily="18" charset="0"/>
                        </a:rPr>
                        <m:t>)</m:t>
                      </m:r>
                    </m:oMath>
                  </m:oMathPara>
                </a14:m>
                <a:endParaRPr lang="cs-CZ" dirty="0"/>
              </a:p>
              <a:p>
                <a:r>
                  <a:rPr lang="cs-CZ" dirty="0"/>
                  <a:t>Tedy korelaci mezi dvěma měřeními téže vlastnosti toutéž metodou.</a:t>
                </a:r>
              </a:p>
              <a:p>
                <a:endParaRPr lang="cs-CZ" dirty="0"/>
              </a:p>
              <a:p>
                <a:r>
                  <a:rPr lang="cs-CZ" dirty="0"/>
                  <a:t>Lze také dokázat, že reliabilita odpovídá i korelaci</a:t>
                </a:r>
              </a:p>
              <a:p>
                <a:pPr marL="0" indent="0">
                  <a:buNone/>
                </a:pPr>
                <a14:m>
                  <m:oMathPara xmlns:m="http://schemas.openxmlformats.org/officeDocument/2006/math">
                    <m:oMathParaPr>
                      <m:jc m:val="centerGroup"/>
                    </m:oMathParaPr>
                    <m:oMath xmlns:m="http://schemas.openxmlformats.org/officeDocument/2006/math">
                      <m:sSup>
                        <m:sSupPr>
                          <m:ctrlPr>
                            <a:rPr lang="cs-CZ" sz="3200" b="0" i="1" smtClean="0">
                              <a:latin typeface="Cambria Math" panose="02040503050406030204" pitchFamily="18" charset="0"/>
                            </a:rPr>
                          </m:ctrlPr>
                        </m:sSupPr>
                        <m:e>
                          <m:r>
                            <a:rPr lang="cs-CZ" sz="3200" i="1">
                              <a:latin typeface="Cambria Math" panose="02040503050406030204" pitchFamily="18" charset="0"/>
                            </a:rPr>
                            <m:t>𝐶𝑂𝑅</m:t>
                          </m:r>
                          <m:r>
                            <a:rPr lang="cs-CZ" sz="3200" i="1">
                              <a:latin typeface="Cambria Math" panose="02040503050406030204" pitchFamily="18" charset="0"/>
                            </a:rPr>
                            <m:t>(</m:t>
                          </m:r>
                          <m:sSub>
                            <m:sSubPr>
                              <m:ctrlPr>
                                <a:rPr lang="cs-CZ" sz="3200" i="1">
                                  <a:latin typeface="Cambria Math" panose="02040503050406030204" pitchFamily="18" charset="0"/>
                                </a:rPr>
                              </m:ctrlPr>
                            </m:sSubPr>
                            <m:e>
                              <m:r>
                                <a:rPr lang="cs-CZ" sz="3200" i="1">
                                  <a:latin typeface="Cambria Math" panose="02040503050406030204" pitchFamily="18" charset="0"/>
                                </a:rPr>
                                <m:t>𝑋</m:t>
                              </m:r>
                            </m:e>
                            <m:sub>
                              <m:r>
                                <a:rPr lang="cs-CZ" sz="3200" i="1">
                                  <a:latin typeface="Cambria Math" panose="02040503050406030204" pitchFamily="18" charset="0"/>
                                </a:rPr>
                                <m:t>𝑖𝑗</m:t>
                              </m:r>
                            </m:sub>
                          </m:sSub>
                          <m:r>
                            <a:rPr lang="cs-CZ" sz="3200" i="1">
                              <a:latin typeface="Cambria Math" panose="02040503050406030204" pitchFamily="18" charset="0"/>
                            </a:rPr>
                            <m:t>,</m:t>
                          </m:r>
                          <m:sSub>
                            <m:sSubPr>
                              <m:ctrlPr>
                                <a:rPr lang="cs-CZ" sz="3200" i="1">
                                  <a:latin typeface="Cambria Math" panose="02040503050406030204" pitchFamily="18" charset="0"/>
                                </a:rPr>
                              </m:ctrlPr>
                            </m:sSubPr>
                            <m:e>
                              <m:r>
                                <a:rPr lang="cs-CZ" sz="3200" i="1">
                                  <a:latin typeface="Cambria Math" panose="02040503050406030204" pitchFamily="18" charset="0"/>
                                  <a:ea typeface="Cambria Math" panose="02040503050406030204" pitchFamily="18" charset="0"/>
                                </a:rPr>
                                <m:t>𝜏</m:t>
                              </m:r>
                            </m:e>
                            <m:sub>
                              <m:r>
                                <a:rPr lang="cs-CZ" sz="3200" i="1">
                                  <a:latin typeface="Cambria Math" panose="02040503050406030204" pitchFamily="18" charset="0"/>
                                </a:rPr>
                                <m:t>𝑖</m:t>
                              </m:r>
                            </m:sub>
                          </m:sSub>
                          <m:r>
                            <a:rPr lang="cs-CZ" sz="3200" i="1">
                              <a:latin typeface="Cambria Math" panose="02040503050406030204" pitchFamily="18" charset="0"/>
                            </a:rPr>
                            <m:t>)</m:t>
                          </m:r>
                        </m:e>
                        <m:sup>
                          <m:r>
                            <a:rPr lang="cs-CZ" sz="3200" b="0" i="1" smtClean="0">
                              <a:latin typeface="Cambria Math" panose="02040503050406030204" pitchFamily="18" charset="0"/>
                            </a:rPr>
                            <m:t>2</m:t>
                          </m:r>
                        </m:sup>
                      </m:sSup>
                    </m:oMath>
                  </m:oMathPara>
                </a14:m>
                <a:endParaRPr lang="cs-CZ" sz="3200" dirty="0"/>
              </a:p>
              <a:p>
                <a:r>
                  <a:rPr lang="cs-CZ" dirty="0"/>
                  <a:t>Druhou definici by šlo použít jen tehdy, když bychom znali přesné hodnoty tau.</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392" t="-1504" r="-392"/>
                </a:stretch>
              </a:blipFill>
            </p:spPr>
            <p:txBody>
              <a:bodyPr/>
              <a:lstStyle/>
              <a:p>
                <a:r>
                  <a:rPr lang="cs-CZ">
                    <a:noFill/>
                  </a:rPr>
                  <a:t> </a:t>
                </a:r>
              </a:p>
            </p:txBody>
          </p:sp>
        </mc:Fallback>
      </mc:AlternateContent>
    </p:spTree>
    <p:extLst>
      <p:ext uri="{BB962C8B-B14F-4D97-AF65-F5344CB8AC3E}">
        <p14:creationId xmlns:p14="http://schemas.microsoft.com/office/powerpoint/2010/main" val="27533599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theatlantic.com/assets/media/img/mt/2015/04/shutterstock_177793625-1/lead_large.jpg?14301703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99" y="1286903"/>
            <a:ext cx="8066599" cy="52596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uruinabottle.com/guru/wp-content/uploads/2014/05/Men-in-Black-memory-t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63665"/>
            <a:ext cx="9025247" cy="523862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685799" y="163472"/>
            <a:ext cx="7772400" cy="1105288"/>
          </a:xfrm>
        </p:spPr>
        <p:txBody>
          <a:bodyPr>
            <a:normAutofit/>
          </a:bodyPr>
          <a:lstStyle/>
          <a:p>
            <a:r>
              <a:rPr lang="cs-CZ" sz="3200" dirty="0"/>
              <a:t>V praxi ji v ideálním případě odhadneme třeba takto:</a:t>
            </a:r>
          </a:p>
        </p:txBody>
      </p:sp>
      <p:pic>
        <p:nvPicPr>
          <p:cNvPr id="5" name="Picture 2" descr="http://cdn.theatlantic.com/assets/media/img/mt/2015/04/shutterstock_177793625-1/lead_large.jpg?14301703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98315"/>
            <a:ext cx="8066599" cy="52596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747835" y="1684845"/>
            <a:ext cx="5648325" cy="4257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32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1+#ppt_w/2"/>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additive="base">
                                        <p:cTn id="25" dur="500" fill="hold"/>
                                        <p:tgtEl>
                                          <p:spTgt spid="2054"/>
                                        </p:tgtEl>
                                        <p:attrNameLst>
                                          <p:attrName>ppt_x</p:attrName>
                                        </p:attrNameLst>
                                      </p:cBhvr>
                                      <p:tavLst>
                                        <p:tav tm="0">
                                          <p:val>
                                            <p:strVal val="1+#ppt_w/2"/>
                                          </p:val>
                                        </p:tav>
                                        <p:tav tm="100000">
                                          <p:val>
                                            <p:strVal val="#ppt_x"/>
                                          </p:val>
                                        </p:tav>
                                      </p:tavLst>
                                    </p:anim>
                                    <p:anim calcmode="lin" valueType="num">
                                      <p:cBhvr additive="base">
                                        <p:cTn id="26"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 v méně ideální situaci?</a:t>
            </a:r>
          </a:p>
        </p:txBody>
      </p:sp>
      <p:sp>
        <p:nvSpPr>
          <p:cNvPr id="3" name="Zástupný symbol pro obsah 2"/>
          <p:cNvSpPr>
            <a:spLocks noGrp="1"/>
          </p:cNvSpPr>
          <p:nvPr>
            <p:ph idx="1"/>
          </p:nvPr>
        </p:nvSpPr>
        <p:spPr/>
        <p:txBody>
          <a:bodyPr/>
          <a:lstStyle/>
          <a:p>
            <a:r>
              <a:rPr lang="cs-CZ" dirty="0"/>
              <a:t>Když nemůžeme mazat probandům paměť, tak se musíme spokojit s nějakým trikem...</a:t>
            </a:r>
          </a:p>
        </p:txBody>
      </p:sp>
      <p:pic>
        <p:nvPicPr>
          <p:cNvPr id="3074" name="Picture 2" descr="http://vignette4.wikia.nocookie.net/men-in-black/images/5/5e/Back_of_a_Neuralyzer.png/revision/latest?cb=201306300155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152435">
            <a:off x="2413350" y="1344311"/>
            <a:ext cx="4505325" cy="644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4425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Reliabilita jako stabilita v čase</a:t>
            </a:r>
          </a:p>
        </p:txBody>
      </p:sp>
      <p:sp>
        <p:nvSpPr>
          <p:cNvPr id="3" name="Zástupný symbol pro obsah 2"/>
          <p:cNvSpPr>
            <a:spLocks noGrp="1"/>
          </p:cNvSpPr>
          <p:nvPr>
            <p:ph idx="1"/>
          </p:nvPr>
        </p:nvSpPr>
        <p:spPr/>
        <p:txBody>
          <a:bodyPr/>
          <a:lstStyle/>
          <a:p>
            <a:r>
              <a:rPr lang="cs-CZ" dirty="0"/>
              <a:t>Tzv. test-</a:t>
            </a:r>
            <a:r>
              <a:rPr lang="cs-CZ" dirty="0" err="1"/>
              <a:t>retest</a:t>
            </a:r>
            <a:r>
              <a:rPr lang="cs-CZ" dirty="0"/>
              <a:t> reliabilita</a:t>
            </a:r>
          </a:p>
          <a:p>
            <a:r>
              <a:rPr lang="cs-CZ" dirty="0"/>
              <a:t>Spolehneme se na to, že probandi zapomenou své odpovědi a test bude fungovat zcela stejně i po delší době</a:t>
            </a:r>
          </a:p>
          <a:p>
            <a:r>
              <a:rPr lang="cs-CZ" dirty="0"/>
              <a:t>Předpoklad stability rysu!!!</a:t>
            </a:r>
          </a:p>
          <a:p>
            <a:endParaRPr lang="cs-CZ" dirty="0"/>
          </a:p>
          <a:p>
            <a:r>
              <a:rPr lang="cs-CZ" dirty="0"/>
              <a:t>Jak dlouhý odstup zvolit? Urbánek: „cca 3 měsíce“</a:t>
            </a:r>
          </a:p>
          <a:p>
            <a:pPr lvl="1"/>
            <a:r>
              <a:rPr lang="cs-CZ" dirty="0"/>
              <a:t>Kratší doba nadhodnocuje (zapamatování)</a:t>
            </a:r>
          </a:p>
          <a:p>
            <a:pPr lvl="1"/>
            <a:r>
              <a:rPr lang="cs-CZ" dirty="0"/>
              <a:t>Delší doba podhodnocuje (změny rysu)</a:t>
            </a:r>
          </a:p>
        </p:txBody>
      </p:sp>
    </p:spTree>
    <p:extLst>
      <p:ext uri="{BB962C8B-B14F-4D97-AF65-F5344CB8AC3E}">
        <p14:creationId xmlns:p14="http://schemas.microsoft.com/office/powerpoint/2010/main" val="37669033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Reliabilita paralelních forem</a:t>
            </a:r>
          </a:p>
        </p:txBody>
      </p:sp>
      <p:sp>
        <p:nvSpPr>
          <p:cNvPr id="3" name="Zástupný symbol pro obsah 2"/>
          <p:cNvSpPr>
            <a:spLocks noGrp="1"/>
          </p:cNvSpPr>
          <p:nvPr>
            <p:ph idx="1"/>
          </p:nvPr>
        </p:nvSpPr>
        <p:spPr/>
        <p:txBody>
          <a:bodyPr/>
          <a:lstStyle/>
          <a:p>
            <a:r>
              <a:rPr lang="cs-CZ" dirty="0"/>
              <a:t>můžeme vyrobit test ve dvou téměř identických kopiích a administrovat současně... pak spočítáme jejich korelaci</a:t>
            </a:r>
          </a:p>
          <a:p>
            <a:r>
              <a:rPr lang="cs-CZ" dirty="0"/>
              <a:t>Kdy jsou verze paralelní?</a:t>
            </a:r>
          </a:p>
          <a:p>
            <a:pPr lvl="1"/>
            <a:r>
              <a:rPr lang="cs-CZ" dirty="0"/>
              <a:t>Stejné průměry</a:t>
            </a:r>
          </a:p>
          <a:p>
            <a:pPr lvl="1"/>
            <a:r>
              <a:rPr lang="cs-CZ" dirty="0"/>
              <a:t>Stejné rozptyly</a:t>
            </a:r>
          </a:p>
          <a:p>
            <a:pPr lvl="1"/>
            <a:r>
              <a:rPr lang="cs-CZ" dirty="0"/>
              <a:t>Stejné korelace s jinými ukazateli</a:t>
            </a:r>
          </a:p>
          <a:p>
            <a:r>
              <a:rPr lang="cs-CZ" dirty="0"/>
              <a:t>Jinak hovoříme o „srovnatelnosti“ (metody měří totéž) nebo o „ekvivalenci“ (skóry mají stejné měřítko)</a:t>
            </a:r>
          </a:p>
          <a:p>
            <a:endParaRPr lang="cs-CZ" dirty="0"/>
          </a:p>
          <a:p>
            <a:r>
              <a:rPr lang="cs-CZ" dirty="0"/>
              <a:t>Výroba striktně paralelních metod vyžaduje přípravu dvojic položek s identickými vlastnostmi</a:t>
            </a:r>
          </a:p>
        </p:txBody>
      </p:sp>
    </p:spTree>
    <p:extLst>
      <p:ext uri="{BB962C8B-B14F-4D97-AF65-F5344CB8AC3E}">
        <p14:creationId xmlns:p14="http://schemas.microsoft.com/office/powerpoint/2010/main" val="25840017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856136"/>
          </a:xfrm>
        </p:spPr>
        <p:txBody>
          <a:bodyPr/>
          <a:lstStyle/>
          <a:p>
            <a:r>
              <a:rPr lang="cs-CZ" dirty="0"/>
              <a:t>Split-</a:t>
            </a:r>
            <a:r>
              <a:rPr lang="cs-CZ" dirty="0" err="1"/>
              <a:t>half</a:t>
            </a:r>
            <a:r>
              <a:rPr lang="cs-CZ" dirty="0"/>
              <a:t> reliabilita</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5800" y="1340768"/>
                <a:ext cx="7772400" cy="4831432"/>
              </a:xfrm>
            </p:spPr>
            <p:txBody>
              <a:bodyPr/>
              <a:lstStyle/>
              <a:p>
                <a:r>
                  <a:rPr lang="cs-CZ" dirty="0"/>
                  <a:t>Pokud má test položky, můžeme je rozdělit na dvě skupiny, se kterými budeme pracovat jako se dvěma paralelními testy.</a:t>
                </a:r>
              </a:p>
              <a:p>
                <a:r>
                  <a:rPr lang="cs-CZ" dirty="0"/>
                  <a:t>Nejčastěji dělení </a:t>
                </a:r>
                <a:r>
                  <a:rPr lang="cs-CZ" dirty="0" err="1"/>
                  <a:t>sudé-liché</a:t>
                </a:r>
                <a:r>
                  <a:rPr lang="cs-CZ" dirty="0"/>
                  <a:t> položky</a:t>
                </a:r>
              </a:p>
              <a:p>
                <a:endParaRPr lang="cs-CZ" dirty="0"/>
              </a:p>
              <a:p>
                <a:r>
                  <a:rPr lang="cs-CZ" dirty="0"/>
                  <a:t>problém: Zkrácením testu na půl se snižuje odhad reliability!</a:t>
                </a:r>
              </a:p>
              <a:p>
                <a:r>
                  <a:rPr lang="cs-CZ" dirty="0"/>
                  <a:t>řešení: </a:t>
                </a:r>
                <a:r>
                  <a:rPr lang="cs-CZ" dirty="0" err="1"/>
                  <a:t>Spearman</a:t>
                </a:r>
                <a:r>
                  <a:rPr lang="cs-CZ" dirty="0"/>
                  <a:t>-Brownova formule:</a:t>
                </a:r>
              </a:p>
              <a:p>
                <a:endParaRPr lang="cs-CZ" dirty="0"/>
              </a:p>
              <a:p>
                <a:pPr marL="0" indent="0">
                  <a:buNone/>
                </a:pPr>
                <a14:m>
                  <m:oMathPara xmlns:m="http://schemas.openxmlformats.org/officeDocument/2006/math">
                    <m:oMathParaPr>
                      <m:jc m:val="centerGroup"/>
                    </m:oMathParaPr>
                    <m:oMath xmlns:m="http://schemas.openxmlformats.org/officeDocument/2006/math">
                      <m:sSub>
                        <m:sSubPr>
                          <m:ctrlPr>
                            <a:rPr lang="cs-CZ" sz="3200" i="1" smtClean="0">
                              <a:latin typeface="Cambria Math" panose="02040503050406030204" pitchFamily="18" charset="0"/>
                            </a:rPr>
                          </m:ctrlPr>
                        </m:sSubPr>
                        <m:e>
                          <m:r>
                            <a:rPr lang="cs-CZ" sz="3200" b="0" i="1" smtClean="0">
                              <a:latin typeface="Cambria Math" panose="02040503050406030204" pitchFamily="18" charset="0"/>
                            </a:rPr>
                            <m:t>𝑟</m:t>
                          </m:r>
                        </m:e>
                        <m:sub>
                          <m:r>
                            <a:rPr lang="cs-CZ" sz="3200" b="0" i="1" smtClean="0">
                              <a:latin typeface="Cambria Math" panose="02040503050406030204" pitchFamily="18" charset="0"/>
                            </a:rPr>
                            <m:t>𝑋𝑋</m:t>
                          </m:r>
                        </m:sub>
                      </m:sSub>
                      <m:r>
                        <a:rPr lang="cs-CZ" sz="3200" b="0" i="1" smtClean="0">
                          <a:latin typeface="Cambria Math" panose="02040503050406030204" pitchFamily="18" charset="0"/>
                        </a:rPr>
                        <m:t>=</m:t>
                      </m:r>
                      <m:f>
                        <m:fPr>
                          <m:ctrlPr>
                            <a:rPr lang="cs-CZ" sz="3200" b="0" i="1" smtClean="0">
                              <a:latin typeface="Cambria Math" panose="02040503050406030204" pitchFamily="18" charset="0"/>
                            </a:rPr>
                          </m:ctrlPr>
                        </m:fPr>
                        <m:num>
                          <m:r>
                            <a:rPr lang="cs-CZ" sz="3200" b="0" i="1" smtClean="0">
                              <a:latin typeface="Cambria Math" panose="02040503050406030204" pitchFamily="18" charset="0"/>
                            </a:rPr>
                            <m:t>2</m:t>
                          </m:r>
                          <m:sSubSup>
                            <m:sSubSupPr>
                              <m:ctrlPr>
                                <a:rPr lang="cs-CZ" sz="3200" b="0" i="1" smtClean="0">
                                  <a:latin typeface="Cambria Math" panose="02040503050406030204" pitchFamily="18" charset="0"/>
                                </a:rPr>
                              </m:ctrlPr>
                            </m:sSubSupPr>
                            <m:e>
                              <m:r>
                                <a:rPr lang="cs-CZ" sz="3200" b="0" i="1" smtClean="0">
                                  <a:latin typeface="Cambria Math" panose="02040503050406030204" pitchFamily="18" charset="0"/>
                                </a:rPr>
                                <m:t>𝑟</m:t>
                              </m:r>
                            </m:e>
                            <m:sub>
                              <m:r>
                                <a:rPr lang="cs-CZ" sz="3200" b="0" i="1" smtClean="0">
                                  <a:latin typeface="Cambria Math" panose="02040503050406030204" pitchFamily="18" charset="0"/>
                                </a:rPr>
                                <m:t>𝑥𝑥</m:t>
                              </m:r>
                            </m:sub>
                            <m:sup>
                              <m:r>
                                <a:rPr lang="cs-CZ" sz="3200" b="0" i="1" smtClean="0">
                                  <a:latin typeface="Cambria Math" panose="02040503050406030204" pitchFamily="18" charset="0"/>
                                </a:rPr>
                                <m:t>,</m:t>
                              </m:r>
                            </m:sup>
                          </m:sSubSup>
                        </m:num>
                        <m:den>
                          <m:r>
                            <a:rPr lang="cs-CZ" sz="3200" b="0" i="1" smtClean="0">
                              <a:latin typeface="Cambria Math" panose="02040503050406030204" pitchFamily="18" charset="0"/>
                            </a:rPr>
                            <m:t>1+</m:t>
                          </m:r>
                          <m:sSubSup>
                            <m:sSubSupPr>
                              <m:ctrlPr>
                                <a:rPr lang="cs-CZ" sz="3200" i="1">
                                  <a:latin typeface="Cambria Math" panose="02040503050406030204" pitchFamily="18" charset="0"/>
                                </a:rPr>
                              </m:ctrlPr>
                            </m:sSubSupPr>
                            <m:e>
                              <m:r>
                                <a:rPr lang="cs-CZ" sz="3200" i="1">
                                  <a:latin typeface="Cambria Math" panose="02040503050406030204" pitchFamily="18" charset="0"/>
                                </a:rPr>
                                <m:t>𝑟</m:t>
                              </m:r>
                            </m:e>
                            <m:sub>
                              <m:r>
                                <a:rPr lang="cs-CZ" sz="3200" i="1">
                                  <a:latin typeface="Cambria Math" panose="02040503050406030204" pitchFamily="18" charset="0"/>
                                </a:rPr>
                                <m:t>𝑥𝑥</m:t>
                              </m:r>
                            </m:sub>
                            <m:sup>
                              <m:r>
                                <a:rPr lang="cs-CZ" sz="3200" i="1">
                                  <a:latin typeface="Cambria Math" panose="02040503050406030204" pitchFamily="18" charset="0"/>
                                </a:rPr>
                                <m:t>,</m:t>
                              </m:r>
                            </m:sup>
                          </m:sSubSup>
                        </m:den>
                      </m:f>
                    </m:oMath>
                  </m:oMathPara>
                </a14:m>
                <a:endParaRPr lang="cs-CZ" sz="3200" dirty="0"/>
              </a:p>
              <a:p>
                <a:r>
                  <a:rPr lang="cs-CZ" dirty="0"/>
                  <a:t>kde r‘ je původní odhad reliability (korelace půlek testu)</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5800" y="1340768"/>
                <a:ext cx="7772400" cy="4831432"/>
              </a:xfrm>
              <a:blipFill>
                <a:blip r:embed="rId2"/>
                <a:stretch>
                  <a:fillRect l="-392" t="-1387" r="-1098"/>
                </a:stretch>
              </a:blipFill>
            </p:spPr>
            <p:txBody>
              <a:bodyPr/>
              <a:lstStyle/>
              <a:p>
                <a:r>
                  <a:rPr lang="cs-CZ">
                    <a:noFill/>
                  </a:rPr>
                  <a:t> </a:t>
                </a:r>
              </a:p>
            </p:txBody>
          </p:sp>
        </mc:Fallback>
      </mc:AlternateContent>
    </p:spTree>
    <p:extLst>
      <p:ext uri="{BB962C8B-B14F-4D97-AF65-F5344CB8AC3E}">
        <p14:creationId xmlns:p14="http://schemas.microsoft.com/office/powerpoint/2010/main" val="29076291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5800" y="404664"/>
                <a:ext cx="7772400" cy="6120680"/>
              </a:xfrm>
            </p:spPr>
            <p:txBody>
              <a:bodyPr>
                <a:normAutofit/>
              </a:bodyPr>
              <a:lstStyle/>
              <a:p>
                <a:r>
                  <a:rPr lang="cs-CZ" dirty="0"/>
                  <a:t>Uvedený vzorec je speciální případ „prorockého vzorce“, který říká, jak by se měnila reliabilita, kdybychom do testu přidávali nové (stejně kvalitní) položky:</a:t>
                </a:r>
              </a:p>
              <a:p>
                <a:endParaRPr lang="cs-CZ" dirty="0"/>
              </a:p>
              <a:p>
                <a:pPr marL="0" indent="0">
                  <a:buNone/>
                </a:pPr>
                <a14:m>
                  <m:oMathPara xmlns:m="http://schemas.openxmlformats.org/officeDocument/2006/math">
                    <m:oMathParaPr>
                      <m:jc m:val="centerGroup"/>
                    </m:oMathParaPr>
                    <m:oMath xmlns:m="http://schemas.openxmlformats.org/officeDocument/2006/math">
                      <m:sSub>
                        <m:sSubPr>
                          <m:ctrlPr>
                            <a:rPr lang="cs-CZ" sz="2600" i="1">
                              <a:latin typeface="Cambria Math" panose="02040503050406030204" pitchFamily="18" charset="0"/>
                            </a:rPr>
                          </m:ctrlPr>
                        </m:sSubPr>
                        <m:e>
                          <m:r>
                            <a:rPr lang="cs-CZ" sz="2600" i="1">
                              <a:latin typeface="Cambria Math" panose="02040503050406030204" pitchFamily="18" charset="0"/>
                            </a:rPr>
                            <m:t>𝑟</m:t>
                          </m:r>
                        </m:e>
                        <m:sub>
                          <m:r>
                            <a:rPr lang="cs-CZ" sz="2600" i="1">
                              <a:latin typeface="Cambria Math" panose="02040503050406030204" pitchFamily="18" charset="0"/>
                            </a:rPr>
                            <m:t>𝑋𝑋</m:t>
                          </m:r>
                        </m:sub>
                      </m:sSub>
                      <m:r>
                        <a:rPr lang="cs-CZ" sz="2600" i="1">
                          <a:latin typeface="Cambria Math" panose="02040503050406030204" pitchFamily="18" charset="0"/>
                        </a:rPr>
                        <m:t>=</m:t>
                      </m:r>
                      <m:f>
                        <m:fPr>
                          <m:ctrlPr>
                            <a:rPr lang="cs-CZ" sz="2600" i="1">
                              <a:latin typeface="Cambria Math" panose="02040503050406030204" pitchFamily="18" charset="0"/>
                            </a:rPr>
                          </m:ctrlPr>
                        </m:fPr>
                        <m:num>
                          <m:r>
                            <a:rPr lang="cs-CZ" sz="2600" i="1">
                              <a:latin typeface="Cambria Math" panose="02040503050406030204" pitchFamily="18" charset="0"/>
                            </a:rPr>
                            <m:t>𝑚</m:t>
                          </m:r>
                          <m:sSubSup>
                            <m:sSubSupPr>
                              <m:ctrlPr>
                                <a:rPr lang="cs-CZ" sz="2600" i="1">
                                  <a:latin typeface="Cambria Math" panose="02040503050406030204" pitchFamily="18" charset="0"/>
                                </a:rPr>
                              </m:ctrlPr>
                            </m:sSubSupPr>
                            <m:e>
                              <m:r>
                                <a:rPr lang="cs-CZ" sz="2600" i="1">
                                  <a:latin typeface="Cambria Math" panose="02040503050406030204" pitchFamily="18" charset="0"/>
                                </a:rPr>
                                <m:t>𝑟</m:t>
                              </m:r>
                            </m:e>
                            <m:sub>
                              <m:r>
                                <a:rPr lang="cs-CZ" sz="2600" i="1">
                                  <a:latin typeface="Cambria Math" panose="02040503050406030204" pitchFamily="18" charset="0"/>
                                </a:rPr>
                                <m:t>𝑥𝑥</m:t>
                              </m:r>
                            </m:sub>
                            <m:sup>
                              <m:r>
                                <a:rPr lang="cs-CZ" sz="2600" i="1">
                                  <a:latin typeface="Cambria Math" panose="02040503050406030204" pitchFamily="18" charset="0"/>
                                </a:rPr>
                                <m:t>,</m:t>
                              </m:r>
                            </m:sup>
                          </m:sSubSup>
                        </m:num>
                        <m:den>
                          <m:r>
                            <a:rPr lang="cs-CZ" sz="2600" i="1">
                              <a:latin typeface="Cambria Math" panose="02040503050406030204" pitchFamily="18" charset="0"/>
                            </a:rPr>
                            <m:t>1+(</m:t>
                          </m:r>
                          <m:r>
                            <a:rPr lang="cs-CZ" sz="2600" i="1">
                              <a:latin typeface="Cambria Math" panose="02040503050406030204" pitchFamily="18" charset="0"/>
                            </a:rPr>
                            <m:t>𝑚</m:t>
                          </m:r>
                          <m:r>
                            <a:rPr lang="cs-CZ" sz="2600" i="1">
                              <a:latin typeface="Cambria Math" panose="02040503050406030204" pitchFamily="18" charset="0"/>
                            </a:rPr>
                            <m:t>−1)</m:t>
                          </m:r>
                          <m:sSubSup>
                            <m:sSubSupPr>
                              <m:ctrlPr>
                                <a:rPr lang="cs-CZ" sz="2600" i="1">
                                  <a:latin typeface="Cambria Math" panose="02040503050406030204" pitchFamily="18" charset="0"/>
                                </a:rPr>
                              </m:ctrlPr>
                            </m:sSubSupPr>
                            <m:e>
                              <m:r>
                                <a:rPr lang="cs-CZ" sz="2600" i="1">
                                  <a:latin typeface="Cambria Math" panose="02040503050406030204" pitchFamily="18" charset="0"/>
                                </a:rPr>
                                <m:t>𝑟</m:t>
                              </m:r>
                            </m:e>
                            <m:sub>
                              <m:r>
                                <a:rPr lang="cs-CZ" sz="2600" i="1">
                                  <a:latin typeface="Cambria Math" panose="02040503050406030204" pitchFamily="18" charset="0"/>
                                </a:rPr>
                                <m:t>𝑥𝑥</m:t>
                              </m:r>
                            </m:sub>
                            <m:sup>
                              <m:r>
                                <a:rPr lang="cs-CZ" sz="2600" i="1">
                                  <a:latin typeface="Cambria Math" panose="02040503050406030204" pitchFamily="18" charset="0"/>
                                </a:rPr>
                                <m:t>,</m:t>
                              </m:r>
                            </m:sup>
                          </m:sSubSup>
                        </m:den>
                      </m:f>
                    </m:oMath>
                  </m:oMathPara>
                </a14:m>
                <a:endParaRPr lang="cs-CZ" dirty="0"/>
              </a:p>
              <a:p>
                <a:endParaRPr lang="cs-CZ" dirty="0"/>
              </a:p>
              <a:p>
                <a:pPr marL="0" indent="0">
                  <a:buNone/>
                </a:pPr>
                <a:r>
                  <a:rPr lang="cs-CZ" dirty="0"/>
                  <a:t>kde </a:t>
                </a:r>
                <a:r>
                  <a:rPr lang="cs-CZ" i="1" dirty="0"/>
                  <a:t>m</a:t>
                </a:r>
                <a:r>
                  <a:rPr lang="cs-CZ" dirty="0"/>
                  <a:t> značí, kolikrát test bude delší, než je v současnosti.</a:t>
                </a:r>
              </a:p>
              <a:p>
                <a:endParaRPr lang="cs-CZ" dirty="0"/>
              </a:p>
              <a:p>
                <a:r>
                  <a:rPr lang="cs-CZ" dirty="0"/>
                  <a:t>Lze upravit i do tvaru:</a:t>
                </a:r>
              </a:p>
              <a:p>
                <a:pPr marL="0" indent="0">
                  <a:buNone/>
                </a:pPr>
                <a14:m>
                  <m:oMathPara xmlns:m="http://schemas.openxmlformats.org/officeDocument/2006/math">
                    <m:oMathParaPr>
                      <m:jc m:val="centerGroup"/>
                    </m:oMathParaPr>
                    <m:oMath xmlns:m="http://schemas.openxmlformats.org/officeDocument/2006/math">
                      <m:r>
                        <a:rPr lang="cs-CZ" sz="3000" b="0" i="1" smtClean="0">
                          <a:latin typeface="Cambria Math" panose="02040503050406030204" pitchFamily="18" charset="0"/>
                        </a:rPr>
                        <m:t>𝑚</m:t>
                      </m:r>
                      <m:r>
                        <a:rPr lang="cs-CZ" sz="3000" b="0" i="1" smtClean="0">
                          <a:latin typeface="Cambria Math" panose="02040503050406030204" pitchFamily="18" charset="0"/>
                        </a:rPr>
                        <m:t>= </m:t>
                      </m:r>
                      <m:f>
                        <m:fPr>
                          <m:ctrlPr>
                            <a:rPr lang="cs-CZ" sz="3000" b="0" i="1" smtClean="0">
                              <a:latin typeface="Cambria Math" panose="02040503050406030204" pitchFamily="18" charset="0"/>
                            </a:rPr>
                          </m:ctrlPr>
                        </m:fPr>
                        <m:num>
                          <m:sSubSup>
                            <m:sSubSupPr>
                              <m:ctrlPr>
                                <a:rPr lang="cs-CZ" sz="3000" i="1">
                                  <a:latin typeface="Cambria Math" panose="02040503050406030204" pitchFamily="18" charset="0"/>
                                </a:rPr>
                              </m:ctrlPr>
                            </m:sSubSupPr>
                            <m:e>
                              <m:r>
                                <a:rPr lang="cs-CZ" sz="3000" i="1">
                                  <a:latin typeface="Cambria Math" panose="02040503050406030204" pitchFamily="18" charset="0"/>
                                </a:rPr>
                                <m:t>𝑟</m:t>
                              </m:r>
                            </m:e>
                            <m:sub>
                              <m:r>
                                <a:rPr lang="cs-CZ" sz="3000" i="1">
                                  <a:latin typeface="Cambria Math" panose="02040503050406030204" pitchFamily="18" charset="0"/>
                                </a:rPr>
                                <m:t>𝑥𝑥</m:t>
                              </m:r>
                            </m:sub>
                            <m:sup>
                              <m:r>
                                <a:rPr lang="cs-CZ" sz="3000" i="1">
                                  <a:latin typeface="Cambria Math" panose="02040503050406030204" pitchFamily="18" charset="0"/>
                                </a:rPr>
                                <m:t>,</m:t>
                              </m:r>
                            </m:sup>
                          </m:sSubSup>
                          <m:r>
                            <a:rPr lang="cs-CZ" sz="3000" b="0" i="1" smtClean="0">
                              <a:latin typeface="Cambria Math" panose="02040503050406030204" pitchFamily="18" charset="0"/>
                            </a:rPr>
                            <m:t>(1−</m:t>
                          </m:r>
                          <m:sSub>
                            <m:sSubPr>
                              <m:ctrlPr>
                                <a:rPr lang="cs-CZ" sz="3000" b="0" i="1" smtClean="0">
                                  <a:latin typeface="Cambria Math" panose="02040503050406030204" pitchFamily="18" charset="0"/>
                                </a:rPr>
                              </m:ctrlPr>
                            </m:sSubPr>
                            <m:e>
                              <m:r>
                                <a:rPr lang="cs-CZ" sz="3000" b="0" i="1" smtClean="0">
                                  <a:latin typeface="Cambria Math" panose="02040503050406030204" pitchFamily="18" charset="0"/>
                                </a:rPr>
                                <m:t>𝑟</m:t>
                              </m:r>
                            </m:e>
                            <m:sub>
                              <m:r>
                                <a:rPr lang="cs-CZ" sz="3000" b="0" i="1" smtClean="0">
                                  <a:latin typeface="Cambria Math" panose="02040503050406030204" pitchFamily="18" charset="0"/>
                                </a:rPr>
                                <m:t>𝑥𝑥</m:t>
                              </m:r>
                            </m:sub>
                          </m:sSub>
                          <m:r>
                            <a:rPr lang="cs-CZ" sz="3000" b="0" i="1" smtClean="0">
                              <a:latin typeface="Cambria Math" panose="02040503050406030204" pitchFamily="18" charset="0"/>
                            </a:rPr>
                            <m:t>)</m:t>
                          </m:r>
                        </m:num>
                        <m:den>
                          <m:sSub>
                            <m:sSubPr>
                              <m:ctrlPr>
                                <a:rPr lang="cs-CZ" sz="3000" b="0" i="1" smtClean="0">
                                  <a:latin typeface="Cambria Math" panose="02040503050406030204" pitchFamily="18" charset="0"/>
                                </a:rPr>
                              </m:ctrlPr>
                            </m:sSubPr>
                            <m:e>
                              <m:r>
                                <a:rPr lang="cs-CZ" sz="3000" b="0" i="1" smtClean="0">
                                  <a:latin typeface="Cambria Math" panose="02040503050406030204" pitchFamily="18" charset="0"/>
                                </a:rPr>
                                <m:t>𝑟</m:t>
                              </m:r>
                            </m:e>
                            <m:sub>
                              <m:r>
                                <a:rPr lang="cs-CZ" sz="3000" b="0" i="1" smtClean="0">
                                  <a:latin typeface="Cambria Math" panose="02040503050406030204" pitchFamily="18" charset="0"/>
                                </a:rPr>
                                <m:t>𝑥𝑥</m:t>
                              </m:r>
                            </m:sub>
                          </m:sSub>
                          <m:r>
                            <a:rPr lang="cs-CZ" sz="3000" b="0" i="1" smtClean="0">
                              <a:latin typeface="Cambria Math" panose="02040503050406030204" pitchFamily="18" charset="0"/>
                            </a:rPr>
                            <m:t>(1−</m:t>
                          </m:r>
                          <m:sSubSup>
                            <m:sSubSupPr>
                              <m:ctrlPr>
                                <a:rPr lang="cs-CZ" sz="3000" i="1">
                                  <a:latin typeface="Cambria Math" panose="02040503050406030204" pitchFamily="18" charset="0"/>
                                </a:rPr>
                              </m:ctrlPr>
                            </m:sSubSupPr>
                            <m:e>
                              <m:r>
                                <a:rPr lang="cs-CZ" sz="3000" i="1">
                                  <a:latin typeface="Cambria Math" panose="02040503050406030204" pitchFamily="18" charset="0"/>
                                </a:rPr>
                                <m:t>𝑟</m:t>
                              </m:r>
                            </m:e>
                            <m:sub>
                              <m:r>
                                <a:rPr lang="cs-CZ" sz="3000" i="1">
                                  <a:latin typeface="Cambria Math" panose="02040503050406030204" pitchFamily="18" charset="0"/>
                                </a:rPr>
                                <m:t>𝑥𝑥</m:t>
                              </m:r>
                            </m:sub>
                            <m:sup>
                              <m:r>
                                <a:rPr lang="cs-CZ" sz="3000" i="1">
                                  <a:latin typeface="Cambria Math" panose="02040503050406030204" pitchFamily="18" charset="0"/>
                                </a:rPr>
                                <m:t>,</m:t>
                              </m:r>
                            </m:sup>
                          </m:sSubSup>
                          <m:r>
                            <a:rPr lang="cs-CZ" sz="3000" b="0" i="1" smtClean="0">
                              <a:latin typeface="Cambria Math" panose="02040503050406030204" pitchFamily="18" charset="0"/>
                            </a:rPr>
                            <m:t>)</m:t>
                          </m:r>
                        </m:den>
                      </m:f>
                    </m:oMath>
                  </m:oMathPara>
                </a14:m>
                <a:endParaRPr lang="cs-CZ" dirty="0"/>
              </a:p>
              <a:p>
                <a:endParaRPr lang="cs-CZ" dirty="0"/>
              </a:p>
              <a:p>
                <a:pPr marL="0" indent="0">
                  <a:buNone/>
                </a:pPr>
                <a:r>
                  <a:rPr lang="cs-CZ" dirty="0"/>
                  <a:t>který říká, kolik položek test musí mít, aby měl požadovanou reliabilitu (</a:t>
                </a:r>
                <a:r>
                  <a:rPr lang="cs-CZ" i="1" dirty="0"/>
                  <a:t>m</a:t>
                </a:r>
                <a:r>
                  <a:rPr lang="cs-CZ" dirty="0"/>
                  <a:t> tedy značí, kolikrát test musí být delší, a r‘ je požadovaná reliabilita)</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5800" y="404664"/>
                <a:ext cx="7772400" cy="6120680"/>
              </a:xfrm>
              <a:blipFill>
                <a:blip r:embed="rId2"/>
                <a:stretch>
                  <a:fillRect l="-863" t="-996" r="-1490" b="-299"/>
                </a:stretch>
              </a:blipFill>
            </p:spPr>
            <p:txBody>
              <a:bodyPr/>
              <a:lstStyle/>
              <a:p>
                <a:r>
                  <a:rPr lang="en-US">
                    <a:noFill/>
                  </a:rPr>
                  <a:t> </a:t>
                </a:r>
              </a:p>
            </p:txBody>
          </p:sp>
        </mc:Fallback>
      </mc:AlternateContent>
    </p:spTree>
    <p:extLst>
      <p:ext uri="{BB962C8B-B14F-4D97-AF65-F5344CB8AC3E}">
        <p14:creationId xmlns:p14="http://schemas.microsoft.com/office/powerpoint/2010/main" val="21635756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0" y="764704"/>
            <a:ext cx="7772400" cy="5407496"/>
          </a:xfrm>
        </p:spPr>
        <p:txBody>
          <a:bodyPr/>
          <a:lstStyle/>
          <a:p>
            <a:pPr marL="0" indent="0">
              <a:buNone/>
            </a:pPr>
            <a:r>
              <a:rPr lang="cs-CZ" dirty="0"/>
              <a:t>Další problém:</a:t>
            </a:r>
          </a:p>
          <a:p>
            <a:pPr marL="0" indent="0">
              <a:buNone/>
            </a:pPr>
            <a:endParaRPr lang="cs-CZ" dirty="0"/>
          </a:p>
          <a:p>
            <a:pPr marL="0" indent="0">
              <a:buNone/>
            </a:pPr>
            <a:r>
              <a:rPr lang="cs-CZ" dirty="0"/>
              <a:t>Vhodným rozdělením položek na dvě poloviny můžu ovlivňovat výsledek odhadu reliability. Můžu si tedy „namíchat“ vysoký odhad!</a:t>
            </a:r>
          </a:p>
          <a:p>
            <a:pPr marL="0" indent="0">
              <a:buNone/>
            </a:pPr>
            <a:endParaRPr lang="cs-CZ" dirty="0"/>
          </a:p>
          <a:p>
            <a:pPr marL="0" indent="0">
              <a:buNone/>
            </a:pPr>
            <a:r>
              <a:rPr lang="cs-CZ" dirty="0"/>
              <a:t>Nikdo mi nebude věřit, že jsem položky rozdělil náhodně:-(</a:t>
            </a:r>
          </a:p>
          <a:p>
            <a:pPr marL="0" indent="0">
              <a:buNone/>
            </a:pPr>
            <a:endParaRPr lang="cs-CZ" dirty="0"/>
          </a:p>
          <a:p>
            <a:pPr marL="0" indent="0">
              <a:buNone/>
            </a:pPr>
            <a:r>
              <a:rPr lang="cs-CZ" dirty="0"/>
              <a:t>Řešení?</a:t>
            </a:r>
          </a:p>
        </p:txBody>
      </p:sp>
    </p:spTree>
    <p:extLst>
      <p:ext uri="{BB962C8B-B14F-4D97-AF65-F5344CB8AC3E}">
        <p14:creationId xmlns:p14="http://schemas.microsoft.com/office/powerpoint/2010/main" val="33561867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Reliabilita jako vnitřní konzistence</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5800" y="2121408"/>
                <a:ext cx="7990656" cy="4050792"/>
              </a:xfrm>
            </p:spPr>
            <p:txBody>
              <a:bodyPr>
                <a:normAutofit lnSpcReduction="10000"/>
              </a:bodyPr>
              <a:lstStyle/>
              <a:p>
                <a:r>
                  <a:rPr lang="cs-CZ" dirty="0"/>
                  <a:t>Cronbach (1951): pokud vezmeme všechna možná půlení a výsledky zprůměrujeme získáme stejnou hodnotu, ke které vede vzorec:</a:t>
                </a:r>
              </a:p>
              <a:p>
                <a:pPr marL="0" indent="0">
                  <a:buNone/>
                </a:pPr>
                <a14:m>
                  <m:oMathPara xmlns:m="http://schemas.openxmlformats.org/officeDocument/2006/math">
                    <m:oMathParaPr>
                      <m:jc m:val="centerGroup"/>
                    </m:oMathParaPr>
                    <m:oMath xmlns:m="http://schemas.openxmlformats.org/officeDocument/2006/math">
                      <m:sSub>
                        <m:sSubPr>
                          <m:ctrlPr>
                            <a:rPr lang="cs-CZ" sz="2800" i="1">
                              <a:latin typeface="Cambria Math" panose="02040503050406030204" pitchFamily="18" charset="0"/>
                            </a:rPr>
                          </m:ctrlPr>
                        </m:sSubPr>
                        <m:e>
                          <m:r>
                            <a:rPr lang="cs-CZ" sz="2800" i="1">
                              <a:latin typeface="Cambria Math" panose="02040503050406030204" pitchFamily="18" charset="0"/>
                            </a:rPr>
                            <m:t>𝑟</m:t>
                          </m:r>
                        </m:e>
                        <m:sub>
                          <m:r>
                            <a:rPr lang="cs-CZ" sz="2800" i="1">
                              <a:latin typeface="Cambria Math" panose="02040503050406030204" pitchFamily="18" charset="0"/>
                            </a:rPr>
                            <m:t>𝑘</m:t>
                          </m:r>
                        </m:sub>
                      </m:sSub>
                      <m:r>
                        <a:rPr lang="cs-CZ" sz="2800" i="1">
                          <a:latin typeface="Cambria Math" panose="02040503050406030204" pitchFamily="18" charset="0"/>
                        </a:rPr>
                        <m:t>=</m:t>
                      </m:r>
                      <m:f>
                        <m:fPr>
                          <m:ctrlPr>
                            <a:rPr lang="cs-CZ" sz="2800" i="1">
                              <a:latin typeface="Cambria Math" panose="02040503050406030204" pitchFamily="18" charset="0"/>
                            </a:rPr>
                          </m:ctrlPr>
                        </m:fPr>
                        <m:num>
                          <m:r>
                            <a:rPr lang="cs-CZ" sz="2800" i="1">
                              <a:latin typeface="Cambria Math" panose="02040503050406030204" pitchFamily="18" charset="0"/>
                            </a:rPr>
                            <m:t>𝑘</m:t>
                          </m:r>
                        </m:num>
                        <m:den>
                          <m:r>
                            <a:rPr lang="cs-CZ" sz="2800" i="1">
                              <a:latin typeface="Cambria Math" panose="02040503050406030204" pitchFamily="18" charset="0"/>
                            </a:rPr>
                            <m:t>𝑘</m:t>
                          </m:r>
                          <m:r>
                            <a:rPr lang="cs-CZ" sz="2800" i="1">
                              <a:latin typeface="Cambria Math" panose="02040503050406030204" pitchFamily="18" charset="0"/>
                            </a:rPr>
                            <m:t>−1</m:t>
                          </m:r>
                        </m:den>
                      </m:f>
                      <m:r>
                        <a:rPr lang="cs-CZ" sz="2800" i="1">
                          <a:latin typeface="Cambria Math" panose="02040503050406030204" pitchFamily="18" charset="0"/>
                          <a:ea typeface="Cambria Math" panose="02040503050406030204" pitchFamily="18" charset="0"/>
                        </a:rPr>
                        <m:t>∙</m:t>
                      </m:r>
                      <m:d>
                        <m:dPr>
                          <m:ctrlPr>
                            <a:rPr lang="cs-CZ" sz="2800" i="1">
                              <a:latin typeface="Cambria Math" panose="02040503050406030204" pitchFamily="18" charset="0"/>
                              <a:ea typeface="Cambria Math" panose="02040503050406030204" pitchFamily="18" charset="0"/>
                            </a:rPr>
                          </m:ctrlPr>
                        </m:dPr>
                        <m:e>
                          <m:r>
                            <a:rPr lang="cs-CZ" sz="2800" i="1">
                              <a:latin typeface="Cambria Math" panose="02040503050406030204" pitchFamily="18" charset="0"/>
                              <a:ea typeface="Cambria Math" panose="02040503050406030204" pitchFamily="18" charset="0"/>
                            </a:rPr>
                            <m:t>1−</m:t>
                          </m:r>
                          <m:f>
                            <m:fPr>
                              <m:ctrlPr>
                                <a:rPr lang="cs-CZ" sz="2800" i="1">
                                  <a:latin typeface="Cambria Math" panose="02040503050406030204" pitchFamily="18" charset="0"/>
                                  <a:ea typeface="Cambria Math" panose="02040503050406030204" pitchFamily="18" charset="0"/>
                                </a:rPr>
                              </m:ctrlPr>
                            </m:fPr>
                            <m:num>
                              <m:nary>
                                <m:naryPr>
                                  <m:chr m:val="∑"/>
                                  <m:limLoc m:val="subSup"/>
                                  <m:ctrlPr>
                                    <a:rPr lang="cs-CZ" sz="2800" i="1">
                                      <a:latin typeface="Cambria Math" panose="02040503050406030204" pitchFamily="18" charset="0"/>
                                      <a:ea typeface="Cambria Math" panose="02040503050406030204" pitchFamily="18" charset="0"/>
                                    </a:rPr>
                                  </m:ctrlPr>
                                </m:naryPr>
                                <m:sub>
                                  <m:r>
                                    <m:rPr>
                                      <m:brk m:alnAt="25"/>
                                    </m:rPr>
                                    <a:rPr lang="cs-CZ" sz="2800" i="1">
                                      <a:latin typeface="Cambria Math" panose="02040503050406030204" pitchFamily="18" charset="0"/>
                                      <a:ea typeface="Cambria Math" panose="02040503050406030204" pitchFamily="18" charset="0"/>
                                    </a:rPr>
                                    <m:t>𝑖</m:t>
                                  </m:r>
                                  <m:r>
                                    <a:rPr lang="cs-CZ" sz="2800" i="1">
                                      <a:latin typeface="Cambria Math" panose="02040503050406030204" pitchFamily="18" charset="0"/>
                                      <a:ea typeface="Cambria Math" panose="02040503050406030204" pitchFamily="18" charset="0"/>
                                    </a:rPr>
                                    <m:t>=1</m:t>
                                  </m:r>
                                </m:sub>
                                <m:sup>
                                  <m:r>
                                    <a:rPr lang="cs-CZ" sz="2800" i="1">
                                      <a:latin typeface="Cambria Math" panose="02040503050406030204" pitchFamily="18" charset="0"/>
                                      <a:ea typeface="Cambria Math" panose="02040503050406030204" pitchFamily="18" charset="0"/>
                                    </a:rPr>
                                    <m:t>𝑘</m:t>
                                  </m:r>
                                </m:sup>
                                <m:e>
                                  <m:sSubSup>
                                    <m:sSubSupPr>
                                      <m:ctrlPr>
                                        <a:rPr lang="cs-CZ" sz="2800" i="1">
                                          <a:latin typeface="Cambria Math" panose="02040503050406030204" pitchFamily="18" charset="0"/>
                                          <a:ea typeface="Cambria Math" panose="02040503050406030204" pitchFamily="18" charset="0"/>
                                        </a:rPr>
                                      </m:ctrlPr>
                                    </m:sSubSupPr>
                                    <m:e>
                                      <m:r>
                                        <a:rPr lang="cs-CZ" sz="2800" i="1">
                                          <a:latin typeface="Cambria Math" panose="02040503050406030204" pitchFamily="18" charset="0"/>
                                          <a:ea typeface="Cambria Math" panose="02040503050406030204" pitchFamily="18" charset="0"/>
                                        </a:rPr>
                                        <m:t>𝜎</m:t>
                                      </m:r>
                                    </m:e>
                                    <m:sub>
                                      <m:r>
                                        <a:rPr lang="cs-CZ" sz="2800" i="1">
                                          <a:latin typeface="Cambria Math" panose="02040503050406030204" pitchFamily="18" charset="0"/>
                                          <a:ea typeface="Cambria Math" panose="02040503050406030204" pitchFamily="18" charset="0"/>
                                        </a:rPr>
                                        <m:t>𝑖</m:t>
                                      </m:r>
                                    </m:sub>
                                    <m:sup>
                                      <m:r>
                                        <a:rPr lang="cs-CZ" sz="2800" i="1">
                                          <a:latin typeface="Cambria Math" panose="02040503050406030204" pitchFamily="18" charset="0"/>
                                          <a:ea typeface="Cambria Math" panose="02040503050406030204" pitchFamily="18" charset="0"/>
                                        </a:rPr>
                                        <m:t>2</m:t>
                                      </m:r>
                                    </m:sup>
                                  </m:sSubSup>
                                </m:e>
                              </m:nary>
                            </m:num>
                            <m:den>
                              <m:sSubSup>
                                <m:sSubSupPr>
                                  <m:ctrlPr>
                                    <a:rPr lang="cs-CZ" sz="2800" i="1">
                                      <a:latin typeface="Cambria Math" panose="02040503050406030204" pitchFamily="18" charset="0"/>
                                      <a:ea typeface="Cambria Math" panose="02040503050406030204" pitchFamily="18" charset="0"/>
                                    </a:rPr>
                                  </m:ctrlPr>
                                </m:sSubSupPr>
                                <m:e>
                                  <m:r>
                                    <a:rPr lang="cs-CZ" sz="2800" i="1">
                                      <a:latin typeface="Cambria Math" panose="02040503050406030204" pitchFamily="18" charset="0"/>
                                      <a:ea typeface="Cambria Math" panose="02040503050406030204" pitchFamily="18" charset="0"/>
                                    </a:rPr>
                                    <m:t>𝜎</m:t>
                                  </m:r>
                                </m:e>
                                <m:sub>
                                  <m:r>
                                    <a:rPr lang="cs-CZ" sz="2800" i="1">
                                      <a:latin typeface="Cambria Math" panose="02040503050406030204" pitchFamily="18" charset="0"/>
                                      <a:ea typeface="Cambria Math" panose="02040503050406030204" pitchFamily="18" charset="0"/>
                                    </a:rPr>
                                    <m:t>𝑡</m:t>
                                  </m:r>
                                </m:sub>
                                <m:sup>
                                  <m:r>
                                    <a:rPr lang="cs-CZ" sz="2800" i="1">
                                      <a:latin typeface="Cambria Math" panose="02040503050406030204" pitchFamily="18" charset="0"/>
                                      <a:ea typeface="Cambria Math" panose="02040503050406030204" pitchFamily="18" charset="0"/>
                                    </a:rPr>
                                    <m:t>2</m:t>
                                  </m:r>
                                </m:sup>
                              </m:sSubSup>
                            </m:den>
                          </m:f>
                        </m:e>
                      </m:d>
                    </m:oMath>
                  </m:oMathPara>
                </a14:m>
                <a:endParaRPr lang="cs-CZ" dirty="0">
                  <a:ea typeface="Cambria Math" panose="02040503050406030204" pitchFamily="18" charset="0"/>
                </a:endParaRPr>
              </a:p>
              <a:p>
                <a:r>
                  <a:rPr lang="cs-CZ" dirty="0"/>
                  <a:t>kde </a:t>
                </a:r>
                <a:r>
                  <a:rPr lang="cs-CZ" i="1" dirty="0"/>
                  <a:t>k</a:t>
                </a:r>
                <a:r>
                  <a:rPr lang="cs-CZ" dirty="0"/>
                  <a:t> je počet položek, </a:t>
                </a:r>
                <a:r>
                  <a:rPr lang="cs-CZ" i="1" dirty="0"/>
                  <a:t>sigma t na druhou </a:t>
                </a:r>
                <a:r>
                  <a:rPr lang="cs-CZ" dirty="0"/>
                  <a:t>celkový rozptyl a suma sčítá rozptyly jednotlivých položek</a:t>
                </a:r>
              </a:p>
              <a:p>
                <a:r>
                  <a:rPr lang="cs-CZ" dirty="0"/>
                  <a:t>tento odhad reliability se nazývá Cronbachův koeficient alfa</a:t>
                </a:r>
              </a:p>
              <a:p>
                <a:r>
                  <a:rPr lang="cs-CZ" dirty="0"/>
                  <a:t>podmínkou k jeho použití je „esenciální tau ekvivalence položek“, což je obtížně testovatelný a vysvětlitelný koncept; pokud není dodržena, odhad může být podhodnocený</a:t>
                </a:r>
              </a:p>
              <a:p>
                <a:pPr marL="0" indent="0">
                  <a:buNone/>
                </a:pPr>
                <a:r>
                  <a:rPr lang="cs-CZ" dirty="0"/>
                  <a:t>=&gt; jedná se </a:t>
                </a:r>
                <a:r>
                  <a:rPr lang="cs-CZ" b="1" dirty="0"/>
                  <a:t>spodní odhad reliability</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5800" y="2121408"/>
                <a:ext cx="7990656" cy="4050792"/>
              </a:xfrm>
              <a:blipFill>
                <a:blip r:embed="rId2"/>
                <a:stretch>
                  <a:fillRect l="-840" t="-2256" b="-2105"/>
                </a:stretch>
              </a:blipFill>
            </p:spPr>
            <p:txBody>
              <a:bodyPr/>
              <a:lstStyle/>
              <a:p>
                <a:r>
                  <a:rPr lang="cs-CZ">
                    <a:noFill/>
                  </a:rPr>
                  <a:t> </a:t>
                </a:r>
              </a:p>
            </p:txBody>
          </p:sp>
        </mc:Fallback>
      </mc:AlternateContent>
    </p:spTree>
    <p:extLst>
      <p:ext uri="{BB962C8B-B14F-4D97-AF65-F5344CB8AC3E}">
        <p14:creationId xmlns:p14="http://schemas.microsoft.com/office/powerpoint/2010/main" val="5465372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1072160"/>
          </a:xfrm>
        </p:spPr>
        <p:txBody>
          <a:bodyPr/>
          <a:lstStyle/>
          <a:p>
            <a:r>
              <a:rPr lang="cs-CZ" dirty="0"/>
              <a:t>Speciální případ: KR-20</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5800" y="1556792"/>
                <a:ext cx="7772400" cy="4615408"/>
              </a:xfrm>
            </p:spPr>
            <p:txBody>
              <a:bodyPr>
                <a:normAutofit fontScale="92500" lnSpcReduction="10000"/>
              </a:bodyPr>
              <a:lstStyle/>
              <a:p>
                <a:r>
                  <a:rPr lang="cs-CZ" dirty="0"/>
                  <a:t>V případě dichotomických položek můžeme vzorec zjednodušit (ač se jeho význam nemění).</a:t>
                </a:r>
              </a:p>
              <a:p>
                <a:r>
                  <a:rPr lang="cs-CZ" dirty="0"/>
                  <a:t>Nazýváme jej pak </a:t>
                </a:r>
                <a:r>
                  <a:rPr lang="cs-CZ" dirty="0" err="1"/>
                  <a:t>Kuderovou-Richardsonovou</a:t>
                </a:r>
                <a:r>
                  <a:rPr lang="cs-CZ" dirty="0"/>
                  <a:t> formulí:</a:t>
                </a:r>
              </a:p>
              <a:p>
                <a:pPr marL="0" indent="0">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𝑘</m:t>
                          </m:r>
                        </m:sub>
                      </m:sSub>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𝑘</m:t>
                          </m:r>
                        </m:num>
                        <m:den>
                          <m:r>
                            <a:rPr lang="cs-CZ" i="1">
                              <a:latin typeface="Cambria Math" panose="02040503050406030204" pitchFamily="18" charset="0"/>
                            </a:rPr>
                            <m:t>𝑘</m:t>
                          </m:r>
                          <m:r>
                            <a:rPr lang="cs-CZ" i="1">
                              <a:latin typeface="Cambria Math" panose="02040503050406030204" pitchFamily="18" charset="0"/>
                            </a:rPr>
                            <m:t>−1</m:t>
                          </m:r>
                        </m:den>
                      </m:f>
                      <m:r>
                        <a:rPr lang="cs-CZ" i="1">
                          <a:latin typeface="Cambria Math" panose="02040503050406030204" pitchFamily="18" charset="0"/>
                          <a:ea typeface="Cambria Math" panose="02040503050406030204" pitchFamily="18" charset="0"/>
                        </a:rPr>
                        <m:t>∙</m:t>
                      </m:r>
                      <m:d>
                        <m:dPr>
                          <m:ctrlPr>
                            <a:rPr lang="cs-CZ" i="1">
                              <a:latin typeface="Cambria Math" panose="02040503050406030204" pitchFamily="18" charset="0"/>
                              <a:ea typeface="Cambria Math" panose="02040503050406030204" pitchFamily="18" charset="0"/>
                            </a:rPr>
                          </m:ctrlPr>
                        </m:dPr>
                        <m:e>
                          <m:r>
                            <a:rPr lang="cs-CZ" i="1">
                              <a:latin typeface="Cambria Math" panose="02040503050406030204" pitchFamily="18" charset="0"/>
                              <a:ea typeface="Cambria Math" panose="02040503050406030204" pitchFamily="18" charset="0"/>
                            </a:rPr>
                            <m:t>1−</m:t>
                          </m:r>
                          <m:f>
                            <m:fPr>
                              <m:ctrlPr>
                                <a:rPr lang="cs-CZ" i="1">
                                  <a:latin typeface="Cambria Math" panose="02040503050406030204" pitchFamily="18" charset="0"/>
                                  <a:ea typeface="Cambria Math" panose="02040503050406030204" pitchFamily="18" charset="0"/>
                                </a:rPr>
                              </m:ctrlPr>
                            </m:fPr>
                            <m:num>
                              <m:nary>
                                <m:naryPr>
                                  <m:chr m:val="∑"/>
                                  <m:limLoc m:val="subSup"/>
                                  <m:ctrlPr>
                                    <a:rPr lang="cs-CZ" i="1">
                                      <a:latin typeface="Cambria Math" panose="02040503050406030204" pitchFamily="18" charset="0"/>
                                      <a:ea typeface="Cambria Math" panose="02040503050406030204" pitchFamily="18" charset="0"/>
                                    </a:rPr>
                                  </m:ctrlPr>
                                </m:naryPr>
                                <m:sub>
                                  <m:r>
                                    <m:rPr>
                                      <m:brk m:alnAt="25"/>
                                    </m:rPr>
                                    <a:rPr lang="cs-CZ" i="1">
                                      <a:latin typeface="Cambria Math" panose="02040503050406030204" pitchFamily="18" charset="0"/>
                                      <a:ea typeface="Cambria Math" panose="02040503050406030204" pitchFamily="18" charset="0"/>
                                    </a:rPr>
                                    <m:t>𝑖</m:t>
                                  </m:r>
                                  <m:r>
                                    <a:rPr lang="cs-CZ" i="1">
                                      <a:latin typeface="Cambria Math" panose="02040503050406030204" pitchFamily="18" charset="0"/>
                                      <a:ea typeface="Cambria Math" panose="02040503050406030204" pitchFamily="18" charset="0"/>
                                    </a:rPr>
                                    <m:t>=1</m:t>
                                  </m:r>
                                </m:sub>
                                <m:sup>
                                  <m:r>
                                    <a:rPr lang="cs-CZ" i="1">
                                      <a:latin typeface="Cambria Math" panose="02040503050406030204" pitchFamily="18" charset="0"/>
                                      <a:ea typeface="Cambria Math" panose="02040503050406030204" pitchFamily="18" charset="0"/>
                                    </a:rPr>
                                    <m:t>𝑘</m:t>
                                  </m:r>
                                </m:sup>
                                <m:e>
                                  <m:sSub>
                                    <m:sSubPr>
                                      <m:ctrlPr>
                                        <a:rPr lang="cs-CZ" i="1" smtClean="0">
                                          <a:latin typeface="Cambria Math" panose="02040503050406030204" pitchFamily="18" charset="0"/>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𝑝</m:t>
                                      </m:r>
                                    </m:e>
                                    <m:sub>
                                      <m:r>
                                        <a:rPr lang="cs-CZ" b="0" i="1" smtClean="0">
                                          <a:latin typeface="Cambria Math" panose="02040503050406030204" pitchFamily="18" charset="0"/>
                                          <a:ea typeface="Cambria Math" panose="02040503050406030204" pitchFamily="18" charset="0"/>
                                        </a:rPr>
                                        <m:t>𝑖</m:t>
                                      </m:r>
                                    </m:sub>
                                  </m:sSub>
                                  <m:sSub>
                                    <m:sSubPr>
                                      <m:ctrlPr>
                                        <a:rPr lang="cs-CZ" i="1" smtClean="0">
                                          <a:latin typeface="Cambria Math" panose="02040503050406030204" pitchFamily="18" charset="0"/>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𝑞</m:t>
                                      </m:r>
                                    </m:e>
                                    <m:sub>
                                      <m:r>
                                        <a:rPr lang="cs-CZ" b="0" i="1" smtClean="0">
                                          <a:latin typeface="Cambria Math" panose="02040503050406030204" pitchFamily="18" charset="0"/>
                                          <a:ea typeface="Cambria Math" panose="02040503050406030204" pitchFamily="18" charset="0"/>
                                        </a:rPr>
                                        <m:t>𝑖</m:t>
                                      </m:r>
                                    </m:sub>
                                  </m:sSub>
                                </m:e>
                              </m:nary>
                            </m:num>
                            <m:den>
                              <m:sSubSup>
                                <m:sSubSupPr>
                                  <m:ctrlPr>
                                    <a:rPr lang="cs-CZ" i="1">
                                      <a:latin typeface="Cambria Math" panose="02040503050406030204" pitchFamily="18" charset="0"/>
                                      <a:ea typeface="Cambria Math" panose="02040503050406030204" pitchFamily="18" charset="0"/>
                                    </a:rPr>
                                  </m:ctrlPr>
                                </m:sSubSupPr>
                                <m:e>
                                  <m:r>
                                    <a:rPr lang="cs-CZ" i="1">
                                      <a:latin typeface="Cambria Math" panose="02040503050406030204" pitchFamily="18" charset="0"/>
                                      <a:ea typeface="Cambria Math" panose="02040503050406030204" pitchFamily="18" charset="0"/>
                                    </a:rPr>
                                    <m:t>𝜎</m:t>
                                  </m:r>
                                </m:e>
                                <m:sub>
                                  <m:r>
                                    <a:rPr lang="cs-CZ" i="1">
                                      <a:latin typeface="Cambria Math" panose="02040503050406030204" pitchFamily="18" charset="0"/>
                                      <a:ea typeface="Cambria Math" panose="02040503050406030204" pitchFamily="18" charset="0"/>
                                    </a:rPr>
                                    <m:t>𝑡</m:t>
                                  </m:r>
                                </m:sub>
                                <m:sup>
                                  <m:r>
                                    <a:rPr lang="cs-CZ" i="1">
                                      <a:latin typeface="Cambria Math" panose="02040503050406030204" pitchFamily="18" charset="0"/>
                                      <a:ea typeface="Cambria Math" panose="02040503050406030204" pitchFamily="18" charset="0"/>
                                    </a:rPr>
                                    <m:t>2</m:t>
                                  </m:r>
                                </m:sup>
                              </m:sSubSup>
                            </m:den>
                          </m:f>
                        </m:e>
                      </m:d>
                    </m:oMath>
                  </m:oMathPara>
                </a14:m>
                <a:endParaRPr lang="cs-CZ" dirty="0"/>
              </a:p>
              <a:p>
                <a:r>
                  <a:rPr lang="cs-CZ" dirty="0"/>
                  <a:t>kde p a q představují relativní četnosti správných (jedničkových) a špatných (nulových) odpovědí</a:t>
                </a:r>
              </a:p>
              <a:p>
                <a:r>
                  <a:rPr lang="cs-CZ" dirty="0"/>
                  <a:t>bez ohledu na to, co je psáno v knize: jedná se </a:t>
                </a:r>
                <a:r>
                  <a:rPr lang="cs-CZ" b="1" dirty="0"/>
                  <a:t>přesně</a:t>
                </a:r>
                <a:r>
                  <a:rPr lang="cs-CZ" dirty="0"/>
                  <a:t> o totéž, co koeficient alfa! </a:t>
                </a:r>
                <a:r>
                  <a:rPr lang="cs-CZ" sz="1700" dirty="0">
                    <a:solidFill>
                      <a:schemeClr val="tx1">
                        <a:lumMod val="65000"/>
                        <a:lumOff val="35000"/>
                      </a:schemeClr>
                    </a:solidFill>
                  </a:rPr>
                  <a:t>(</a:t>
                </a:r>
                <a14:m>
                  <m:oMath xmlns:m="http://schemas.openxmlformats.org/officeDocument/2006/math">
                    <m:sSub>
                      <m:sSubPr>
                        <m:ctrlPr>
                          <a:rPr lang="cs-CZ" sz="1700" i="1">
                            <a:solidFill>
                              <a:schemeClr val="tx1">
                                <a:lumMod val="65000"/>
                                <a:lumOff val="35000"/>
                              </a:schemeClr>
                            </a:solidFill>
                            <a:latin typeface="Cambria Math" panose="02040503050406030204" pitchFamily="18" charset="0"/>
                            <a:ea typeface="Cambria Math" panose="02040503050406030204" pitchFamily="18" charset="0"/>
                          </a:rPr>
                        </m:ctrlPr>
                      </m:sSubPr>
                      <m:e>
                        <m:r>
                          <a:rPr lang="cs-CZ" sz="1700" i="1">
                            <a:solidFill>
                              <a:schemeClr val="tx1">
                                <a:lumMod val="65000"/>
                                <a:lumOff val="35000"/>
                              </a:schemeClr>
                            </a:solidFill>
                            <a:latin typeface="Cambria Math" panose="02040503050406030204" pitchFamily="18" charset="0"/>
                            <a:ea typeface="Cambria Math" panose="02040503050406030204" pitchFamily="18" charset="0"/>
                          </a:rPr>
                          <m:t>𝑝</m:t>
                        </m:r>
                      </m:e>
                      <m:sub>
                        <m:r>
                          <a:rPr lang="cs-CZ" sz="1700" i="1">
                            <a:solidFill>
                              <a:schemeClr val="tx1">
                                <a:lumMod val="65000"/>
                                <a:lumOff val="35000"/>
                              </a:schemeClr>
                            </a:solidFill>
                            <a:latin typeface="Cambria Math" panose="02040503050406030204" pitchFamily="18" charset="0"/>
                            <a:ea typeface="Cambria Math" panose="02040503050406030204" pitchFamily="18" charset="0"/>
                          </a:rPr>
                          <m:t>𝑖</m:t>
                        </m:r>
                      </m:sub>
                    </m:sSub>
                    <m:sSub>
                      <m:sSubPr>
                        <m:ctrlPr>
                          <a:rPr lang="cs-CZ" sz="1700" i="1">
                            <a:solidFill>
                              <a:schemeClr val="tx1">
                                <a:lumMod val="65000"/>
                                <a:lumOff val="35000"/>
                              </a:schemeClr>
                            </a:solidFill>
                            <a:latin typeface="Cambria Math" panose="02040503050406030204" pitchFamily="18" charset="0"/>
                            <a:ea typeface="Cambria Math" panose="02040503050406030204" pitchFamily="18" charset="0"/>
                          </a:rPr>
                        </m:ctrlPr>
                      </m:sSubPr>
                      <m:e>
                        <m:r>
                          <a:rPr lang="cs-CZ" sz="1700" i="1">
                            <a:solidFill>
                              <a:schemeClr val="tx1">
                                <a:lumMod val="65000"/>
                                <a:lumOff val="35000"/>
                              </a:schemeClr>
                            </a:solidFill>
                            <a:latin typeface="Cambria Math" panose="02040503050406030204" pitchFamily="18" charset="0"/>
                            <a:ea typeface="Cambria Math" panose="02040503050406030204" pitchFamily="18" charset="0"/>
                          </a:rPr>
                          <m:t>𝑞</m:t>
                        </m:r>
                      </m:e>
                      <m:sub>
                        <m:r>
                          <a:rPr lang="cs-CZ" sz="1700" i="1">
                            <a:solidFill>
                              <a:schemeClr val="tx1">
                                <a:lumMod val="65000"/>
                                <a:lumOff val="35000"/>
                              </a:schemeClr>
                            </a:solidFill>
                            <a:latin typeface="Cambria Math" panose="02040503050406030204" pitchFamily="18" charset="0"/>
                            <a:ea typeface="Cambria Math" panose="02040503050406030204" pitchFamily="18" charset="0"/>
                          </a:rPr>
                          <m:t>𝑖</m:t>
                        </m:r>
                      </m:sub>
                    </m:sSub>
                  </m:oMath>
                </a14:m>
                <a:r>
                  <a:rPr lang="cs-CZ" sz="1700" dirty="0">
                    <a:solidFill>
                      <a:schemeClr val="tx1">
                        <a:lumMod val="65000"/>
                        <a:lumOff val="35000"/>
                      </a:schemeClr>
                    </a:solidFill>
                  </a:rPr>
                  <a:t> vlastně odpovídá populačnímu odhadu  rozptylu </a:t>
                </a:r>
                <a14:m>
                  <m:oMath xmlns:m="http://schemas.openxmlformats.org/officeDocument/2006/math">
                    <m:sSubSup>
                      <m:sSubSupPr>
                        <m:ctrlPr>
                          <a:rPr lang="cs-CZ" sz="1700" i="1">
                            <a:solidFill>
                              <a:schemeClr val="tx1">
                                <a:lumMod val="65000"/>
                                <a:lumOff val="35000"/>
                              </a:schemeClr>
                            </a:solidFill>
                            <a:latin typeface="Cambria Math" panose="02040503050406030204" pitchFamily="18" charset="0"/>
                            <a:ea typeface="Cambria Math" panose="02040503050406030204" pitchFamily="18" charset="0"/>
                          </a:rPr>
                        </m:ctrlPr>
                      </m:sSubSupPr>
                      <m:e>
                        <m:r>
                          <a:rPr lang="cs-CZ" sz="1700" i="1">
                            <a:solidFill>
                              <a:schemeClr val="tx1">
                                <a:lumMod val="65000"/>
                                <a:lumOff val="35000"/>
                              </a:schemeClr>
                            </a:solidFill>
                            <a:latin typeface="Cambria Math" panose="02040503050406030204" pitchFamily="18" charset="0"/>
                            <a:ea typeface="Cambria Math" panose="02040503050406030204" pitchFamily="18" charset="0"/>
                          </a:rPr>
                          <m:t>𝜎</m:t>
                        </m:r>
                      </m:e>
                      <m:sub>
                        <m:r>
                          <a:rPr lang="cs-CZ" sz="1700" i="1">
                            <a:solidFill>
                              <a:schemeClr val="tx1">
                                <a:lumMod val="65000"/>
                                <a:lumOff val="35000"/>
                              </a:schemeClr>
                            </a:solidFill>
                            <a:latin typeface="Cambria Math" panose="02040503050406030204" pitchFamily="18" charset="0"/>
                            <a:ea typeface="Cambria Math" panose="02040503050406030204" pitchFamily="18" charset="0"/>
                          </a:rPr>
                          <m:t>𝑖</m:t>
                        </m:r>
                      </m:sub>
                      <m:sup>
                        <m:r>
                          <a:rPr lang="cs-CZ" sz="1700" i="1">
                            <a:solidFill>
                              <a:schemeClr val="tx1">
                                <a:lumMod val="65000"/>
                                <a:lumOff val="35000"/>
                              </a:schemeClr>
                            </a:solidFill>
                            <a:latin typeface="Cambria Math" panose="02040503050406030204" pitchFamily="18" charset="0"/>
                            <a:ea typeface="Cambria Math" panose="02040503050406030204" pitchFamily="18" charset="0"/>
                          </a:rPr>
                          <m:t>2</m:t>
                        </m:r>
                      </m:sup>
                    </m:sSubSup>
                  </m:oMath>
                </a14:m>
                <a:r>
                  <a:rPr lang="cs-CZ" sz="1700" dirty="0">
                    <a:solidFill>
                      <a:schemeClr val="tx1">
                        <a:lumMod val="65000"/>
                        <a:lumOff val="35000"/>
                      </a:schemeClr>
                    </a:solidFill>
                  </a:rPr>
                  <a:t> nikoli výběrovému… když ale používáme populační rozptyl v čitateli, tak bychom měli použít populační rozptyl i ve jmenovateli… pokud to uděláme, pak KR-20 = </a:t>
                </a:r>
                <a:r>
                  <a:rPr lang="el-GR" sz="1700" dirty="0">
                    <a:solidFill>
                      <a:schemeClr val="tx1">
                        <a:lumMod val="65000"/>
                        <a:lumOff val="35000"/>
                      </a:schemeClr>
                    </a:solidFill>
                  </a:rPr>
                  <a:t>α</a:t>
                </a:r>
                <a:r>
                  <a:rPr lang="cs-CZ" sz="1700" dirty="0">
                    <a:solidFill>
                      <a:schemeClr val="tx1">
                        <a:lumMod val="65000"/>
                        <a:lumOff val="35000"/>
                      </a:schemeClr>
                    </a:solidFill>
                  </a:rPr>
                  <a:t>)</a:t>
                </a:r>
              </a:p>
              <a:p>
                <a:endParaRPr lang="cs-CZ" dirty="0"/>
              </a:p>
              <a:p>
                <a:endParaRPr lang="cs-CZ" dirty="0"/>
              </a:p>
              <a:p>
                <a:r>
                  <a:rPr lang="cs-CZ" dirty="0">
                    <a:solidFill>
                      <a:srgbClr val="FF0000"/>
                    </a:solidFill>
                  </a:rPr>
                  <a:t>vnitřní konzistence není mírou „</a:t>
                </a:r>
                <a:r>
                  <a:rPr lang="cs-CZ" dirty="0" err="1">
                    <a:solidFill>
                      <a:srgbClr val="FF0000"/>
                    </a:solidFill>
                  </a:rPr>
                  <a:t>jednofaktorovosti</a:t>
                </a:r>
                <a:r>
                  <a:rPr lang="cs-CZ" dirty="0">
                    <a:solidFill>
                      <a:srgbClr val="FF0000"/>
                    </a:solidFill>
                  </a:rPr>
                  <a:t>“ testu!</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5800" y="1556792"/>
                <a:ext cx="7772400" cy="4615408"/>
              </a:xfrm>
              <a:blipFill>
                <a:blip r:embed="rId2"/>
                <a:stretch>
                  <a:fillRect l="-392" t="-1847" r="-1176" b="-264"/>
                </a:stretch>
              </a:blipFill>
            </p:spPr>
            <p:txBody>
              <a:bodyPr/>
              <a:lstStyle/>
              <a:p>
                <a:r>
                  <a:rPr lang="cs-CZ">
                    <a:noFill/>
                  </a:rPr>
                  <a:t> </a:t>
                </a:r>
              </a:p>
            </p:txBody>
          </p:sp>
        </mc:Fallback>
      </mc:AlternateContent>
    </p:spTree>
    <p:extLst>
      <p:ext uri="{BB962C8B-B14F-4D97-AF65-F5344CB8AC3E}">
        <p14:creationId xmlns:p14="http://schemas.microsoft.com/office/powerpoint/2010/main" val="200701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3D4698-D83C-4441-BF29-3BBA11CB76E5}"/>
              </a:ext>
            </a:extLst>
          </p:cNvPr>
          <p:cNvSpPr>
            <a:spLocks noGrp="1"/>
          </p:cNvSpPr>
          <p:nvPr>
            <p:ph type="title"/>
          </p:nvPr>
        </p:nvSpPr>
        <p:spPr>
          <a:xfrm>
            <a:off x="685800" y="484632"/>
            <a:ext cx="7772400" cy="784128"/>
          </a:xfrm>
        </p:spPr>
        <p:txBody>
          <a:bodyPr/>
          <a:lstStyle/>
          <a:p>
            <a:r>
              <a:rPr lang="cs-CZ" dirty="0"/>
              <a:t>Měření v psychologii</a:t>
            </a:r>
            <a:endParaRPr lang="en-US" dirty="0"/>
          </a:p>
        </p:txBody>
      </p:sp>
      <p:sp>
        <p:nvSpPr>
          <p:cNvPr id="3" name="Zástupný symbol pro obsah 2">
            <a:extLst>
              <a:ext uri="{FF2B5EF4-FFF2-40B4-BE49-F238E27FC236}">
                <a16:creationId xmlns:a16="http://schemas.microsoft.com/office/drawing/2014/main" id="{A838EF0A-C4CC-4BD3-8ECC-49FF38AF2685}"/>
              </a:ext>
            </a:extLst>
          </p:cNvPr>
          <p:cNvSpPr>
            <a:spLocks noGrp="1"/>
          </p:cNvSpPr>
          <p:nvPr>
            <p:ph idx="1"/>
          </p:nvPr>
        </p:nvSpPr>
        <p:spPr>
          <a:xfrm>
            <a:off x="685800" y="1412776"/>
            <a:ext cx="7772400" cy="4759424"/>
          </a:xfrm>
        </p:spPr>
        <p:txBody>
          <a:bodyPr/>
          <a:lstStyle/>
          <a:p>
            <a:r>
              <a:rPr lang="cs-CZ" dirty="0"/>
              <a:t>Dají se duševní fenomény měřit?</a:t>
            </a:r>
          </a:p>
          <a:p>
            <a:pPr lvl="1"/>
            <a:r>
              <a:rPr lang="cs-CZ" dirty="0"/>
              <a:t>Otázka se často zaměňuje s kvantitativním imperativem: „Věda znamená měření!“, což vede k pokřivené logice: </a:t>
            </a:r>
            <a:r>
              <a:rPr lang="cs-CZ" dirty="0">
                <a:solidFill>
                  <a:srgbClr val="C00000"/>
                </a:solidFill>
              </a:rPr>
              <a:t>„Psychologie je věda, takže duševní fenomény měřit </a:t>
            </a:r>
            <a:r>
              <a:rPr lang="cs-CZ" i="1" dirty="0">
                <a:solidFill>
                  <a:srgbClr val="C00000"/>
                </a:solidFill>
              </a:rPr>
              <a:t>musíme</a:t>
            </a:r>
            <a:r>
              <a:rPr lang="cs-CZ" dirty="0">
                <a:solidFill>
                  <a:srgbClr val="C00000"/>
                </a:solidFill>
              </a:rPr>
              <a:t>, bez ohledu na to, jestli to jde!“</a:t>
            </a:r>
          </a:p>
          <a:p>
            <a:r>
              <a:rPr lang="cs-CZ" dirty="0"/>
              <a:t>Otázkou byla seriózně zkoumána zejména v rámci psychofyziky (jde měřit vjem způsobený fyzikálním podnětem?).</a:t>
            </a:r>
          </a:p>
          <a:p>
            <a:r>
              <a:rPr lang="cs-CZ" dirty="0"/>
              <a:t>De facto nebyla vyřešena</a:t>
            </a:r>
          </a:p>
          <a:p>
            <a:pPr lvl="1"/>
            <a:r>
              <a:rPr lang="cs-CZ" dirty="0"/>
              <a:t>Velká Británie, 1932: Ustanovena </a:t>
            </a:r>
            <a:r>
              <a:rPr lang="cs-CZ" dirty="0" err="1"/>
              <a:t>Fergusonova</a:t>
            </a:r>
            <a:r>
              <a:rPr lang="cs-CZ" dirty="0"/>
              <a:t> komise, 19 fyziků, psychologů, filosofů... mělo odpovědět na tuto otázku. Po sedmi letech snaha skončila fiaskem – zejména tábor psychologů nebyl schopen nabídnout žádné argumenty.</a:t>
            </a:r>
          </a:p>
          <a:p>
            <a:pPr lvl="1"/>
            <a:r>
              <a:rPr lang="cs-CZ" dirty="0"/>
              <a:t>Postoj psychologů byl spíše útěk k </a:t>
            </a:r>
            <a:r>
              <a:rPr lang="cs-CZ" dirty="0" err="1"/>
              <a:t>praktikalismu</a:t>
            </a:r>
            <a:r>
              <a:rPr lang="cs-CZ" dirty="0"/>
              <a:t>: </a:t>
            </a:r>
            <a:r>
              <a:rPr lang="cs-CZ" dirty="0">
                <a:solidFill>
                  <a:srgbClr val="C00000"/>
                </a:solidFill>
              </a:rPr>
              <a:t>„Budeme tomu, </a:t>
            </a:r>
            <a:r>
              <a:rPr lang="cs-CZ">
                <a:solidFill>
                  <a:srgbClr val="C00000"/>
                </a:solidFill>
              </a:rPr>
              <a:t>co děláme, </a:t>
            </a:r>
            <a:r>
              <a:rPr lang="cs-CZ" dirty="0">
                <a:solidFill>
                  <a:srgbClr val="C00000"/>
                </a:solidFill>
              </a:rPr>
              <a:t>říkat měření, protože to přináší užitek, tak proč se hrabat v teoretických detailech...“</a:t>
            </a:r>
          </a:p>
          <a:p>
            <a:endParaRPr lang="en-US" dirty="0"/>
          </a:p>
        </p:txBody>
      </p:sp>
    </p:spTree>
    <p:extLst>
      <p:ext uri="{BB962C8B-B14F-4D97-AF65-F5344CB8AC3E}">
        <p14:creationId xmlns:p14="http://schemas.microsoft.com/office/powerpoint/2010/main" val="40564485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784128"/>
          </a:xfrm>
        </p:spPr>
        <p:txBody>
          <a:bodyPr>
            <a:normAutofit/>
          </a:bodyPr>
          <a:lstStyle/>
          <a:p>
            <a:r>
              <a:rPr lang="cs-CZ" sz="2800" dirty="0"/>
              <a:t>Jak si představit vnitřní konzistenci:</a:t>
            </a:r>
          </a:p>
        </p:txBody>
      </p:sp>
      <p:sp>
        <p:nvSpPr>
          <p:cNvPr id="5" name="TextovéPole 4"/>
          <p:cNvSpPr txBox="1"/>
          <p:nvPr/>
        </p:nvSpPr>
        <p:spPr>
          <a:xfrm>
            <a:off x="685800" y="1904318"/>
            <a:ext cx="2175596" cy="369332"/>
          </a:xfrm>
          <a:prstGeom prst="rect">
            <a:avLst/>
          </a:prstGeom>
          <a:noFill/>
        </p:spPr>
        <p:txBody>
          <a:bodyPr wrap="none" rtlCol="0">
            <a:spAutoFit/>
          </a:bodyPr>
          <a:lstStyle/>
          <a:p>
            <a:r>
              <a:rPr lang="cs-CZ" dirty="0"/>
              <a:t>Varianční matice:</a:t>
            </a:r>
          </a:p>
        </p:txBody>
      </p:sp>
      <p:sp>
        <p:nvSpPr>
          <p:cNvPr id="6" name="TextovéPole 5"/>
          <p:cNvSpPr txBox="1"/>
          <p:nvPr/>
        </p:nvSpPr>
        <p:spPr>
          <a:xfrm>
            <a:off x="539552" y="1163499"/>
            <a:ext cx="4464496" cy="369332"/>
          </a:xfrm>
          <a:prstGeom prst="rect">
            <a:avLst/>
          </a:prstGeom>
          <a:noFill/>
        </p:spPr>
        <p:txBody>
          <a:bodyPr wrap="square" rtlCol="0">
            <a:spAutoFit/>
          </a:bodyPr>
          <a:lstStyle/>
          <a:p>
            <a:r>
              <a:rPr lang="cs-CZ" dirty="0"/>
              <a:t>Mějme test s položkami X</a:t>
            </a:r>
            <a:r>
              <a:rPr lang="cs-CZ" baseline="-25000" dirty="0"/>
              <a:t>1</a:t>
            </a:r>
            <a:r>
              <a:rPr lang="cs-CZ" dirty="0"/>
              <a:t> X</a:t>
            </a:r>
            <a:r>
              <a:rPr lang="cs-CZ" baseline="-25000" dirty="0"/>
              <a:t>2</a:t>
            </a:r>
            <a:r>
              <a:rPr lang="cs-CZ" dirty="0"/>
              <a:t> a X</a:t>
            </a:r>
            <a:r>
              <a:rPr lang="cs-CZ" baseline="-25000" dirty="0"/>
              <a:t>3</a:t>
            </a:r>
            <a:r>
              <a:rPr lang="cs-CZ" dirty="0"/>
              <a:t>:</a:t>
            </a:r>
            <a:endParaRPr lang="cs-CZ" baseline="-25000" dirty="0"/>
          </a:p>
        </p:txBody>
      </p:sp>
      <p:grpSp>
        <p:nvGrpSpPr>
          <p:cNvPr id="17" name="Skupina 16"/>
          <p:cNvGrpSpPr/>
          <p:nvPr/>
        </p:nvGrpSpPr>
        <p:grpSpPr>
          <a:xfrm>
            <a:off x="586635" y="2410821"/>
            <a:ext cx="2736304" cy="2702484"/>
            <a:chOff x="4283968" y="2797915"/>
            <a:chExt cx="2736304" cy="2702484"/>
          </a:xfrm>
        </p:grpSpPr>
        <p:sp>
          <p:nvSpPr>
            <p:cNvPr id="8" name="Obdélník 7"/>
            <p:cNvSpPr/>
            <p:nvPr/>
          </p:nvSpPr>
          <p:spPr>
            <a:xfrm>
              <a:off x="4283968" y="2797915"/>
              <a:ext cx="864096"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1000" dirty="0">
                  <a:latin typeface="Arial" panose="020B0604020202020204" pitchFamily="34" charset="0"/>
                  <a:cs typeface="Arial" panose="020B0604020202020204" pitchFamily="34" charset="0"/>
                </a:rPr>
                <a:t>VAR(X</a:t>
              </a:r>
              <a:r>
                <a:rPr lang="cs-CZ" sz="1000" baseline="-25000" dirty="0">
                  <a:latin typeface="Arial" panose="020B0604020202020204" pitchFamily="34" charset="0"/>
                  <a:cs typeface="Arial" panose="020B0604020202020204" pitchFamily="34" charset="0"/>
                </a:rPr>
                <a:t>1</a:t>
              </a:r>
              <a:r>
                <a:rPr lang="cs-CZ" sz="1000" dirty="0">
                  <a:latin typeface="Arial" panose="020B0604020202020204" pitchFamily="34" charset="0"/>
                  <a:cs typeface="Arial" panose="020B0604020202020204" pitchFamily="34" charset="0"/>
                </a:rPr>
                <a:t>)</a:t>
              </a:r>
            </a:p>
          </p:txBody>
        </p:sp>
        <p:sp>
          <p:nvSpPr>
            <p:cNvPr id="9" name="Obdélník 8"/>
            <p:cNvSpPr/>
            <p:nvPr/>
          </p:nvSpPr>
          <p:spPr>
            <a:xfrm>
              <a:off x="5220072" y="2797915"/>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1000" dirty="0">
                  <a:latin typeface="Arial" panose="020B0604020202020204" pitchFamily="34" charset="0"/>
                  <a:cs typeface="Arial" panose="020B0604020202020204" pitchFamily="34" charset="0"/>
                </a:rPr>
                <a:t>COV(X</a:t>
              </a:r>
              <a:r>
                <a:rPr lang="cs-CZ" sz="1000" baseline="-25000" dirty="0">
                  <a:latin typeface="Arial" panose="020B0604020202020204" pitchFamily="34" charset="0"/>
                  <a:cs typeface="Arial" panose="020B0604020202020204" pitchFamily="34" charset="0"/>
                </a:rPr>
                <a:t>1</a:t>
              </a:r>
              <a:r>
                <a:rPr lang="cs-CZ" sz="1000" dirty="0">
                  <a:latin typeface="Arial" panose="020B0604020202020204" pitchFamily="34" charset="0"/>
                  <a:cs typeface="Arial" panose="020B0604020202020204" pitchFamily="34" charset="0"/>
                </a:rPr>
                <a:t>,X</a:t>
              </a:r>
              <a:r>
                <a:rPr lang="cs-CZ" sz="1000" baseline="-25000" dirty="0">
                  <a:latin typeface="Arial" panose="020B0604020202020204" pitchFamily="34" charset="0"/>
                  <a:cs typeface="Arial" panose="020B0604020202020204" pitchFamily="34" charset="0"/>
                </a:rPr>
                <a:t>2</a:t>
              </a:r>
              <a:r>
                <a:rPr lang="cs-CZ" sz="1000" dirty="0">
                  <a:latin typeface="Arial" panose="020B0604020202020204" pitchFamily="34" charset="0"/>
                  <a:cs typeface="Arial" panose="020B0604020202020204" pitchFamily="34" charset="0"/>
                </a:rPr>
                <a:t>)</a:t>
              </a:r>
            </a:p>
          </p:txBody>
        </p:sp>
        <p:sp>
          <p:nvSpPr>
            <p:cNvPr id="10" name="Obdélník 9"/>
            <p:cNvSpPr/>
            <p:nvPr/>
          </p:nvSpPr>
          <p:spPr>
            <a:xfrm>
              <a:off x="6156176" y="2797915"/>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1000">
                  <a:latin typeface="Arial" panose="020B0604020202020204" pitchFamily="34" charset="0"/>
                  <a:cs typeface="Arial" panose="020B0604020202020204" pitchFamily="34" charset="0"/>
                </a:rPr>
                <a:t>COV(X</a:t>
              </a:r>
              <a:r>
                <a:rPr lang="cs-CZ" sz="1000" baseline="-25000">
                  <a:latin typeface="Arial" panose="020B0604020202020204" pitchFamily="34" charset="0"/>
                  <a:cs typeface="Arial" panose="020B0604020202020204" pitchFamily="34" charset="0"/>
                </a:rPr>
                <a:t>1</a:t>
              </a:r>
              <a:r>
                <a:rPr lang="cs-CZ" sz="1000">
                  <a:latin typeface="Arial" panose="020B0604020202020204" pitchFamily="34" charset="0"/>
                  <a:cs typeface="Arial" panose="020B0604020202020204" pitchFamily="34" charset="0"/>
                </a:rPr>
                <a:t>,X</a:t>
              </a:r>
              <a:r>
                <a:rPr lang="cs-CZ" sz="1000" baseline="-25000">
                  <a:latin typeface="Arial" panose="020B0604020202020204" pitchFamily="34" charset="0"/>
                  <a:cs typeface="Arial" panose="020B0604020202020204" pitchFamily="34" charset="0"/>
                </a:rPr>
                <a:t>3</a:t>
              </a:r>
              <a:r>
                <a:rPr lang="cs-CZ" sz="1000">
                  <a:latin typeface="Arial" panose="020B0604020202020204" pitchFamily="34" charset="0"/>
                  <a:cs typeface="Arial" panose="020B0604020202020204" pitchFamily="34" charset="0"/>
                </a:rPr>
                <a:t>)</a:t>
              </a:r>
              <a:endParaRPr lang="cs-CZ" sz="1000" dirty="0">
                <a:latin typeface="Arial" panose="020B0604020202020204" pitchFamily="34" charset="0"/>
                <a:cs typeface="Arial" panose="020B0604020202020204" pitchFamily="34" charset="0"/>
              </a:endParaRPr>
            </a:p>
          </p:txBody>
        </p:sp>
        <p:sp>
          <p:nvSpPr>
            <p:cNvPr id="11" name="Obdélník 10"/>
            <p:cNvSpPr/>
            <p:nvPr/>
          </p:nvSpPr>
          <p:spPr>
            <a:xfrm>
              <a:off x="4283968" y="3717032"/>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1000" dirty="0">
                  <a:latin typeface="Arial" panose="020B0604020202020204" pitchFamily="34" charset="0"/>
                  <a:cs typeface="Arial" panose="020B0604020202020204" pitchFamily="34" charset="0"/>
                </a:rPr>
                <a:t>COV(X</a:t>
              </a:r>
              <a:r>
                <a:rPr lang="cs-CZ" sz="1000" baseline="-25000" dirty="0">
                  <a:latin typeface="Arial" panose="020B0604020202020204" pitchFamily="34" charset="0"/>
                  <a:cs typeface="Arial" panose="020B0604020202020204" pitchFamily="34" charset="0"/>
                </a:rPr>
                <a:t>2</a:t>
              </a:r>
              <a:r>
                <a:rPr lang="cs-CZ" sz="1000" dirty="0">
                  <a:latin typeface="Arial" panose="020B0604020202020204" pitchFamily="34" charset="0"/>
                  <a:cs typeface="Arial" panose="020B0604020202020204" pitchFamily="34" charset="0"/>
                </a:rPr>
                <a:t>,X</a:t>
              </a:r>
              <a:r>
                <a:rPr lang="cs-CZ" sz="1000" baseline="-25000" dirty="0">
                  <a:latin typeface="Arial" panose="020B0604020202020204" pitchFamily="34" charset="0"/>
                  <a:cs typeface="Arial" panose="020B0604020202020204" pitchFamily="34" charset="0"/>
                </a:rPr>
                <a:t>1</a:t>
              </a:r>
              <a:r>
                <a:rPr lang="cs-CZ" sz="1000" dirty="0">
                  <a:latin typeface="Arial" panose="020B0604020202020204" pitchFamily="34" charset="0"/>
                  <a:cs typeface="Arial" panose="020B0604020202020204" pitchFamily="34" charset="0"/>
                </a:rPr>
                <a:t>)</a:t>
              </a:r>
            </a:p>
          </p:txBody>
        </p:sp>
        <p:sp>
          <p:nvSpPr>
            <p:cNvPr id="12" name="Obdélník 11"/>
            <p:cNvSpPr/>
            <p:nvPr/>
          </p:nvSpPr>
          <p:spPr>
            <a:xfrm>
              <a:off x="5220072" y="3717032"/>
              <a:ext cx="864096"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1000" dirty="0">
                  <a:latin typeface="Arial" panose="020B0604020202020204" pitchFamily="34" charset="0"/>
                  <a:cs typeface="Arial" panose="020B0604020202020204" pitchFamily="34" charset="0"/>
                </a:rPr>
                <a:t>VAR(X</a:t>
              </a:r>
              <a:r>
                <a:rPr lang="cs-CZ" sz="1000" baseline="-25000" dirty="0">
                  <a:latin typeface="Arial" panose="020B0604020202020204" pitchFamily="34" charset="0"/>
                  <a:cs typeface="Arial" panose="020B0604020202020204" pitchFamily="34" charset="0"/>
                </a:rPr>
                <a:t>2</a:t>
              </a:r>
              <a:r>
                <a:rPr lang="cs-CZ" sz="1000" dirty="0">
                  <a:latin typeface="Arial" panose="020B0604020202020204" pitchFamily="34" charset="0"/>
                  <a:cs typeface="Arial" panose="020B0604020202020204" pitchFamily="34" charset="0"/>
                </a:rPr>
                <a:t>)</a:t>
              </a:r>
            </a:p>
          </p:txBody>
        </p:sp>
        <p:sp>
          <p:nvSpPr>
            <p:cNvPr id="13" name="Obdélník 12"/>
            <p:cNvSpPr/>
            <p:nvPr/>
          </p:nvSpPr>
          <p:spPr>
            <a:xfrm>
              <a:off x="6156176" y="3717032"/>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1000" dirty="0">
                  <a:latin typeface="Arial" panose="020B0604020202020204" pitchFamily="34" charset="0"/>
                  <a:cs typeface="Arial" panose="020B0604020202020204" pitchFamily="34" charset="0"/>
                </a:rPr>
                <a:t>COV(X</a:t>
              </a:r>
              <a:r>
                <a:rPr lang="cs-CZ" sz="1000" baseline="-25000" dirty="0">
                  <a:latin typeface="Arial" panose="020B0604020202020204" pitchFamily="34" charset="0"/>
                  <a:cs typeface="Arial" panose="020B0604020202020204" pitchFamily="34" charset="0"/>
                </a:rPr>
                <a:t>2</a:t>
              </a:r>
              <a:r>
                <a:rPr lang="cs-CZ" sz="1000" dirty="0">
                  <a:latin typeface="Arial" panose="020B0604020202020204" pitchFamily="34" charset="0"/>
                  <a:cs typeface="Arial" panose="020B0604020202020204" pitchFamily="34" charset="0"/>
                </a:rPr>
                <a:t>,X</a:t>
              </a:r>
              <a:r>
                <a:rPr lang="cs-CZ" sz="1000" baseline="-25000" dirty="0">
                  <a:latin typeface="Arial" panose="020B0604020202020204" pitchFamily="34" charset="0"/>
                  <a:cs typeface="Arial" panose="020B0604020202020204" pitchFamily="34" charset="0"/>
                </a:rPr>
                <a:t>3</a:t>
              </a:r>
              <a:r>
                <a:rPr lang="cs-CZ" sz="1000" dirty="0">
                  <a:latin typeface="Arial" panose="020B0604020202020204" pitchFamily="34" charset="0"/>
                  <a:cs typeface="Arial" panose="020B0604020202020204" pitchFamily="34" charset="0"/>
                </a:rPr>
                <a:t>)</a:t>
              </a:r>
            </a:p>
          </p:txBody>
        </p:sp>
        <p:sp>
          <p:nvSpPr>
            <p:cNvPr id="14" name="Obdélník 13"/>
            <p:cNvSpPr/>
            <p:nvPr/>
          </p:nvSpPr>
          <p:spPr>
            <a:xfrm>
              <a:off x="4283968" y="4636303"/>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1000" dirty="0">
                  <a:latin typeface="Arial" panose="020B0604020202020204" pitchFamily="34" charset="0"/>
                  <a:cs typeface="Arial" panose="020B0604020202020204" pitchFamily="34" charset="0"/>
                </a:rPr>
                <a:t>COV(X</a:t>
              </a:r>
              <a:r>
                <a:rPr lang="cs-CZ" sz="1000" baseline="-25000" dirty="0">
                  <a:latin typeface="Arial" panose="020B0604020202020204" pitchFamily="34" charset="0"/>
                  <a:cs typeface="Arial" panose="020B0604020202020204" pitchFamily="34" charset="0"/>
                </a:rPr>
                <a:t>3</a:t>
              </a:r>
              <a:r>
                <a:rPr lang="cs-CZ" sz="1000" dirty="0">
                  <a:latin typeface="Arial" panose="020B0604020202020204" pitchFamily="34" charset="0"/>
                  <a:cs typeface="Arial" panose="020B0604020202020204" pitchFamily="34" charset="0"/>
                </a:rPr>
                <a:t>,X</a:t>
              </a:r>
              <a:r>
                <a:rPr lang="cs-CZ" sz="1000" baseline="-25000" dirty="0">
                  <a:latin typeface="Arial" panose="020B0604020202020204" pitchFamily="34" charset="0"/>
                  <a:cs typeface="Arial" panose="020B0604020202020204" pitchFamily="34" charset="0"/>
                </a:rPr>
                <a:t>1</a:t>
              </a:r>
              <a:r>
                <a:rPr lang="cs-CZ" sz="1000" dirty="0">
                  <a:latin typeface="Arial" panose="020B0604020202020204" pitchFamily="34" charset="0"/>
                  <a:cs typeface="Arial" panose="020B0604020202020204" pitchFamily="34" charset="0"/>
                </a:rPr>
                <a:t>)</a:t>
              </a:r>
            </a:p>
          </p:txBody>
        </p:sp>
        <p:sp>
          <p:nvSpPr>
            <p:cNvPr id="15" name="Obdélník 14"/>
            <p:cNvSpPr/>
            <p:nvPr/>
          </p:nvSpPr>
          <p:spPr>
            <a:xfrm>
              <a:off x="5220072" y="4636303"/>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1000" dirty="0">
                  <a:latin typeface="Arial" panose="020B0604020202020204" pitchFamily="34" charset="0"/>
                  <a:cs typeface="Arial" panose="020B0604020202020204" pitchFamily="34" charset="0"/>
                </a:rPr>
                <a:t>COV(X</a:t>
              </a:r>
              <a:r>
                <a:rPr lang="cs-CZ" sz="1000" baseline="-25000" dirty="0">
                  <a:latin typeface="Arial" panose="020B0604020202020204" pitchFamily="34" charset="0"/>
                  <a:cs typeface="Arial" panose="020B0604020202020204" pitchFamily="34" charset="0"/>
                </a:rPr>
                <a:t>3</a:t>
              </a:r>
              <a:r>
                <a:rPr lang="cs-CZ" sz="1000" dirty="0">
                  <a:latin typeface="Arial" panose="020B0604020202020204" pitchFamily="34" charset="0"/>
                  <a:cs typeface="Arial" panose="020B0604020202020204" pitchFamily="34" charset="0"/>
                </a:rPr>
                <a:t>,X</a:t>
              </a:r>
              <a:r>
                <a:rPr lang="cs-CZ" sz="1000" baseline="-25000" dirty="0">
                  <a:latin typeface="Arial" panose="020B0604020202020204" pitchFamily="34" charset="0"/>
                  <a:cs typeface="Arial" panose="020B0604020202020204" pitchFamily="34" charset="0"/>
                </a:rPr>
                <a:t>2</a:t>
              </a:r>
              <a:r>
                <a:rPr lang="cs-CZ" sz="1000" dirty="0">
                  <a:latin typeface="Arial" panose="020B0604020202020204" pitchFamily="34" charset="0"/>
                  <a:cs typeface="Arial" panose="020B0604020202020204" pitchFamily="34" charset="0"/>
                </a:rPr>
                <a:t>)</a:t>
              </a:r>
            </a:p>
          </p:txBody>
        </p:sp>
        <p:sp>
          <p:nvSpPr>
            <p:cNvPr id="16" name="Obdélník 15"/>
            <p:cNvSpPr/>
            <p:nvPr/>
          </p:nvSpPr>
          <p:spPr>
            <a:xfrm>
              <a:off x="6156176" y="4636303"/>
              <a:ext cx="864096"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1000" dirty="0">
                  <a:latin typeface="Arial" panose="020B0604020202020204" pitchFamily="34" charset="0"/>
                  <a:cs typeface="Arial" panose="020B0604020202020204" pitchFamily="34" charset="0"/>
                </a:rPr>
                <a:t>VAR(X</a:t>
              </a:r>
              <a:r>
                <a:rPr lang="cs-CZ" sz="1000" baseline="-25000" dirty="0">
                  <a:latin typeface="Arial" panose="020B0604020202020204" pitchFamily="34" charset="0"/>
                  <a:cs typeface="Arial" panose="020B0604020202020204" pitchFamily="34" charset="0"/>
                </a:rPr>
                <a:t>3</a:t>
              </a:r>
              <a:r>
                <a:rPr lang="cs-CZ" sz="1000" dirty="0">
                  <a:latin typeface="Arial" panose="020B0604020202020204" pitchFamily="34" charset="0"/>
                  <a:cs typeface="Arial" panose="020B0604020202020204" pitchFamily="34" charset="0"/>
                </a:rPr>
                <a:t>)</a:t>
              </a:r>
            </a:p>
          </p:txBody>
        </p:sp>
      </p:grpSp>
      <p:grpSp>
        <p:nvGrpSpPr>
          <p:cNvPr id="18" name="Skupina 17"/>
          <p:cNvGrpSpPr/>
          <p:nvPr/>
        </p:nvGrpSpPr>
        <p:grpSpPr>
          <a:xfrm>
            <a:off x="6405224" y="2467324"/>
            <a:ext cx="1100675" cy="1087071"/>
            <a:chOff x="4283968" y="2797915"/>
            <a:chExt cx="2736304" cy="2702484"/>
          </a:xfrm>
        </p:grpSpPr>
        <p:sp>
          <p:nvSpPr>
            <p:cNvPr id="20" name="Obdélník 19"/>
            <p:cNvSpPr/>
            <p:nvPr/>
          </p:nvSpPr>
          <p:spPr>
            <a:xfrm>
              <a:off x="5220072" y="2797915"/>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dirty="0">
                  <a:latin typeface="Arial" panose="020B0604020202020204" pitchFamily="34" charset="0"/>
                  <a:cs typeface="Arial" panose="020B0604020202020204" pitchFamily="34" charset="0"/>
                </a:rPr>
                <a:t>COV(X</a:t>
              </a:r>
              <a:r>
                <a:rPr lang="cs-CZ" sz="500" baseline="-25000" dirty="0">
                  <a:latin typeface="Arial" panose="020B0604020202020204" pitchFamily="34" charset="0"/>
                  <a:cs typeface="Arial" panose="020B0604020202020204" pitchFamily="34" charset="0"/>
                </a:rPr>
                <a:t>1</a:t>
              </a:r>
              <a:r>
                <a:rPr lang="cs-CZ" sz="500" dirty="0">
                  <a:latin typeface="Arial" panose="020B0604020202020204" pitchFamily="34" charset="0"/>
                  <a:cs typeface="Arial" panose="020B0604020202020204" pitchFamily="34" charset="0"/>
                </a:rPr>
                <a:t>,X</a:t>
              </a:r>
              <a:r>
                <a:rPr lang="cs-CZ" sz="500" baseline="-25000" dirty="0">
                  <a:latin typeface="Arial" panose="020B0604020202020204" pitchFamily="34" charset="0"/>
                  <a:cs typeface="Arial" panose="020B0604020202020204" pitchFamily="34" charset="0"/>
                </a:rPr>
                <a:t>2</a:t>
              </a:r>
              <a:r>
                <a:rPr lang="cs-CZ" sz="500" dirty="0">
                  <a:latin typeface="Arial" panose="020B0604020202020204" pitchFamily="34" charset="0"/>
                  <a:cs typeface="Arial" panose="020B0604020202020204" pitchFamily="34" charset="0"/>
                </a:rPr>
                <a:t>)</a:t>
              </a:r>
            </a:p>
          </p:txBody>
        </p:sp>
        <p:sp>
          <p:nvSpPr>
            <p:cNvPr id="21" name="Obdélník 20"/>
            <p:cNvSpPr/>
            <p:nvPr/>
          </p:nvSpPr>
          <p:spPr>
            <a:xfrm>
              <a:off x="6156176" y="2797915"/>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dirty="0">
                  <a:latin typeface="Arial" panose="020B0604020202020204" pitchFamily="34" charset="0"/>
                  <a:cs typeface="Arial" panose="020B0604020202020204" pitchFamily="34" charset="0"/>
                </a:rPr>
                <a:t>COV(X</a:t>
              </a:r>
              <a:r>
                <a:rPr lang="cs-CZ" sz="500" baseline="-25000" dirty="0">
                  <a:latin typeface="Arial" panose="020B0604020202020204" pitchFamily="34" charset="0"/>
                  <a:cs typeface="Arial" panose="020B0604020202020204" pitchFamily="34" charset="0"/>
                </a:rPr>
                <a:t>1</a:t>
              </a:r>
              <a:r>
                <a:rPr lang="cs-CZ" sz="500" dirty="0">
                  <a:latin typeface="Arial" panose="020B0604020202020204" pitchFamily="34" charset="0"/>
                  <a:cs typeface="Arial" panose="020B0604020202020204" pitchFamily="34" charset="0"/>
                </a:rPr>
                <a:t>,X</a:t>
              </a:r>
              <a:r>
                <a:rPr lang="cs-CZ" sz="500" baseline="-25000" dirty="0">
                  <a:latin typeface="Arial" panose="020B0604020202020204" pitchFamily="34" charset="0"/>
                  <a:cs typeface="Arial" panose="020B0604020202020204" pitchFamily="34" charset="0"/>
                </a:rPr>
                <a:t>3</a:t>
              </a:r>
              <a:r>
                <a:rPr lang="cs-CZ" sz="500" dirty="0">
                  <a:latin typeface="Arial" panose="020B0604020202020204" pitchFamily="34" charset="0"/>
                  <a:cs typeface="Arial" panose="020B0604020202020204" pitchFamily="34" charset="0"/>
                </a:rPr>
                <a:t>)</a:t>
              </a:r>
            </a:p>
          </p:txBody>
        </p:sp>
        <p:sp>
          <p:nvSpPr>
            <p:cNvPr id="22" name="Obdélník 21"/>
            <p:cNvSpPr/>
            <p:nvPr/>
          </p:nvSpPr>
          <p:spPr>
            <a:xfrm>
              <a:off x="4283968" y="3717032"/>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dirty="0">
                  <a:latin typeface="Arial" panose="020B0604020202020204" pitchFamily="34" charset="0"/>
                  <a:cs typeface="Arial" panose="020B0604020202020204" pitchFamily="34" charset="0"/>
                </a:rPr>
                <a:t>COV(X</a:t>
              </a:r>
              <a:r>
                <a:rPr lang="cs-CZ" sz="500" baseline="-25000" dirty="0">
                  <a:latin typeface="Arial" panose="020B0604020202020204" pitchFamily="34" charset="0"/>
                  <a:cs typeface="Arial" panose="020B0604020202020204" pitchFamily="34" charset="0"/>
                </a:rPr>
                <a:t>2</a:t>
              </a:r>
              <a:r>
                <a:rPr lang="cs-CZ" sz="500" dirty="0">
                  <a:latin typeface="Arial" panose="020B0604020202020204" pitchFamily="34" charset="0"/>
                  <a:cs typeface="Arial" panose="020B0604020202020204" pitchFamily="34" charset="0"/>
                </a:rPr>
                <a:t>,X</a:t>
              </a:r>
              <a:r>
                <a:rPr lang="cs-CZ" sz="500" baseline="-25000" dirty="0">
                  <a:latin typeface="Arial" panose="020B0604020202020204" pitchFamily="34" charset="0"/>
                  <a:cs typeface="Arial" panose="020B0604020202020204" pitchFamily="34" charset="0"/>
                </a:rPr>
                <a:t>1</a:t>
              </a:r>
              <a:r>
                <a:rPr lang="cs-CZ" sz="500" dirty="0">
                  <a:latin typeface="Arial" panose="020B0604020202020204" pitchFamily="34" charset="0"/>
                  <a:cs typeface="Arial" panose="020B0604020202020204" pitchFamily="34" charset="0"/>
                </a:rPr>
                <a:t>)</a:t>
              </a:r>
            </a:p>
          </p:txBody>
        </p:sp>
        <p:sp>
          <p:nvSpPr>
            <p:cNvPr id="24" name="Obdélník 23"/>
            <p:cNvSpPr/>
            <p:nvPr/>
          </p:nvSpPr>
          <p:spPr>
            <a:xfrm>
              <a:off x="6156176" y="3717032"/>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dirty="0">
                  <a:latin typeface="Arial" panose="020B0604020202020204" pitchFamily="34" charset="0"/>
                  <a:cs typeface="Arial" panose="020B0604020202020204" pitchFamily="34" charset="0"/>
                </a:rPr>
                <a:t>COV(X</a:t>
              </a:r>
              <a:r>
                <a:rPr lang="cs-CZ" sz="500" baseline="-25000" dirty="0">
                  <a:latin typeface="Arial" panose="020B0604020202020204" pitchFamily="34" charset="0"/>
                  <a:cs typeface="Arial" panose="020B0604020202020204" pitchFamily="34" charset="0"/>
                </a:rPr>
                <a:t>2</a:t>
              </a:r>
              <a:r>
                <a:rPr lang="cs-CZ" sz="500" dirty="0">
                  <a:latin typeface="Arial" panose="020B0604020202020204" pitchFamily="34" charset="0"/>
                  <a:cs typeface="Arial" panose="020B0604020202020204" pitchFamily="34" charset="0"/>
                </a:rPr>
                <a:t>,X</a:t>
              </a:r>
              <a:r>
                <a:rPr lang="cs-CZ" sz="500" baseline="-25000" dirty="0">
                  <a:latin typeface="Arial" panose="020B0604020202020204" pitchFamily="34" charset="0"/>
                  <a:cs typeface="Arial" panose="020B0604020202020204" pitchFamily="34" charset="0"/>
                </a:rPr>
                <a:t>3</a:t>
              </a:r>
              <a:r>
                <a:rPr lang="cs-CZ" sz="500" dirty="0">
                  <a:latin typeface="Arial" panose="020B0604020202020204" pitchFamily="34" charset="0"/>
                  <a:cs typeface="Arial" panose="020B0604020202020204" pitchFamily="34" charset="0"/>
                </a:rPr>
                <a:t>)</a:t>
              </a:r>
            </a:p>
          </p:txBody>
        </p:sp>
        <p:sp>
          <p:nvSpPr>
            <p:cNvPr id="25" name="Obdélník 24"/>
            <p:cNvSpPr/>
            <p:nvPr/>
          </p:nvSpPr>
          <p:spPr>
            <a:xfrm>
              <a:off x="4283968" y="4636303"/>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dirty="0">
                  <a:latin typeface="Arial" panose="020B0604020202020204" pitchFamily="34" charset="0"/>
                  <a:cs typeface="Arial" panose="020B0604020202020204" pitchFamily="34" charset="0"/>
                </a:rPr>
                <a:t>COV(X</a:t>
              </a:r>
              <a:r>
                <a:rPr lang="cs-CZ" sz="500" baseline="-25000" dirty="0">
                  <a:latin typeface="Arial" panose="020B0604020202020204" pitchFamily="34" charset="0"/>
                  <a:cs typeface="Arial" panose="020B0604020202020204" pitchFamily="34" charset="0"/>
                </a:rPr>
                <a:t>3</a:t>
              </a:r>
              <a:r>
                <a:rPr lang="cs-CZ" sz="500" dirty="0">
                  <a:latin typeface="Arial" panose="020B0604020202020204" pitchFamily="34" charset="0"/>
                  <a:cs typeface="Arial" panose="020B0604020202020204" pitchFamily="34" charset="0"/>
                </a:rPr>
                <a:t>,X</a:t>
              </a:r>
              <a:r>
                <a:rPr lang="cs-CZ" sz="500" baseline="-25000" dirty="0">
                  <a:latin typeface="Arial" panose="020B0604020202020204" pitchFamily="34" charset="0"/>
                  <a:cs typeface="Arial" panose="020B0604020202020204" pitchFamily="34" charset="0"/>
                </a:rPr>
                <a:t>1</a:t>
              </a:r>
              <a:r>
                <a:rPr lang="cs-CZ" sz="500" dirty="0">
                  <a:latin typeface="Arial" panose="020B0604020202020204" pitchFamily="34" charset="0"/>
                  <a:cs typeface="Arial" panose="020B0604020202020204" pitchFamily="34" charset="0"/>
                </a:rPr>
                <a:t>)</a:t>
              </a:r>
            </a:p>
          </p:txBody>
        </p:sp>
        <p:sp>
          <p:nvSpPr>
            <p:cNvPr id="26" name="Obdélník 25"/>
            <p:cNvSpPr/>
            <p:nvPr/>
          </p:nvSpPr>
          <p:spPr>
            <a:xfrm>
              <a:off x="5220072" y="4636303"/>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dirty="0">
                  <a:latin typeface="Arial" panose="020B0604020202020204" pitchFamily="34" charset="0"/>
                  <a:cs typeface="Arial" panose="020B0604020202020204" pitchFamily="34" charset="0"/>
                </a:rPr>
                <a:t>COV(X</a:t>
              </a:r>
              <a:r>
                <a:rPr lang="cs-CZ" sz="500" baseline="-25000" dirty="0">
                  <a:latin typeface="Arial" panose="020B0604020202020204" pitchFamily="34" charset="0"/>
                  <a:cs typeface="Arial" panose="020B0604020202020204" pitchFamily="34" charset="0"/>
                </a:rPr>
                <a:t>3</a:t>
              </a:r>
              <a:r>
                <a:rPr lang="cs-CZ" sz="500" dirty="0">
                  <a:latin typeface="Arial" panose="020B0604020202020204" pitchFamily="34" charset="0"/>
                  <a:cs typeface="Arial" panose="020B0604020202020204" pitchFamily="34" charset="0"/>
                </a:rPr>
                <a:t>,X</a:t>
              </a:r>
              <a:r>
                <a:rPr lang="cs-CZ" sz="500" baseline="-25000" dirty="0">
                  <a:latin typeface="Arial" panose="020B0604020202020204" pitchFamily="34" charset="0"/>
                  <a:cs typeface="Arial" panose="020B0604020202020204" pitchFamily="34" charset="0"/>
                </a:rPr>
                <a:t>2</a:t>
              </a:r>
              <a:r>
                <a:rPr lang="cs-CZ" sz="500" dirty="0">
                  <a:latin typeface="Arial" panose="020B0604020202020204" pitchFamily="34" charset="0"/>
                  <a:cs typeface="Arial" panose="020B0604020202020204" pitchFamily="34" charset="0"/>
                </a:rPr>
                <a:t>)</a:t>
              </a:r>
            </a:p>
          </p:txBody>
        </p:sp>
      </p:grpSp>
      <p:grpSp>
        <p:nvGrpSpPr>
          <p:cNvPr id="39" name="Skupina 38"/>
          <p:cNvGrpSpPr/>
          <p:nvPr/>
        </p:nvGrpSpPr>
        <p:grpSpPr>
          <a:xfrm>
            <a:off x="6405224" y="3977373"/>
            <a:ext cx="1100675" cy="1087071"/>
            <a:chOff x="4283968" y="2797915"/>
            <a:chExt cx="2736304" cy="2702484"/>
          </a:xfrm>
        </p:grpSpPr>
        <p:sp>
          <p:nvSpPr>
            <p:cNvPr id="40" name="Obdélník 39"/>
            <p:cNvSpPr/>
            <p:nvPr/>
          </p:nvSpPr>
          <p:spPr>
            <a:xfrm>
              <a:off x="4283968" y="2797915"/>
              <a:ext cx="864096"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dirty="0">
                  <a:latin typeface="Arial" panose="020B0604020202020204" pitchFamily="34" charset="0"/>
                  <a:cs typeface="Arial" panose="020B0604020202020204" pitchFamily="34" charset="0"/>
                </a:rPr>
                <a:t>VAR(X</a:t>
              </a:r>
              <a:r>
                <a:rPr lang="cs-CZ" sz="500" baseline="-25000" dirty="0">
                  <a:latin typeface="Arial" panose="020B0604020202020204" pitchFamily="34" charset="0"/>
                  <a:cs typeface="Arial" panose="020B0604020202020204" pitchFamily="34" charset="0"/>
                </a:rPr>
                <a:t>1</a:t>
              </a:r>
              <a:r>
                <a:rPr lang="cs-CZ" sz="500" dirty="0">
                  <a:latin typeface="Arial" panose="020B0604020202020204" pitchFamily="34" charset="0"/>
                  <a:cs typeface="Arial" panose="020B0604020202020204" pitchFamily="34" charset="0"/>
                </a:rPr>
                <a:t>)</a:t>
              </a:r>
            </a:p>
          </p:txBody>
        </p:sp>
        <p:sp>
          <p:nvSpPr>
            <p:cNvPr id="41" name="Obdélník 40"/>
            <p:cNvSpPr/>
            <p:nvPr/>
          </p:nvSpPr>
          <p:spPr>
            <a:xfrm>
              <a:off x="5220072" y="2797915"/>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dirty="0">
                  <a:latin typeface="Arial" panose="020B0604020202020204" pitchFamily="34" charset="0"/>
                  <a:cs typeface="Arial" panose="020B0604020202020204" pitchFamily="34" charset="0"/>
                </a:rPr>
                <a:t>COV(X</a:t>
              </a:r>
              <a:r>
                <a:rPr lang="cs-CZ" sz="500" baseline="-25000" dirty="0">
                  <a:latin typeface="Arial" panose="020B0604020202020204" pitchFamily="34" charset="0"/>
                  <a:cs typeface="Arial" panose="020B0604020202020204" pitchFamily="34" charset="0"/>
                </a:rPr>
                <a:t>1</a:t>
              </a:r>
              <a:r>
                <a:rPr lang="cs-CZ" sz="500" dirty="0">
                  <a:latin typeface="Arial" panose="020B0604020202020204" pitchFamily="34" charset="0"/>
                  <a:cs typeface="Arial" panose="020B0604020202020204" pitchFamily="34" charset="0"/>
                </a:rPr>
                <a:t>,X</a:t>
              </a:r>
              <a:r>
                <a:rPr lang="cs-CZ" sz="500" baseline="-25000" dirty="0">
                  <a:latin typeface="Arial" panose="020B0604020202020204" pitchFamily="34" charset="0"/>
                  <a:cs typeface="Arial" panose="020B0604020202020204" pitchFamily="34" charset="0"/>
                </a:rPr>
                <a:t>2</a:t>
              </a:r>
              <a:r>
                <a:rPr lang="cs-CZ" sz="500" dirty="0">
                  <a:latin typeface="Arial" panose="020B0604020202020204" pitchFamily="34" charset="0"/>
                  <a:cs typeface="Arial" panose="020B0604020202020204" pitchFamily="34" charset="0"/>
                </a:rPr>
                <a:t>)</a:t>
              </a:r>
            </a:p>
          </p:txBody>
        </p:sp>
        <p:sp>
          <p:nvSpPr>
            <p:cNvPr id="42" name="Obdélník 41"/>
            <p:cNvSpPr/>
            <p:nvPr/>
          </p:nvSpPr>
          <p:spPr>
            <a:xfrm>
              <a:off x="6156176" y="2797915"/>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a:latin typeface="Arial" panose="020B0604020202020204" pitchFamily="34" charset="0"/>
                  <a:cs typeface="Arial" panose="020B0604020202020204" pitchFamily="34" charset="0"/>
                </a:rPr>
                <a:t>COV(X</a:t>
              </a:r>
              <a:r>
                <a:rPr lang="cs-CZ" sz="500" baseline="-25000">
                  <a:latin typeface="Arial" panose="020B0604020202020204" pitchFamily="34" charset="0"/>
                  <a:cs typeface="Arial" panose="020B0604020202020204" pitchFamily="34" charset="0"/>
                </a:rPr>
                <a:t>1</a:t>
              </a:r>
              <a:r>
                <a:rPr lang="cs-CZ" sz="500">
                  <a:latin typeface="Arial" panose="020B0604020202020204" pitchFamily="34" charset="0"/>
                  <a:cs typeface="Arial" panose="020B0604020202020204" pitchFamily="34" charset="0"/>
                </a:rPr>
                <a:t>,X</a:t>
              </a:r>
              <a:r>
                <a:rPr lang="cs-CZ" sz="500" baseline="-25000">
                  <a:latin typeface="Arial" panose="020B0604020202020204" pitchFamily="34" charset="0"/>
                  <a:cs typeface="Arial" panose="020B0604020202020204" pitchFamily="34" charset="0"/>
                </a:rPr>
                <a:t>3</a:t>
              </a:r>
              <a:r>
                <a:rPr lang="cs-CZ" sz="500">
                  <a:latin typeface="Arial" panose="020B0604020202020204" pitchFamily="34" charset="0"/>
                  <a:cs typeface="Arial" panose="020B0604020202020204" pitchFamily="34" charset="0"/>
                </a:rPr>
                <a:t>)</a:t>
              </a:r>
              <a:endParaRPr lang="cs-CZ" sz="500" dirty="0">
                <a:latin typeface="Arial" panose="020B0604020202020204" pitchFamily="34" charset="0"/>
                <a:cs typeface="Arial" panose="020B0604020202020204" pitchFamily="34" charset="0"/>
              </a:endParaRPr>
            </a:p>
          </p:txBody>
        </p:sp>
        <p:sp>
          <p:nvSpPr>
            <p:cNvPr id="43" name="Obdélník 42"/>
            <p:cNvSpPr/>
            <p:nvPr/>
          </p:nvSpPr>
          <p:spPr>
            <a:xfrm>
              <a:off x="4283968" y="3717032"/>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dirty="0">
                  <a:latin typeface="Arial" panose="020B0604020202020204" pitchFamily="34" charset="0"/>
                  <a:cs typeface="Arial" panose="020B0604020202020204" pitchFamily="34" charset="0"/>
                </a:rPr>
                <a:t>COV(X</a:t>
              </a:r>
              <a:r>
                <a:rPr lang="cs-CZ" sz="500" baseline="-25000" dirty="0">
                  <a:latin typeface="Arial" panose="020B0604020202020204" pitchFamily="34" charset="0"/>
                  <a:cs typeface="Arial" panose="020B0604020202020204" pitchFamily="34" charset="0"/>
                </a:rPr>
                <a:t>2</a:t>
              </a:r>
              <a:r>
                <a:rPr lang="cs-CZ" sz="500" dirty="0">
                  <a:latin typeface="Arial" panose="020B0604020202020204" pitchFamily="34" charset="0"/>
                  <a:cs typeface="Arial" panose="020B0604020202020204" pitchFamily="34" charset="0"/>
                </a:rPr>
                <a:t>,X</a:t>
              </a:r>
              <a:r>
                <a:rPr lang="cs-CZ" sz="500" baseline="-25000" dirty="0">
                  <a:latin typeface="Arial" panose="020B0604020202020204" pitchFamily="34" charset="0"/>
                  <a:cs typeface="Arial" panose="020B0604020202020204" pitchFamily="34" charset="0"/>
                </a:rPr>
                <a:t>1</a:t>
              </a:r>
              <a:r>
                <a:rPr lang="cs-CZ" sz="500" dirty="0">
                  <a:latin typeface="Arial" panose="020B0604020202020204" pitchFamily="34" charset="0"/>
                  <a:cs typeface="Arial" panose="020B0604020202020204" pitchFamily="34" charset="0"/>
                </a:rPr>
                <a:t>)</a:t>
              </a:r>
            </a:p>
          </p:txBody>
        </p:sp>
        <p:sp>
          <p:nvSpPr>
            <p:cNvPr id="44" name="Obdélník 43"/>
            <p:cNvSpPr/>
            <p:nvPr/>
          </p:nvSpPr>
          <p:spPr>
            <a:xfrm>
              <a:off x="5220072" y="3717032"/>
              <a:ext cx="864096"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dirty="0">
                  <a:latin typeface="Arial" panose="020B0604020202020204" pitchFamily="34" charset="0"/>
                  <a:cs typeface="Arial" panose="020B0604020202020204" pitchFamily="34" charset="0"/>
                </a:rPr>
                <a:t>VAR(X</a:t>
              </a:r>
              <a:r>
                <a:rPr lang="cs-CZ" sz="500" baseline="-25000" dirty="0">
                  <a:latin typeface="Arial" panose="020B0604020202020204" pitchFamily="34" charset="0"/>
                  <a:cs typeface="Arial" panose="020B0604020202020204" pitchFamily="34" charset="0"/>
                </a:rPr>
                <a:t>2</a:t>
              </a:r>
              <a:r>
                <a:rPr lang="cs-CZ" sz="500" dirty="0">
                  <a:latin typeface="Arial" panose="020B0604020202020204" pitchFamily="34" charset="0"/>
                  <a:cs typeface="Arial" panose="020B0604020202020204" pitchFamily="34" charset="0"/>
                </a:rPr>
                <a:t>)</a:t>
              </a:r>
            </a:p>
          </p:txBody>
        </p:sp>
        <p:sp>
          <p:nvSpPr>
            <p:cNvPr id="45" name="Obdélník 44"/>
            <p:cNvSpPr/>
            <p:nvPr/>
          </p:nvSpPr>
          <p:spPr>
            <a:xfrm>
              <a:off x="6156176" y="3717032"/>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dirty="0">
                  <a:latin typeface="Arial" panose="020B0604020202020204" pitchFamily="34" charset="0"/>
                  <a:cs typeface="Arial" panose="020B0604020202020204" pitchFamily="34" charset="0"/>
                </a:rPr>
                <a:t>COV(X</a:t>
              </a:r>
              <a:r>
                <a:rPr lang="cs-CZ" sz="500" baseline="-25000" dirty="0">
                  <a:latin typeface="Arial" panose="020B0604020202020204" pitchFamily="34" charset="0"/>
                  <a:cs typeface="Arial" panose="020B0604020202020204" pitchFamily="34" charset="0"/>
                </a:rPr>
                <a:t>2</a:t>
              </a:r>
              <a:r>
                <a:rPr lang="cs-CZ" sz="500" dirty="0">
                  <a:latin typeface="Arial" panose="020B0604020202020204" pitchFamily="34" charset="0"/>
                  <a:cs typeface="Arial" panose="020B0604020202020204" pitchFamily="34" charset="0"/>
                </a:rPr>
                <a:t>,X</a:t>
              </a:r>
              <a:r>
                <a:rPr lang="cs-CZ" sz="500" baseline="-25000" dirty="0">
                  <a:latin typeface="Arial" panose="020B0604020202020204" pitchFamily="34" charset="0"/>
                  <a:cs typeface="Arial" panose="020B0604020202020204" pitchFamily="34" charset="0"/>
                </a:rPr>
                <a:t>3</a:t>
              </a:r>
              <a:r>
                <a:rPr lang="cs-CZ" sz="500" dirty="0">
                  <a:latin typeface="Arial" panose="020B0604020202020204" pitchFamily="34" charset="0"/>
                  <a:cs typeface="Arial" panose="020B0604020202020204" pitchFamily="34" charset="0"/>
                </a:rPr>
                <a:t>)</a:t>
              </a:r>
            </a:p>
          </p:txBody>
        </p:sp>
        <p:sp>
          <p:nvSpPr>
            <p:cNvPr id="46" name="Obdélník 45"/>
            <p:cNvSpPr/>
            <p:nvPr/>
          </p:nvSpPr>
          <p:spPr>
            <a:xfrm>
              <a:off x="4283968" y="4636303"/>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dirty="0">
                  <a:latin typeface="Arial" panose="020B0604020202020204" pitchFamily="34" charset="0"/>
                  <a:cs typeface="Arial" panose="020B0604020202020204" pitchFamily="34" charset="0"/>
                </a:rPr>
                <a:t>COV(X</a:t>
              </a:r>
              <a:r>
                <a:rPr lang="cs-CZ" sz="500" baseline="-25000" dirty="0">
                  <a:latin typeface="Arial" panose="020B0604020202020204" pitchFamily="34" charset="0"/>
                  <a:cs typeface="Arial" panose="020B0604020202020204" pitchFamily="34" charset="0"/>
                </a:rPr>
                <a:t>3</a:t>
              </a:r>
              <a:r>
                <a:rPr lang="cs-CZ" sz="500" dirty="0">
                  <a:latin typeface="Arial" panose="020B0604020202020204" pitchFamily="34" charset="0"/>
                  <a:cs typeface="Arial" panose="020B0604020202020204" pitchFamily="34" charset="0"/>
                </a:rPr>
                <a:t>,X</a:t>
              </a:r>
              <a:r>
                <a:rPr lang="cs-CZ" sz="500" baseline="-25000" dirty="0">
                  <a:latin typeface="Arial" panose="020B0604020202020204" pitchFamily="34" charset="0"/>
                  <a:cs typeface="Arial" panose="020B0604020202020204" pitchFamily="34" charset="0"/>
                </a:rPr>
                <a:t>1</a:t>
              </a:r>
              <a:r>
                <a:rPr lang="cs-CZ" sz="500" dirty="0">
                  <a:latin typeface="Arial" panose="020B0604020202020204" pitchFamily="34" charset="0"/>
                  <a:cs typeface="Arial" panose="020B0604020202020204" pitchFamily="34" charset="0"/>
                </a:rPr>
                <a:t>)</a:t>
              </a:r>
            </a:p>
          </p:txBody>
        </p:sp>
        <p:sp>
          <p:nvSpPr>
            <p:cNvPr id="47" name="Obdélník 46"/>
            <p:cNvSpPr/>
            <p:nvPr/>
          </p:nvSpPr>
          <p:spPr>
            <a:xfrm>
              <a:off x="5220072" y="4636303"/>
              <a:ext cx="864096" cy="864096"/>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dirty="0">
                  <a:latin typeface="Arial" panose="020B0604020202020204" pitchFamily="34" charset="0"/>
                  <a:cs typeface="Arial" panose="020B0604020202020204" pitchFamily="34" charset="0"/>
                </a:rPr>
                <a:t>COV(X</a:t>
              </a:r>
              <a:r>
                <a:rPr lang="cs-CZ" sz="500" baseline="-25000" dirty="0">
                  <a:latin typeface="Arial" panose="020B0604020202020204" pitchFamily="34" charset="0"/>
                  <a:cs typeface="Arial" panose="020B0604020202020204" pitchFamily="34" charset="0"/>
                </a:rPr>
                <a:t>3</a:t>
              </a:r>
              <a:r>
                <a:rPr lang="cs-CZ" sz="500" dirty="0">
                  <a:latin typeface="Arial" panose="020B0604020202020204" pitchFamily="34" charset="0"/>
                  <a:cs typeface="Arial" panose="020B0604020202020204" pitchFamily="34" charset="0"/>
                </a:rPr>
                <a:t>,X</a:t>
              </a:r>
              <a:r>
                <a:rPr lang="cs-CZ" sz="500" baseline="-25000" dirty="0">
                  <a:latin typeface="Arial" panose="020B0604020202020204" pitchFamily="34" charset="0"/>
                  <a:cs typeface="Arial" panose="020B0604020202020204" pitchFamily="34" charset="0"/>
                </a:rPr>
                <a:t>2</a:t>
              </a:r>
              <a:r>
                <a:rPr lang="cs-CZ" sz="500" dirty="0">
                  <a:latin typeface="Arial" panose="020B0604020202020204" pitchFamily="34" charset="0"/>
                  <a:cs typeface="Arial" panose="020B0604020202020204" pitchFamily="34" charset="0"/>
                </a:rPr>
                <a:t>)</a:t>
              </a:r>
            </a:p>
          </p:txBody>
        </p:sp>
        <p:sp>
          <p:nvSpPr>
            <p:cNvPr id="48" name="Obdélník 47"/>
            <p:cNvSpPr/>
            <p:nvPr/>
          </p:nvSpPr>
          <p:spPr>
            <a:xfrm>
              <a:off x="6156176" y="4636303"/>
              <a:ext cx="864096"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cs-CZ" sz="500" dirty="0">
                  <a:latin typeface="Arial" panose="020B0604020202020204" pitchFamily="34" charset="0"/>
                  <a:cs typeface="Arial" panose="020B0604020202020204" pitchFamily="34" charset="0"/>
                </a:rPr>
                <a:t>VAR(X</a:t>
              </a:r>
              <a:r>
                <a:rPr lang="cs-CZ" sz="500" baseline="-25000" dirty="0">
                  <a:latin typeface="Arial" panose="020B0604020202020204" pitchFamily="34" charset="0"/>
                  <a:cs typeface="Arial" panose="020B0604020202020204" pitchFamily="34" charset="0"/>
                </a:rPr>
                <a:t>3</a:t>
              </a:r>
              <a:r>
                <a:rPr lang="cs-CZ" sz="500" dirty="0">
                  <a:latin typeface="Arial" panose="020B0604020202020204" pitchFamily="34" charset="0"/>
                  <a:cs typeface="Arial" panose="020B0604020202020204" pitchFamily="34" charset="0"/>
                </a:rPr>
                <a:t>)</a:t>
              </a:r>
            </a:p>
          </p:txBody>
        </p:sp>
      </p:grpSp>
      <p:sp>
        <p:nvSpPr>
          <p:cNvPr id="51" name="Jednoduché závorky 50"/>
          <p:cNvSpPr/>
          <p:nvPr/>
        </p:nvSpPr>
        <p:spPr>
          <a:xfrm>
            <a:off x="6117192" y="2420888"/>
            <a:ext cx="1690441" cy="1179881"/>
          </a:xfrm>
          <a:prstGeom prst="bracketPair">
            <a:avLst/>
          </a:prstGeom>
          <a:ln w="57150"/>
        </p:spPr>
        <p:style>
          <a:lnRef idx="2">
            <a:schemeClr val="accent4"/>
          </a:lnRef>
          <a:fillRef idx="0">
            <a:schemeClr val="accent4"/>
          </a:fillRef>
          <a:effectRef idx="1">
            <a:schemeClr val="accent4"/>
          </a:effectRef>
          <a:fontRef idx="minor">
            <a:schemeClr val="tx1"/>
          </a:fontRef>
        </p:style>
        <p:txBody>
          <a:bodyPr rtlCol="0" anchor="ctr"/>
          <a:lstStyle/>
          <a:p>
            <a:pPr algn="ctr"/>
            <a:endParaRPr lang="cs-CZ"/>
          </a:p>
        </p:txBody>
      </p:sp>
      <p:sp>
        <p:nvSpPr>
          <p:cNvPr id="52" name="Jednoduché závorky 51"/>
          <p:cNvSpPr/>
          <p:nvPr/>
        </p:nvSpPr>
        <p:spPr>
          <a:xfrm>
            <a:off x="6110341" y="3930937"/>
            <a:ext cx="1690441" cy="1179881"/>
          </a:xfrm>
          <a:prstGeom prst="bracketPair">
            <a:avLst/>
          </a:prstGeom>
          <a:ln w="57150"/>
        </p:spPr>
        <p:style>
          <a:lnRef idx="2">
            <a:schemeClr val="accent4"/>
          </a:lnRef>
          <a:fillRef idx="0">
            <a:schemeClr val="accent4"/>
          </a:fillRef>
          <a:effectRef idx="1">
            <a:schemeClr val="accent4"/>
          </a:effectRef>
          <a:fontRef idx="minor">
            <a:schemeClr val="tx1"/>
          </a:fontRef>
        </p:style>
        <p:txBody>
          <a:bodyPr rtlCol="0" anchor="ctr"/>
          <a:lstStyle/>
          <a:p>
            <a:pPr algn="ctr"/>
            <a:endParaRPr lang="cs-CZ"/>
          </a:p>
        </p:txBody>
      </p:sp>
      <p:cxnSp>
        <p:nvCxnSpPr>
          <p:cNvPr id="54" name="Přímá spojnice 53"/>
          <p:cNvCxnSpPr/>
          <p:nvPr/>
        </p:nvCxnSpPr>
        <p:spPr>
          <a:xfrm>
            <a:off x="5087303" y="3742666"/>
            <a:ext cx="2720330" cy="0"/>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56" name="TextovéPole 55"/>
          <p:cNvSpPr txBox="1"/>
          <p:nvPr/>
        </p:nvSpPr>
        <p:spPr>
          <a:xfrm>
            <a:off x="5087304" y="2837481"/>
            <a:ext cx="1023037" cy="369332"/>
          </a:xfrm>
          <a:prstGeom prst="rect">
            <a:avLst/>
          </a:prstGeom>
          <a:noFill/>
        </p:spPr>
        <p:txBody>
          <a:bodyPr wrap="none" rtlCol="0">
            <a:spAutoFit/>
          </a:bodyPr>
          <a:lstStyle/>
          <a:p>
            <a:r>
              <a:rPr lang="cs-CZ" dirty="0"/>
              <a:t>průměr</a:t>
            </a:r>
          </a:p>
        </p:txBody>
      </p:sp>
      <p:sp>
        <p:nvSpPr>
          <p:cNvPr id="57" name="TextovéPole 56"/>
          <p:cNvSpPr txBox="1"/>
          <p:nvPr/>
        </p:nvSpPr>
        <p:spPr>
          <a:xfrm>
            <a:off x="5087303" y="4315394"/>
            <a:ext cx="1023037" cy="369332"/>
          </a:xfrm>
          <a:prstGeom prst="rect">
            <a:avLst/>
          </a:prstGeom>
          <a:noFill/>
        </p:spPr>
        <p:txBody>
          <a:bodyPr wrap="none" rtlCol="0">
            <a:spAutoFit/>
          </a:bodyPr>
          <a:lstStyle/>
          <a:p>
            <a:r>
              <a:rPr lang="cs-CZ" dirty="0"/>
              <a:t>průměr</a:t>
            </a:r>
          </a:p>
        </p:txBody>
      </p:sp>
      <p:sp>
        <p:nvSpPr>
          <p:cNvPr id="59" name="TextovéPole 58"/>
          <p:cNvSpPr txBox="1"/>
          <p:nvPr/>
        </p:nvSpPr>
        <p:spPr>
          <a:xfrm flipH="1">
            <a:off x="4139952" y="3542611"/>
            <a:ext cx="944858" cy="400110"/>
          </a:xfrm>
          <a:prstGeom prst="rect">
            <a:avLst/>
          </a:prstGeom>
          <a:noFill/>
        </p:spPr>
        <p:txBody>
          <a:bodyPr wrap="square" rtlCol="0">
            <a:spAutoFit/>
          </a:bodyPr>
          <a:lstStyle/>
          <a:p>
            <a:r>
              <a:rPr lang="cs-CZ" sz="2000" dirty="0"/>
              <a:t>alfa = </a:t>
            </a:r>
          </a:p>
        </p:txBody>
      </p:sp>
      <p:sp>
        <p:nvSpPr>
          <p:cNvPr id="60" name="TextovéPole 59"/>
          <p:cNvSpPr txBox="1"/>
          <p:nvPr/>
        </p:nvSpPr>
        <p:spPr>
          <a:xfrm>
            <a:off x="519104" y="5826205"/>
            <a:ext cx="7560840" cy="830997"/>
          </a:xfrm>
          <a:prstGeom prst="rect">
            <a:avLst/>
          </a:prstGeom>
          <a:noFill/>
        </p:spPr>
        <p:txBody>
          <a:bodyPr wrap="square" rtlCol="0">
            <a:spAutoFit/>
          </a:bodyPr>
          <a:lstStyle/>
          <a:p>
            <a:r>
              <a:rPr lang="cs-CZ" sz="1600" dirty="0"/>
              <a:t>Ukazatel pracuje s průměrnými kovariancemi. Dvě průměrně dobré položky tedy vedou ke stejnému výsledku jako jedna skvělá a jedna mizerná.</a:t>
            </a:r>
            <a:endParaRPr lang="cs-CZ" sz="1600" baseline="-25000" dirty="0"/>
          </a:p>
        </p:txBody>
      </p:sp>
    </p:spTree>
    <p:extLst>
      <p:ext uri="{BB962C8B-B14F-4D97-AF65-F5344CB8AC3E}">
        <p14:creationId xmlns:p14="http://schemas.microsoft.com/office/powerpoint/2010/main" val="37916678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C1A70D-611A-4339-B314-A0210608981F}"/>
              </a:ext>
            </a:extLst>
          </p:cNvPr>
          <p:cNvSpPr>
            <a:spLocks noGrp="1"/>
          </p:cNvSpPr>
          <p:nvPr>
            <p:ph type="title"/>
          </p:nvPr>
        </p:nvSpPr>
        <p:spPr>
          <a:xfrm>
            <a:off x="685800" y="332656"/>
            <a:ext cx="7772400" cy="1000152"/>
          </a:xfrm>
        </p:spPr>
        <p:txBody>
          <a:bodyPr>
            <a:normAutofit/>
          </a:bodyPr>
          <a:lstStyle/>
          <a:p>
            <a:r>
              <a:rPr lang="cs-CZ" sz="4000" dirty="0"/>
              <a:t>Další koeficienty reliability</a:t>
            </a:r>
            <a:br>
              <a:rPr lang="cs-CZ" sz="4000" dirty="0"/>
            </a:br>
            <a:r>
              <a:rPr lang="cs-CZ" sz="2400" dirty="0"/>
              <a:t>(pro fajnšmekry)</a:t>
            </a:r>
            <a:endParaRPr lang="en-US" sz="4000" dirty="0"/>
          </a:p>
        </p:txBody>
      </p:sp>
      <p:sp>
        <p:nvSpPr>
          <p:cNvPr id="3" name="Zástupný obsah 2">
            <a:extLst>
              <a:ext uri="{FF2B5EF4-FFF2-40B4-BE49-F238E27FC236}">
                <a16:creationId xmlns:a16="http://schemas.microsoft.com/office/drawing/2014/main" id="{4F26BC3A-9658-4442-A6FE-4E9864035B13}"/>
              </a:ext>
            </a:extLst>
          </p:cNvPr>
          <p:cNvSpPr>
            <a:spLocks noGrp="1"/>
          </p:cNvSpPr>
          <p:nvPr>
            <p:ph idx="1"/>
          </p:nvPr>
        </p:nvSpPr>
        <p:spPr>
          <a:xfrm>
            <a:off x="690700" y="1484784"/>
            <a:ext cx="7772400" cy="3672408"/>
          </a:xfrm>
        </p:spPr>
        <p:txBody>
          <a:bodyPr/>
          <a:lstStyle/>
          <a:p>
            <a:r>
              <a:rPr lang="cs-CZ" dirty="0" err="1"/>
              <a:t>Revellova</a:t>
            </a:r>
            <a:r>
              <a:rPr lang="cs-CZ" dirty="0"/>
              <a:t> beta – nejhorší ze všech možných split-</a:t>
            </a:r>
            <a:r>
              <a:rPr lang="cs-CZ" dirty="0" err="1"/>
              <a:t>half</a:t>
            </a:r>
            <a:r>
              <a:rPr lang="cs-CZ" dirty="0"/>
              <a:t> reliabilit.</a:t>
            </a:r>
          </a:p>
          <a:p>
            <a:r>
              <a:rPr lang="cs-CZ" dirty="0"/>
              <a:t>Ordinální alfa – Cronbachova alfa vypočítaná z matice polychorických korelačních koeficientů.</a:t>
            </a:r>
          </a:p>
          <a:p>
            <a:r>
              <a:rPr lang="cs-CZ" dirty="0" err="1"/>
              <a:t>McDonaldova</a:t>
            </a:r>
            <a:r>
              <a:rPr lang="cs-CZ" dirty="0"/>
              <a:t> omega – „faktorová konzistence“, má vlastnosti jako alfa, ale překonává podmínku tau-ekvivalence. Může být i ordinální. Počítá se z faktorových nábojů získaných při konfirmatorní FA.</a:t>
            </a:r>
          </a:p>
          <a:p>
            <a:r>
              <a:rPr lang="en-US" dirty="0" err="1"/>
              <a:t>Reliabilita</a:t>
            </a:r>
            <a:r>
              <a:rPr lang="en-US" dirty="0"/>
              <a:t> </a:t>
            </a:r>
            <a:r>
              <a:rPr lang="en-US" dirty="0" err="1"/>
              <a:t>kompozitn</a:t>
            </a:r>
            <a:r>
              <a:rPr lang="cs-CZ" dirty="0"/>
              <a:t>í</a:t>
            </a:r>
            <a:r>
              <a:rPr lang="en-US" dirty="0"/>
              <a:t>ho </a:t>
            </a:r>
            <a:r>
              <a:rPr lang="en-US" dirty="0" err="1"/>
              <a:t>skór</a:t>
            </a:r>
            <a:r>
              <a:rPr lang="cs-CZ" dirty="0"/>
              <a:t>u – přesnost škály složené z více subškál (vícefaktorová konstrukt). Vypočítá se z reliabilit (alfa) dílčích subškál:</a:t>
            </a:r>
            <a:endParaRPr lang="en-US" dirty="0"/>
          </a:p>
        </p:txBody>
      </p:sp>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92CAF374-5078-4750-9A12-795D48DA906F}"/>
                  </a:ext>
                </a:extLst>
              </p:cNvPr>
              <p:cNvSpPr txBox="1"/>
              <p:nvPr/>
            </p:nvSpPr>
            <p:spPr>
              <a:xfrm>
                <a:off x="1691680" y="5133655"/>
                <a:ext cx="4896544" cy="6511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cs-CZ" b="0" i="1" smtClean="0">
                              <a:latin typeface="Cambria Math" panose="02040503050406030204" pitchFamily="18" charset="0"/>
                            </a:rPr>
                            <m:t>𝑠𝑡𝑟𝑎𝑡𝑖𝑓𝑖𝑘𝑜𝑣𝑛</m:t>
                          </m:r>
                          <m:r>
                            <a:rPr lang="cs-CZ" b="0" i="1" smtClean="0">
                              <a:latin typeface="Cambria Math" panose="02040503050406030204" pitchFamily="18" charset="0"/>
                            </a:rPr>
                            <m:t>á</m:t>
                          </m:r>
                        </m:sub>
                      </m:sSub>
                      <m:r>
                        <a:rPr lang="cs-CZ" b="0" i="1" smtClean="0">
                          <a:latin typeface="Cambria Math" panose="02040503050406030204" pitchFamily="18" charset="0"/>
                        </a:rPr>
                        <m:t>= </m:t>
                      </m:r>
                      <m:f>
                        <m:fPr>
                          <m:ctrlPr>
                            <a:rPr lang="cs-CZ" b="0" i="1" smtClean="0">
                              <a:latin typeface="Cambria Math" panose="02040503050406030204" pitchFamily="18" charset="0"/>
                            </a:rPr>
                          </m:ctrlPr>
                        </m:fPr>
                        <m:num>
                          <m:nary>
                            <m:naryPr>
                              <m:chr m:val="∑"/>
                              <m:subHide m:val="on"/>
                              <m:supHide m:val="on"/>
                              <m:ctrlPr>
                                <a:rPr lang="cs-CZ" b="0" i="1" smtClean="0">
                                  <a:latin typeface="Cambria Math" panose="02040503050406030204" pitchFamily="18" charset="0"/>
                                </a:rPr>
                              </m:ctrlPr>
                            </m:naryPr>
                            <m:sub/>
                            <m:sup/>
                            <m:e>
                              <m:sSubSup>
                                <m:sSubSupPr>
                                  <m:ctrlPr>
                                    <a:rPr lang="cs-CZ" b="0" i="1" smtClean="0">
                                      <a:latin typeface="Cambria Math" panose="02040503050406030204" pitchFamily="18" charset="0"/>
                                    </a:rPr>
                                  </m:ctrlPr>
                                </m:sSubSupPr>
                                <m:e>
                                  <m:r>
                                    <a:rPr lang="cs-CZ" b="0" i="1" smtClean="0">
                                      <a:latin typeface="Cambria Math" panose="02040503050406030204" pitchFamily="18" charset="0"/>
                                      <a:ea typeface="Cambria Math" panose="02040503050406030204" pitchFamily="18" charset="0"/>
                                    </a:rPr>
                                    <m:t>𝜎</m:t>
                                  </m:r>
                                </m:e>
                                <m:sub>
                                  <m:r>
                                    <a:rPr lang="cs-CZ" b="0" i="1" smtClean="0">
                                      <a:latin typeface="Cambria Math" panose="02040503050406030204" pitchFamily="18" charset="0"/>
                                    </a:rPr>
                                    <m:t>𝑖</m:t>
                                  </m:r>
                                </m:sub>
                                <m:sup>
                                  <m:r>
                                    <a:rPr lang="cs-CZ" b="0" i="1" smtClean="0">
                                      <a:latin typeface="Cambria Math" panose="02040503050406030204" pitchFamily="18" charset="0"/>
                                    </a:rPr>
                                    <m:t>2</m:t>
                                  </m:r>
                                </m:sup>
                              </m:sSubSup>
                              <m:r>
                                <a:rPr lang="cs-CZ" b="0" i="1" smtClean="0">
                                  <a:latin typeface="Cambria Math" panose="02040503050406030204" pitchFamily="18" charset="0"/>
                                </a:rPr>
                                <m:t>(1 − </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𝑟</m:t>
                                  </m:r>
                                </m:e>
                                <m:sub>
                                  <m:r>
                                    <a:rPr lang="cs-CZ" b="0" i="1" smtClean="0">
                                      <a:latin typeface="Cambria Math" panose="02040503050406030204" pitchFamily="18" charset="0"/>
                                    </a:rPr>
                                    <m:t>𝑖</m:t>
                                  </m:r>
                                </m:sub>
                              </m:sSub>
                              <m:r>
                                <a:rPr lang="cs-CZ" b="0" i="1" smtClean="0">
                                  <a:latin typeface="Cambria Math" panose="02040503050406030204" pitchFamily="18" charset="0"/>
                                </a:rPr>
                                <m:t>)</m:t>
                              </m:r>
                            </m:e>
                          </m:nary>
                        </m:num>
                        <m:den>
                          <m:sSubSup>
                            <m:sSubSupPr>
                              <m:ctrlPr>
                                <a:rPr lang="cs-CZ" b="0" i="1" smtClean="0">
                                  <a:latin typeface="Cambria Math" panose="02040503050406030204" pitchFamily="18" charset="0"/>
                                </a:rPr>
                              </m:ctrlPr>
                            </m:sSubSupPr>
                            <m:e>
                              <m:r>
                                <a:rPr lang="cs-CZ" b="0" i="1" smtClean="0">
                                  <a:latin typeface="Cambria Math" panose="02040503050406030204" pitchFamily="18" charset="0"/>
                                  <a:ea typeface="Cambria Math" panose="02040503050406030204" pitchFamily="18" charset="0"/>
                                </a:rPr>
                                <m:t>𝜎</m:t>
                              </m:r>
                            </m:e>
                            <m:sub>
                              <m:r>
                                <a:rPr lang="cs-CZ" b="0" i="1" smtClean="0">
                                  <a:latin typeface="Cambria Math" panose="02040503050406030204" pitchFamily="18" charset="0"/>
                                </a:rPr>
                                <m:t>𝐶</m:t>
                              </m:r>
                            </m:sub>
                            <m:sup>
                              <m:r>
                                <a:rPr lang="cs-CZ" b="0" i="1" smtClean="0">
                                  <a:latin typeface="Cambria Math" panose="02040503050406030204" pitchFamily="18" charset="0"/>
                                </a:rPr>
                                <m:t>2</m:t>
                              </m:r>
                            </m:sup>
                          </m:sSubSup>
                        </m:den>
                      </m:f>
                    </m:oMath>
                  </m:oMathPara>
                </a14:m>
                <a:endParaRPr lang="en-US" dirty="0"/>
              </a:p>
            </p:txBody>
          </p:sp>
        </mc:Choice>
        <mc:Fallback xmlns="">
          <p:sp>
            <p:nvSpPr>
              <p:cNvPr id="4" name="TextovéPole 3">
                <a:extLst>
                  <a:ext uri="{FF2B5EF4-FFF2-40B4-BE49-F238E27FC236}">
                    <a16:creationId xmlns:a16="http://schemas.microsoft.com/office/drawing/2014/main" id="{92CAF374-5078-4750-9A12-795D48DA906F}"/>
                  </a:ext>
                </a:extLst>
              </p:cNvPr>
              <p:cNvSpPr txBox="1">
                <a:spLocks noRot="1" noChangeAspect="1" noMove="1" noResize="1" noEditPoints="1" noAdjustHandles="1" noChangeArrowheads="1" noChangeShapeType="1" noTextEdit="1"/>
              </p:cNvSpPr>
              <p:nvPr/>
            </p:nvSpPr>
            <p:spPr>
              <a:xfrm>
                <a:off x="1691680" y="5133655"/>
                <a:ext cx="4896544" cy="651140"/>
              </a:xfrm>
              <a:prstGeom prst="rect">
                <a:avLst/>
              </a:prstGeom>
              <a:blipFill>
                <a:blip r:embed="rId2"/>
                <a:stretch>
                  <a:fillRect/>
                </a:stretch>
              </a:blipFill>
            </p:spPr>
            <p:txBody>
              <a:bodyPr/>
              <a:lstStyle/>
              <a:p>
                <a:r>
                  <a:rPr lang="en-US">
                    <a:noFill/>
                  </a:rPr>
                  <a:t> </a:t>
                </a:r>
              </a:p>
            </p:txBody>
          </p:sp>
        </mc:Fallback>
      </mc:AlternateContent>
      <p:sp>
        <p:nvSpPr>
          <p:cNvPr id="5" name="Zástupný obsah 2">
            <a:extLst>
              <a:ext uri="{FF2B5EF4-FFF2-40B4-BE49-F238E27FC236}">
                <a16:creationId xmlns:a16="http://schemas.microsoft.com/office/drawing/2014/main" id="{D5C3FCE4-7A3E-47CC-87FA-B210FDA0B3DB}"/>
              </a:ext>
            </a:extLst>
          </p:cNvPr>
          <p:cNvSpPr txBox="1">
            <a:spLocks/>
          </p:cNvSpPr>
          <p:nvPr/>
        </p:nvSpPr>
        <p:spPr>
          <a:xfrm>
            <a:off x="971600" y="5799367"/>
            <a:ext cx="7486600" cy="100015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buNone/>
            </a:pPr>
            <a:r>
              <a:rPr lang="cs-CZ" dirty="0"/>
              <a:t>kde </a:t>
            </a:r>
            <a:r>
              <a:rPr lang="cs-CZ" i="1" dirty="0"/>
              <a:t>sigma na druhou i </a:t>
            </a:r>
            <a:r>
              <a:rPr lang="cs-CZ" dirty="0"/>
              <a:t>je rozptyl </a:t>
            </a:r>
            <a:r>
              <a:rPr lang="cs-CZ" dirty="0" err="1"/>
              <a:t>íté</a:t>
            </a:r>
            <a:r>
              <a:rPr lang="cs-CZ" dirty="0"/>
              <a:t> subškály, </a:t>
            </a:r>
            <a:r>
              <a:rPr lang="cs-CZ" i="1" dirty="0" err="1"/>
              <a:t>ri</a:t>
            </a:r>
            <a:r>
              <a:rPr lang="cs-CZ" dirty="0"/>
              <a:t> je reliabilita </a:t>
            </a:r>
            <a:r>
              <a:rPr lang="cs-CZ" dirty="0" err="1"/>
              <a:t>íté</a:t>
            </a:r>
            <a:r>
              <a:rPr lang="cs-CZ" dirty="0"/>
              <a:t> subškály a </a:t>
            </a:r>
            <a:r>
              <a:rPr lang="cs-CZ" i="1" dirty="0"/>
              <a:t>sigma na druhou c </a:t>
            </a:r>
            <a:r>
              <a:rPr lang="cs-CZ" dirty="0"/>
              <a:t>je rozptyl součtové škály. </a:t>
            </a:r>
          </a:p>
        </p:txBody>
      </p:sp>
    </p:spTree>
    <p:extLst>
      <p:ext uri="{BB962C8B-B14F-4D97-AF65-F5344CB8AC3E}">
        <p14:creationId xmlns:p14="http://schemas.microsoft.com/office/powerpoint/2010/main" val="3946972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Psychometrický paradox</a:t>
            </a:r>
          </a:p>
        </p:txBody>
      </p:sp>
      <p:sp>
        <p:nvSpPr>
          <p:cNvPr id="3" name="Zástupný symbol pro obsah 2"/>
          <p:cNvSpPr>
            <a:spLocks noGrp="1"/>
          </p:cNvSpPr>
          <p:nvPr>
            <p:ph idx="1"/>
          </p:nvPr>
        </p:nvSpPr>
        <p:spPr>
          <a:xfrm>
            <a:off x="701897" y="1916832"/>
            <a:ext cx="7772400" cy="1523616"/>
          </a:xfrm>
        </p:spPr>
        <p:txBody>
          <a:bodyPr/>
          <a:lstStyle/>
          <a:p>
            <a:r>
              <a:rPr lang="cs-CZ" dirty="0"/>
              <a:t>Pokud budeme zvyšovat vnitřní konzistenci ad absurdum, ztratíme validitu!</a:t>
            </a:r>
          </a:p>
          <a:p>
            <a:r>
              <a:rPr lang="cs-CZ" dirty="0"/>
              <a:t>Je to paradox, protože reliabilita je podmínkou validity.</a:t>
            </a:r>
          </a:p>
          <a:p>
            <a:r>
              <a:rPr lang="cs-CZ" dirty="0"/>
              <a:t>Jak je to možné?</a:t>
            </a:r>
          </a:p>
        </p:txBody>
      </p:sp>
      <p:sp>
        <p:nvSpPr>
          <p:cNvPr id="4" name="Obdélník 3"/>
          <p:cNvSpPr/>
          <p:nvPr/>
        </p:nvSpPr>
        <p:spPr>
          <a:xfrm>
            <a:off x="2195736" y="3645024"/>
            <a:ext cx="4339650" cy="2862322"/>
          </a:xfrm>
          <a:prstGeom prst="rect">
            <a:avLst/>
          </a:prstGeom>
        </p:spPr>
        <p:txBody>
          <a:bodyPr wrap="none">
            <a:spAutoFit/>
          </a:bodyPr>
          <a:lstStyle/>
          <a:p>
            <a:pPr marL="342900" indent="-342900">
              <a:buFont typeface="+mj-lt"/>
              <a:buAutoNum type="arabicPeriod"/>
            </a:pPr>
            <a:r>
              <a:rPr lang="cs-CZ" spc="5" dirty="0">
                <a:solidFill>
                  <a:srgbClr val="000000"/>
                </a:solidFill>
                <a:latin typeface="Courier New" panose="02070309020205020404" pitchFamily="49" charset="0"/>
                <a:ea typeface="Times New Roman" panose="02020603050405020304" pitchFamily="18" charset="0"/>
              </a:rPr>
              <a:t>M</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áš</a:t>
            </a:r>
            <a:r>
              <a:rPr lang="cs-CZ" spc="5" dirty="0">
                <a:solidFill>
                  <a:srgbClr val="000000"/>
                </a:solidFill>
                <a:latin typeface="Courier New" panose="02070309020205020404" pitchFamily="49" charset="0"/>
                <a:ea typeface="Times New Roman" panose="02020603050405020304" pitchFamily="18" charset="0"/>
              </a:rPr>
              <a:t> veselou a </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ž</a:t>
            </a:r>
            <a:r>
              <a:rPr lang="cs-CZ" spc="5" dirty="0">
                <a:solidFill>
                  <a:srgbClr val="000000"/>
                </a:solidFill>
                <a:latin typeface="Courier New" panose="02070309020205020404" pitchFamily="49" charset="0"/>
                <a:ea typeface="Times New Roman" panose="02020603050405020304" pitchFamily="18" charset="0"/>
              </a:rPr>
              <a:t>ivou povahu?</a:t>
            </a:r>
          </a:p>
          <a:p>
            <a:pPr marL="342900" indent="-342900">
              <a:buFont typeface="+mj-lt"/>
              <a:buAutoNum type="arabicPeriod"/>
            </a:pPr>
            <a:r>
              <a:rPr lang="cs-CZ" spc="5" dirty="0">
                <a:solidFill>
                  <a:srgbClr val="000000"/>
                </a:solidFill>
                <a:latin typeface="Courier New" panose="02070309020205020404" pitchFamily="49" charset="0"/>
                <a:ea typeface="Times New Roman" panose="02020603050405020304" pitchFamily="18" charset="0"/>
              </a:rPr>
              <a:t>M</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áš</a:t>
            </a:r>
            <a:r>
              <a:rPr lang="cs-CZ" spc="5" dirty="0">
                <a:solidFill>
                  <a:srgbClr val="000000"/>
                </a:solidFill>
                <a:latin typeface="Courier New" panose="02070309020205020404" pitchFamily="49" charset="0"/>
                <a:ea typeface="Times New Roman" panose="02020603050405020304" pitchFamily="18" charset="0"/>
              </a:rPr>
              <a:t> veselou a </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ž</a:t>
            </a:r>
            <a:r>
              <a:rPr lang="cs-CZ" spc="5" dirty="0">
                <a:solidFill>
                  <a:srgbClr val="000000"/>
                </a:solidFill>
                <a:latin typeface="Courier New" panose="02070309020205020404" pitchFamily="49" charset="0"/>
                <a:ea typeface="Times New Roman" panose="02020603050405020304" pitchFamily="18" charset="0"/>
              </a:rPr>
              <a:t>ivou povahu?</a:t>
            </a:r>
          </a:p>
          <a:p>
            <a:pPr marL="342900" indent="-342900">
              <a:buFont typeface="+mj-lt"/>
              <a:buAutoNum type="arabicPeriod"/>
            </a:pPr>
            <a:r>
              <a:rPr lang="cs-CZ" spc="5" dirty="0">
                <a:solidFill>
                  <a:srgbClr val="000000"/>
                </a:solidFill>
                <a:latin typeface="Courier New" panose="02070309020205020404" pitchFamily="49" charset="0"/>
                <a:ea typeface="Times New Roman" panose="02020603050405020304" pitchFamily="18" charset="0"/>
              </a:rPr>
              <a:t>M</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áš</a:t>
            </a:r>
            <a:r>
              <a:rPr lang="cs-CZ" spc="5" dirty="0">
                <a:solidFill>
                  <a:srgbClr val="000000"/>
                </a:solidFill>
                <a:latin typeface="Courier New" panose="02070309020205020404" pitchFamily="49" charset="0"/>
                <a:ea typeface="Times New Roman" panose="02020603050405020304" pitchFamily="18" charset="0"/>
              </a:rPr>
              <a:t> veselou a </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ž</a:t>
            </a:r>
            <a:r>
              <a:rPr lang="cs-CZ" spc="5" dirty="0">
                <a:solidFill>
                  <a:srgbClr val="000000"/>
                </a:solidFill>
                <a:latin typeface="Courier New" panose="02070309020205020404" pitchFamily="49" charset="0"/>
                <a:ea typeface="Times New Roman" panose="02020603050405020304" pitchFamily="18" charset="0"/>
              </a:rPr>
              <a:t>ivou povahu?</a:t>
            </a:r>
          </a:p>
          <a:p>
            <a:pPr marL="342900" indent="-342900">
              <a:buFont typeface="+mj-lt"/>
              <a:buAutoNum type="arabicPeriod"/>
            </a:pPr>
            <a:r>
              <a:rPr lang="cs-CZ" spc="5" dirty="0">
                <a:solidFill>
                  <a:srgbClr val="000000"/>
                </a:solidFill>
                <a:latin typeface="Courier New" panose="02070309020205020404" pitchFamily="49" charset="0"/>
                <a:ea typeface="Times New Roman" panose="02020603050405020304" pitchFamily="18" charset="0"/>
              </a:rPr>
              <a:t>M</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áš</a:t>
            </a:r>
            <a:r>
              <a:rPr lang="cs-CZ" spc="5" dirty="0">
                <a:solidFill>
                  <a:srgbClr val="000000"/>
                </a:solidFill>
                <a:latin typeface="Courier New" panose="02070309020205020404" pitchFamily="49" charset="0"/>
                <a:ea typeface="Times New Roman" panose="02020603050405020304" pitchFamily="18" charset="0"/>
              </a:rPr>
              <a:t> veselou a </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ž</a:t>
            </a:r>
            <a:r>
              <a:rPr lang="cs-CZ" spc="5" dirty="0">
                <a:solidFill>
                  <a:srgbClr val="000000"/>
                </a:solidFill>
                <a:latin typeface="Courier New" panose="02070309020205020404" pitchFamily="49" charset="0"/>
                <a:ea typeface="Times New Roman" panose="02020603050405020304" pitchFamily="18" charset="0"/>
              </a:rPr>
              <a:t>ivou povahu?</a:t>
            </a:r>
          </a:p>
          <a:p>
            <a:pPr marL="342900" indent="-342900">
              <a:buFont typeface="+mj-lt"/>
              <a:buAutoNum type="arabicPeriod"/>
            </a:pPr>
            <a:r>
              <a:rPr lang="cs-CZ" spc="5" dirty="0">
                <a:solidFill>
                  <a:srgbClr val="000000"/>
                </a:solidFill>
                <a:latin typeface="Courier New" panose="02070309020205020404" pitchFamily="49" charset="0"/>
                <a:ea typeface="Times New Roman" panose="02020603050405020304" pitchFamily="18" charset="0"/>
              </a:rPr>
              <a:t>M</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áš</a:t>
            </a:r>
            <a:r>
              <a:rPr lang="cs-CZ" spc="5" dirty="0">
                <a:solidFill>
                  <a:srgbClr val="000000"/>
                </a:solidFill>
                <a:latin typeface="Courier New" panose="02070309020205020404" pitchFamily="49" charset="0"/>
                <a:ea typeface="Times New Roman" panose="02020603050405020304" pitchFamily="18" charset="0"/>
              </a:rPr>
              <a:t> veselou a </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ž</a:t>
            </a:r>
            <a:r>
              <a:rPr lang="cs-CZ" spc="5" dirty="0">
                <a:solidFill>
                  <a:srgbClr val="000000"/>
                </a:solidFill>
                <a:latin typeface="Courier New" panose="02070309020205020404" pitchFamily="49" charset="0"/>
                <a:ea typeface="Times New Roman" panose="02020603050405020304" pitchFamily="18" charset="0"/>
              </a:rPr>
              <a:t>ivou povahu?</a:t>
            </a:r>
          </a:p>
          <a:p>
            <a:pPr marL="342900" indent="-342900">
              <a:buFont typeface="+mj-lt"/>
              <a:buAutoNum type="arabicPeriod"/>
            </a:pPr>
            <a:r>
              <a:rPr lang="cs-CZ" spc="5" dirty="0">
                <a:solidFill>
                  <a:srgbClr val="000000"/>
                </a:solidFill>
                <a:latin typeface="Courier New" panose="02070309020205020404" pitchFamily="49" charset="0"/>
                <a:ea typeface="Times New Roman" panose="02020603050405020304" pitchFamily="18" charset="0"/>
              </a:rPr>
              <a:t>M</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áš</a:t>
            </a:r>
            <a:r>
              <a:rPr lang="cs-CZ" spc="5" dirty="0">
                <a:solidFill>
                  <a:srgbClr val="000000"/>
                </a:solidFill>
                <a:latin typeface="Courier New" panose="02070309020205020404" pitchFamily="49" charset="0"/>
                <a:ea typeface="Times New Roman" panose="02020603050405020304" pitchFamily="18" charset="0"/>
              </a:rPr>
              <a:t> veselou a </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ž</a:t>
            </a:r>
            <a:r>
              <a:rPr lang="cs-CZ" spc="5" dirty="0">
                <a:solidFill>
                  <a:srgbClr val="000000"/>
                </a:solidFill>
                <a:latin typeface="Courier New" panose="02070309020205020404" pitchFamily="49" charset="0"/>
                <a:ea typeface="Times New Roman" panose="02020603050405020304" pitchFamily="18" charset="0"/>
              </a:rPr>
              <a:t>ivou povahu?</a:t>
            </a:r>
          </a:p>
          <a:p>
            <a:pPr marL="342900" indent="-342900">
              <a:buFont typeface="+mj-lt"/>
              <a:buAutoNum type="arabicPeriod"/>
            </a:pPr>
            <a:r>
              <a:rPr lang="cs-CZ" spc="5" dirty="0">
                <a:solidFill>
                  <a:srgbClr val="000000"/>
                </a:solidFill>
                <a:latin typeface="Courier New" panose="02070309020205020404" pitchFamily="49" charset="0"/>
                <a:ea typeface="Times New Roman" panose="02020603050405020304" pitchFamily="18" charset="0"/>
              </a:rPr>
              <a:t>M</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áš</a:t>
            </a:r>
            <a:r>
              <a:rPr lang="cs-CZ" spc="5" dirty="0">
                <a:solidFill>
                  <a:srgbClr val="000000"/>
                </a:solidFill>
                <a:latin typeface="Courier New" panose="02070309020205020404" pitchFamily="49" charset="0"/>
                <a:ea typeface="Times New Roman" panose="02020603050405020304" pitchFamily="18" charset="0"/>
              </a:rPr>
              <a:t> veselou a </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ž</a:t>
            </a:r>
            <a:r>
              <a:rPr lang="cs-CZ" spc="5" dirty="0">
                <a:solidFill>
                  <a:srgbClr val="000000"/>
                </a:solidFill>
                <a:latin typeface="Courier New" panose="02070309020205020404" pitchFamily="49" charset="0"/>
                <a:ea typeface="Times New Roman" panose="02020603050405020304" pitchFamily="18" charset="0"/>
              </a:rPr>
              <a:t>ivou povahu?</a:t>
            </a:r>
          </a:p>
          <a:p>
            <a:pPr marL="342900" indent="-342900">
              <a:buFont typeface="+mj-lt"/>
              <a:buAutoNum type="arabicPeriod"/>
            </a:pPr>
            <a:r>
              <a:rPr lang="cs-CZ" spc="5" dirty="0">
                <a:solidFill>
                  <a:srgbClr val="000000"/>
                </a:solidFill>
                <a:latin typeface="Courier New" panose="02070309020205020404" pitchFamily="49" charset="0"/>
                <a:ea typeface="Times New Roman" panose="02020603050405020304" pitchFamily="18" charset="0"/>
              </a:rPr>
              <a:t>M</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áš</a:t>
            </a:r>
            <a:r>
              <a:rPr lang="cs-CZ" spc="5" dirty="0">
                <a:solidFill>
                  <a:srgbClr val="000000"/>
                </a:solidFill>
                <a:latin typeface="Courier New" panose="02070309020205020404" pitchFamily="49" charset="0"/>
                <a:ea typeface="Times New Roman" panose="02020603050405020304" pitchFamily="18" charset="0"/>
              </a:rPr>
              <a:t> veselou a </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ž</a:t>
            </a:r>
            <a:r>
              <a:rPr lang="cs-CZ" spc="5" dirty="0">
                <a:solidFill>
                  <a:srgbClr val="000000"/>
                </a:solidFill>
                <a:latin typeface="Courier New" panose="02070309020205020404" pitchFamily="49" charset="0"/>
                <a:ea typeface="Times New Roman" panose="02020603050405020304" pitchFamily="18" charset="0"/>
              </a:rPr>
              <a:t>ivou povahu?</a:t>
            </a:r>
          </a:p>
          <a:p>
            <a:pPr marL="342900" indent="-342900">
              <a:buFont typeface="+mj-lt"/>
              <a:buAutoNum type="arabicPeriod"/>
            </a:pPr>
            <a:r>
              <a:rPr lang="cs-CZ" spc="5" dirty="0">
                <a:solidFill>
                  <a:srgbClr val="000000"/>
                </a:solidFill>
                <a:latin typeface="Courier New" panose="02070309020205020404" pitchFamily="49" charset="0"/>
                <a:ea typeface="Times New Roman" panose="02020603050405020304" pitchFamily="18" charset="0"/>
              </a:rPr>
              <a:t>M</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áš</a:t>
            </a:r>
            <a:r>
              <a:rPr lang="cs-CZ" spc="5" dirty="0">
                <a:solidFill>
                  <a:srgbClr val="000000"/>
                </a:solidFill>
                <a:latin typeface="Courier New" panose="02070309020205020404" pitchFamily="49" charset="0"/>
                <a:ea typeface="Times New Roman" panose="02020603050405020304" pitchFamily="18" charset="0"/>
              </a:rPr>
              <a:t> veselou a </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ž</a:t>
            </a:r>
            <a:r>
              <a:rPr lang="cs-CZ" spc="5" dirty="0">
                <a:solidFill>
                  <a:srgbClr val="000000"/>
                </a:solidFill>
                <a:latin typeface="Courier New" panose="02070309020205020404" pitchFamily="49" charset="0"/>
                <a:ea typeface="Times New Roman" panose="02020603050405020304" pitchFamily="18" charset="0"/>
              </a:rPr>
              <a:t>ivou povahu?</a:t>
            </a:r>
          </a:p>
          <a:p>
            <a:pPr marL="342900" indent="-342900">
              <a:buFont typeface="+mj-lt"/>
              <a:buAutoNum type="arabicPeriod"/>
            </a:pPr>
            <a:r>
              <a:rPr lang="cs-CZ" spc="5" dirty="0">
                <a:solidFill>
                  <a:srgbClr val="000000"/>
                </a:solidFill>
                <a:latin typeface="Courier New" panose="02070309020205020404" pitchFamily="49" charset="0"/>
                <a:ea typeface="Times New Roman" panose="02020603050405020304" pitchFamily="18" charset="0"/>
              </a:rPr>
              <a:t>M</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áš</a:t>
            </a:r>
            <a:r>
              <a:rPr lang="cs-CZ" spc="5" dirty="0">
                <a:solidFill>
                  <a:srgbClr val="000000"/>
                </a:solidFill>
                <a:latin typeface="Courier New" panose="02070309020205020404" pitchFamily="49" charset="0"/>
                <a:ea typeface="Times New Roman" panose="02020603050405020304" pitchFamily="18" charset="0"/>
              </a:rPr>
              <a:t> veselou a </a:t>
            </a:r>
            <a:r>
              <a:rPr lang="cs-CZ" spc="5"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ž</a:t>
            </a:r>
            <a:r>
              <a:rPr lang="cs-CZ" spc="5" dirty="0">
                <a:solidFill>
                  <a:srgbClr val="000000"/>
                </a:solidFill>
                <a:latin typeface="Courier New" panose="02070309020205020404" pitchFamily="49" charset="0"/>
                <a:ea typeface="Times New Roman" panose="02020603050405020304" pitchFamily="18" charset="0"/>
              </a:rPr>
              <a:t>ivou povahu?</a:t>
            </a:r>
          </a:p>
        </p:txBody>
      </p:sp>
      <mc:AlternateContent xmlns:mc="http://schemas.openxmlformats.org/markup-compatibility/2006" xmlns:a14="http://schemas.microsoft.com/office/drawing/2010/main">
        <mc:Choice Requires="a14">
          <p:sp>
            <p:nvSpPr>
              <p:cNvPr id="5" name="TextovéPole 4"/>
              <p:cNvSpPr txBox="1"/>
              <p:nvPr/>
            </p:nvSpPr>
            <p:spPr>
              <a:xfrm rot="1236337">
                <a:off x="5864801" y="3328280"/>
                <a:ext cx="1373365" cy="4289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2800" i="1" smtClean="0">
                          <a:latin typeface="Cambria Math" panose="02040503050406030204" pitchFamily="18" charset="0"/>
                          <a:ea typeface="Cambria Math" panose="02040503050406030204" pitchFamily="18" charset="0"/>
                        </a:rPr>
                        <m:t>𝛼</m:t>
                      </m:r>
                      <m:r>
                        <a:rPr lang="cs-CZ" sz="2800" b="0" i="1" smtClean="0">
                          <a:latin typeface="Cambria Math" panose="02040503050406030204" pitchFamily="18" charset="0"/>
                          <a:ea typeface="Cambria Math" panose="02040503050406030204" pitchFamily="18" charset="0"/>
                        </a:rPr>
                        <m:t>=1.0</m:t>
                      </m:r>
                    </m:oMath>
                  </m:oMathPara>
                </a14:m>
                <a:endParaRPr lang="cs-CZ" sz="2800" dirty="0"/>
              </a:p>
            </p:txBody>
          </p:sp>
        </mc:Choice>
        <mc:Fallback xmlns="">
          <p:sp>
            <p:nvSpPr>
              <p:cNvPr id="5" name="TextovéPole 4"/>
              <p:cNvSpPr txBox="1">
                <a:spLocks noRot="1" noChangeAspect="1" noMove="1" noResize="1" noEditPoints="1" noAdjustHandles="1" noChangeArrowheads="1" noChangeShapeType="1" noTextEdit="1"/>
              </p:cNvSpPr>
              <p:nvPr/>
            </p:nvSpPr>
            <p:spPr>
              <a:xfrm rot="1236337">
                <a:off x="5864801" y="3328280"/>
                <a:ext cx="1373365" cy="428910"/>
              </a:xfrm>
              <a:prstGeom prst="rect">
                <a:avLst/>
              </a:prstGeom>
              <a:blipFill>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9677990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784128"/>
          </a:xfrm>
        </p:spPr>
        <p:txBody>
          <a:bodyPr/>
          <a:lstStyle/>
          <a:p>
            <a:r>
              <a:rPr lang="cs-CZ" dirty="0"/>
              <a:t>Standardní chyba měření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5800" y="1700808"/>
                <a:ext cx="7342584" cy="4471392"/>
              </a:xfrm>
            </p:spPr>
            <p:txBody>
              <a:bodyPr/>
              <a:lstStyle/>
              <a:p>
                <a:r>
                  <a:rPr lang="cs-CZ" dirty="0"/>
                  <a:t>Kromě samotné reliability, která je závislá na variabilitě pravého skóru, nás může zajímat standardní chyba měření: </a:t>
                </a:r>
                <a14:m>
                  <m:oMath xmlns:m="http://schemas.openxmlformats.org/officeDocument/2006/math">
                    <m:rad>
                      <m:radPr>
                        <m:degHide m:val="on"/>
                        <m:ctrlPr>
                          <a:rPr lang="cs-CZ" i="1">
                            <a:latin typeface="Cambria Math" panose="02040503050406030204" pitchFamily="18" charset="0"/>
                          </a:rPr>
                        </m:ctrlPr>
                      </m:radPr>
                      <m:deg/>
                      <m:e>
                        <m:sSubSup>
                          <m:sSubSupPr>
                            <m:ctrlPr>
                              <a:rPr lang="cs-CZ" i="1">
                                <a:latin typeface="Cambria Math" panose="02040503050406030204" pitchFamily="18" charset="0"/>
                              </a:rPr>
                            </m:ctrlPr>
                          </m:sSubSupPr>
                          <m:e>
                            <m:r>
                              <a:rPr lang="cs-CZ" i="1">
                                <a:latin typeface="Cambria Math" panose="02040503050406030204" pitchFamily="18" charset="0"/>
                                <a:ea typeface="Cambria Math" panose="02040503050406030204" pitchFamily="18" charset="0"/>
                              </a:rPr>
                              <m:t>𝜎</m:t>
                            </m:r>
                          </m:e>
                          <m:sub>
                            <m:r>
                              <a:rPr lang="cs-CZ" i="1">
                                <a:latin typeface="Cambria Math" panose="02040503050406030204" pitchFamily="18" charset="0"/>
                                <a:ea typeface="Cambria Math" panose="02040503050406030204" pitchFamily="18" charset="0"/>
                              </a:rPr>
                              <m:t>𝜀</m:t>
                            </m:r>
                          </m:sub>
                          <m:sup>
                            <m:r>
                              <a:rPr lang="cs-CZ" i="1">
                                <a:latin typeface="Cambria Math" panose="02040503050406030204" pitchFamily="18" charset="0"/>
                              </a:rPr>
                              <m:t>2</m:t>
                            </m:r>
                          </m:sup>
                        </m:sSubSup>
                      </m:e>
                    </m:rad>
                  </m:oMath>
                </a14:m>
                <a:endParaRPr lang="cs-CZ" dirty="0"/>
              </a:p>
              <a:p>
                <a:pPr marL="0" indent="0">
                  <a:buNone/>
                </a:pPr>
                <a:endParaRPr lang="cs-CZ" dirty="0"/>
              </a:p>
              <a:p>
                <a:r>
                  <a:rPr lang="cs-CZ" dirty="0"/>
                  <a:t>její odhad získáme jako</a:t>
                </a:r>
                <a14:m>
                  <m:oMath xmlns:m="http://schemas.openxmlformats.org/officeDocument/2006/math">
                    <m:r>
                      <a:rPr lang="cs-CZ" sz="2800" b="0" i="0" smtClean="0">
                        <a:latin typeface="Cambria Math" panose="02040503050406030204" pitchFamily="18" charset="0"/>
                      </a:rPr>
                      <m:t>    </m:t>
                    </m:r>
                    <m:sSub>
                      <m:sSubPr>
                        <m:ctrlPr>
                          <a:rPr lang="cs-CZ" sz="2800" i="1" smtClean="0">
                            <a:latin typeface="Cambria Math" panose="02040503050406030204" pitchFamily="18" charset="0"/>
                          </a:rPr>
                        </m:ctrlPr>
                      </m:sSubPr>
                      <m:e>
                        <m:r>
                          <a:rPr lang="cs-CZ" sz="2800" b="0" i="1" smtClean="0">
                            <a:latin typeface="Cambria Math" panose="02040503050406030204" pitchFamily="18" charset="0"/>
                          </a:rPr>
                          <m:t>𝑠</m:t>
                        </m:r>
                      </m:e>
                      <m:sub>
                        <m:r>
                          <a:rPr lang="cs-CZ" sz="2800" b="0" i="1" smtClean="0">
                            <a:latin typeface="Cambria Math" panose="02040503050406030204" pitchFamily="18" charset="0"/>
                          </a:rPr>
                          <m:t>𝑒</m:t>
                        </m:r>
                      </m:sub>
                    </m:sSub>
                    <m:r>
                      <a:rPr lang="cs-CZ" sz="2800" b="0" i="1" smtClean="0">
                        <a:latin typeface="Cambria Math" panose="02040503050406030204" pitchFamily="18" charset="0"/>
                      </a:rPr>
                      <m:t>=</m:t>
                    </m:r>
                    <m:sSub>
                      <m:sSubPr>
                        <m:ctrlPr>
                          <a:rPr lang="cs-CZ" sz="2800" b="0" i="1" smtClean="0">
                            <a:latin typeface="Cambria Math" panose="02040503050406030204" pitchFamily="18" charset="0"/>
                          </a:rPr>
                        </m:ctrlPr>
                      </m:sSubPr>
                      <m:e>
                        <m:r>
                          <a:rPr lang="cs-CZ" sz="2800" b="0" i="1" smtClean="0">
                            <a:latin typeface="Cambria Math" panose="02040503050406030204" pitchFamily="18" charset="0"/>
                          </a:rPr>
                          <m:t>𝑠</m:t>
                        </m:r>
                      </m:e>
                      <m:sub>
                        <m:r>
                          <a:rPr lang="cs-CZ" sz="2800" b="0" i="1" smtClean="0">
                            <a:latin typeface="Cambria Math" panose="02040503050406030204" pitchFamily="18" charset="0"/>
                          </a:rPr>
                          <m:t>𝑥</m:t>
                        </m:r>
                      </m:sub>
                    </m:sSub>
                    <m:rad>
                      <m:radPr>
                        <m:degHide m:val="on"/>
                        <m:ctrlPr>
                          <a:rPr lang="cs-CZ" sz="2800" b="0" i="1" smtClean="0">
                            <a:latin typeface="Cambria Math" panose="02040503050406030204" pitchFamily="18" charset="0"/>
                          </a:rPr>
                        </m:ctrlPr>
                      </m:radPr>
                      <m:deg/>
                      <m:e>
                        <m:r>
                          <a:rPr lang="cs-CZ" sz="2800" b="0" i="1" smtClean="0">
                            <a:latin typeface="Cambria Math" panose="02040503050406030204" pitchFamily="18" charset="0"/>
                          </a:rPr>
                          <m:t>1−</m:t>
                        </m:r>
                        <m:sSub>
                          <m:sSubPr>
                            <m:ctrlPr>
                              <a:rPr lang="cs-CZ" sz="2800" b="0" i="1" smtClean="0">
                                <a:latin typeface="Cambria Math" panose="02040503050406030204" pitchFamily="18" charset="0"/>
                              </a:rPr>
                            </m:ctrlPr>
                          </m:sSubPr>
                          <m:e>
                            <m:r>
                              <a:rPr lang="cs-CZ" sz="2800" b="0" i="1" smtClean="0">
                                <a:latin typeface="Cambria Math" panose="02040503050406030204" pitchFamily="18" charset="0"/>
                              </a:rPr>
                              <m:t>𝑟</m:t>
                            </m:r>
                          </m:e>
                          <m:sub>
                            <m:r>
                              <a:rPr lang="cs-CZ" sz="2800" b="0" i="1" smtClean="0">
                                <a:latin typeface="Cambria Math" panose="02040503050406030204" pitchFamily="18" charset="0"/>
                              </a:rPr>
                              <m:t>𝑥𝑥</m:t>
                            </m:r>
                          </m:sub>
                        </m:sSub>
                      </m:e>
                    </m:rad>
                  </m:oMath>
                </a14:m>
                <a:endParaRPr lang="cs-CZ" dirty="0"/>
              </a:p>
              <a:p>
                <a:pPr marL="0" indent="0">
                  <a:buNone/>
                </a:pPr>
                <a:endParaRPr lang="cs-CZ" dirty="0"/>
              </a:p>
              <a:p>
                <a:r>
                  <a:rPr lang="cs-CZ" dirty="0"/>
                  <a:t>Jelikož víme (předpokládáme), že epsilon má normální rozdělení, můžeme díky chybě měření stanovit konfidenční intervaly pro tau.</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5800" y="1700808"/>
                <a:ext cx="7342584" cy="4471392"/>
              </a:xfrm>
              <a:blipFill>
                <a:blip r:embed="rId2"/>
                <a:stretch>
                  <a:fillRect l="-415" t="-1362" r="-997"/>
                </a:stretch>
              </a:blipFill>
            </p:spPr>
            <p:txBody>
              <a:bodyPr/>
              <a:lstStyle/>
              <a:p>
                <a:r>
                  <a:rPr lang="cs-CZ">
                    <a:noFill/>
                  </a:rPr>
                  <a:t> </a:t>
                </a:r>
              </a:p>
            </p:txBody>
          </p:sp>
        </mc:Fallback>
      </mc:AlternateContent>
    </p:spTree>
    <p:extLst>
      <p:ext uri="{BB962C8B-B14F-4D97-AF65-F5344CB8AC3E}">
        <p14:creationId xmlns:p14="http://schemas.microsoft.com/office/powerpoint/2010/main" val="22076985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sw.rug.nl/~bve/stat/module6/Image19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83" y="42454"/>
            <a:ext cx="6386149" cy="403244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ovéPole 3"/>
              <p:cNvSpPr txBox="1"/>
              <p:nvPr/>
            </p:nvSpPr>
            <p:spPr>
              <a:xfrm>
                <a:off x="1734417" y="5008925"/>
                <a:ext cx="5647494" cy="514051"/>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cs-CZ" sz="3200" i="1" smtClean="0">
                              <a:latin typeface="Cambria Math" panose="02040503050406030204" pitchFamily="18" charset="0"/>
                            </a:rPr>
                          </m:ctrlPr>
                        </m:sSubPr>
                        <m:e>
                          <m:r>
                            <a:rPr lang="cs-CZ" sz="3200" b="0" i="1" smtClean="0">
                              <a:latin typeface="Cambria Math" panose="02040503050406030204" pitchFamily="18" charset="0"/>
                            </a:rPr>
                            <m:t>𝐶𝐼</m:t>
                          </m:r>
                        </m:e>
                        <m:sub>
                          <m:r>
                            <a:rPr lang="cs-CZ" sz="3200" b="0" i="1" smtClean="0">
                              <a:latin typeface="Cambria Math" panose="02040503050406030204" pitchFamily="18" charset="0"/>
                            </a:rPr>
                            <m:t>0,95</m:t>
                          </m:r>
                        </m:sub>
                      </m:sSub>
                      <m:r>
                        <a:rPr lang="cs-CZ" sz="3200" b="0" i="1" smtClean="0">
                          <a:latin typeface="Cambria Math" panose="02040503050406030204" pitchFamily="18" charset="0"/>
                        </a:rPr>
                        <m:t>= </m:t>
                      </m:r>
                      <m:sSub>
                        <m:sSubPr>
                          <m:ctrlPr>
                            <a:rPr lang="cs-CZ" sz="3200" b="0" i="1" smtClean="0">
                              <a:latin typeface="Cambria Math" panose="02040503050406030204" pitchFamily="18" charset="0"/>
                            </a:rPr>
                          </m:ctrlPr>
                        </m:sSubPr>
                        <m:e>
                          <m:r>
                            <a:rPr lang="cs-CZ" sz="3200" b="0" i="1" smtClean="0">
                              <a:latin typeface="Cambria Math" panose="02040503050406030204" pitchFamily="18" charset="0"/>
                            </a:rPr>
                            <m:t>𝑋</m:t>
                          </m:r>
                        </m:e>
                        <m:sub>
                          <m:r>
                            <a:rPr lang="cs-CZ" sz="3200" b="0" i="1" smtClean="0">
                              <a:latin typeface="Cambria Math" panose="02040503050406030204" pitchFamily="18" charset="0"/>
                            </a:rPr>
                            <m:t>𝑖</m:t>
                          </m:r>
                        </m:sub>
                      </m:sSub>
                      <m:r>
                        <a:rPr lang="cs-CZ" sz="3200" b="0" i="1" smtClean="0">
                          <a:latin typeface="Cambria Math" panose="02040503050406030204" pitchFamily="18" charset="0"/>
                          <a:ea typeface="Cambria Math" panose="02040503050406030204" pitchFamily="18" charset="0"/>
                        </a:rPr>
                        <m:t>±1,96∙</m:t>
                      </m:r>
                      <m:sSub>
                        <m:sSubPr>
                          <m:ctrlPr>
                            <a:rPr lang="cs-CZ" sz="3200" b="0" i="1" smtClean="0">
                              <a:latin typeface="Cambria Math" panose="02040503050406030204" pitchFamily="18" charset="0"/>
                              <a:ea typeface="Cambria Math" panose="02040503050406030204" pitchFamily="18" charset="0"/>
                            </a:rPr>
                          </m:ctrlPr>
                        </m:sSubPr>
                        <m:e>
                          <m:r>
                            <a:rPr lang="cs-CZ" sz="3200" b="0" i="1" smtClean="0">
                              <a:latin typeface="Cambria Math" panose="02040503050406030204" pitchFamily="18" charset="0"/>
                              <a:ea typeface="Cambria Math" panose="02040503050406030204" pitchFamily="18" charset="0"/>
                            </a:rPr>
                            <m:t>𝑠</m:t>
                          </m:r>
                        </m:e>
                        <m:sub>
                          <m:r>
                            <a:rPr lang="cs-CZ" sz="3200" b="0" i="1" smtClean="0">
                              <a:latin typeface="Cambria Math" panose="02040503050406030204" pitchFamily="18" charset="0"/>
                              <a:ea typeface="Cambria Math" panose="02040503050406030204" pitchFamily="18" charset="0"/>
                            </a:rPr>
                            <m:t>𝑒</m:t>
                          </m:r>
                        </m:sub>
                      </m:sSub>
                    </m:oMath>
                  </m:oMathPara>
                </a14:m>
                <a:endParaRPr lang="cs-CZ" sz="32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1734417" y="5008925"/>
                <a:ext cx="5647494" cy="514051"/>
              </a:xfrm>
              <a:prstGeom prst="rect">
                <a:avLst/>
              </a:prstGeom>
              <a:blipFill>
                <a:blip r:embed="rId3"/>
                <a:stretch>
                  <a:fillRect/>
                </a:stretch>
              </a:blipFill>
            </p:spPr>
            <p:txBody>
              <a:bodyPr/>
              <a:lstStyle/>
              <a:p>
                <a:r>
                  <a:rPr lang="cs-CZ">
                    <a:noFill/>
                  </a:rPr>
                  <a:t> </a:t>
                </a:r>
              </a:p>
            </p:txBody>
          </p:sp>
        </mc:Fallback>
      </mc:AlternateContent>
      <p:sp>
        <p:nvSpPr>
          <p:cNvPr id="5" name="TextovéPole 4"/>
          <p:cNvSpPr txBox="1"/>
          <p:nvPr/>
        </p:nvSpPr>
        <p:spPr>
          <a:xfrm>
            <a:off x="1043608" y="5733256"/>
            <a:ext cx="7344816" cy="646331"/>
          </a:xfrm>
          <a:prstGeom prst="rect">
            <a:avLst/>
          </a:prstGeom>
          <a:noFill/>
        </p:spPr>
        <p:txBody>
          <a:bodyPr wrap="square" rtlCol="0">
            <a:spAutoFit/>
          </a:bodyPr>
          <a:lstStyle/>
          <a:p>
            <a:r>
              <a:rPr lang="cs-CZ" dirty="0"/>
              <a:t>Takže např. inteligenční test N(100,15</a:t>
            </a:r>
            <a:r>
              <a:rPr lang="cs-CZ" baseline="30000" dirty="0"/>
              <a:t>2</a:t>
            </a:r>
            <a:r>
              <a:rPr lang="cs-CZ" dirty="0"/>
              <a:t>) s reliabilitou 0,75 (chyba je tedy 15), má CI95 X+-14,7 bodů.</a:t>
            </a:r>
          </a:p>
        </p:txBody>
      </p:sp>
      <mc:AlternateContent xmlns:mc="http://schemas.openxmlformats.org/markup-compatibility/2006" xmlns:a14="http://schemas.microsoft.com/office/drawing/2010/main">
        <mc:Choice Requires="a14">
          <p:sp>
            <p:nvSpPr>
              <p:cNvPr id="6" name="TextovéPole 5"/>
              <p:cNvSpPr txBox="1"/>
              <p:nvPr/>
            </p:nvSpPr>
            <p:spPr>
              <a:xfrm>
                <a:off x="1892269" y="4262089"/>
                <a:ext cx="5647494" cy="536557"/>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cs-CZ" sz="3200" i="1" smtClean="0">
                              <a:latin typeface="Cambria Math" panose="02040503050406030204" pitchFamily="18" charset="0"/>
                            </a:rPr>
                          </m:ctrlPr>
                        </m:sSubPr>
                        <m:e>
                          <m:r>
                            <a:rPr lang="cs-CZ" sz="3200" b="0" i="1" smtClean="0">
                              <a:latin typeface="Cambria Math" panose="02040503050406030204" pitchFamily="18" charset="0"/>
                            </a:rPr>
                            <m:t>𝐶𝐼</m:t>
                          </m:r>
                        </m:e>
                        <m:sub>
                          <m:r>
                            <a:rPr lang="cs-CZ" sz="3200" b="0" i="1" smtClean="0">
                              <a:latin typeface="Cambria Math" panose="02040503050406030204" pitchFamily="18" charset="0"/>
                            </a:rPr>
                            <m:t>1−</m:t>
                          </m:r>
                          <m:r>
                            <a:rPr lang="cs-CZ" sz="3200" b="0" i="1" smtClean="0">
                              <a:latin typeface="Cambria Math" panose="02040503050406030204" pitchFamily="18" charset="0"/>
                              <a:ea typeface="Cambria Math" panose="02040503050406030204" pitchFamily="18" charset="0"/>
                            </a:rPr>
                            <m:t>𝛼</m:t>
                          </m:r>
                        </m:sub>
                      </m:sSub>
                      <m:r>
                        <a:rPr lang="cs-CZ" sz="3200" b="0" i="1" smtClean="0">
                          <a:latin typeface="Cambria Math" panose="02040503050406030204" pitchFamily="18" charset="0"/>
                        </a:rPr>
                        <m:t>= </m:t>
                      </m:r>
                      <m:sSub>
                        <m:sSubPr>
                          <m:ctrlPr>
                            <a:rPr lang="cs-CZ" sz="3200" b="0" i="1" smtClean="0">
                              <a:latin typeface="Cambria Math" panose="02040503050406030204" pitchFamily="18" charset="0"/>
                            </a:rPr>
                          </m:ctrlPr>
                        </m:sSubPr>
                        <m:e>
                          <m:r>
                            <a:rPr lang="cs-CZ" sz="3200" b="0" i="1" smtClean="0">
                              <a:latin typeface="Cambria Math" panose="02040503050406030204" pitchFamily="18" charset="0"/>
                            </a:rPr>
                            <m:t>𝑋</m:t>
                          </m:r>
                        </m:e>
                        <m:sub>
                          <m:r>
                            <a:rPr lang="cs-CZ" sz="3200" b="0" i="1" smtClean="0">
                              <a:latin typeface="Cambria Math" panose="02040503050406030204" pitchFamily="18" charset="0"/>
                            </a:rPr>
                            <m:t>𝑖</m:t>
                          </m:r>
                        </m:sub>
                      </m:sSub>
                      <m:r>
                        <a:rPr lang="cs-CZ" sz="3200" b="0" i="1" smtClean="0">
                          <a:latin typeface="Cambria Math" panose="02040503050406030204" pitchFamily="18" charset="0"/>
                          <a:ea typeface="Cambria Math" panose="02040503050406030204" pitchFamily="18" charset="0"/>
                        </a:rPr>
                        <m:t>±</m:t>
                      </m:r>
                      <m:sSub>
                        <m:sSubPr>
                          <m:ctrlPr>
                            <a:rPr lang="cs-CZ" sz="3200" b="0" i="1" smtClean="0">
                              <a:latin typeface="Cambria Math" panose="02040503050406030204" pitchFamily="18" charset="0"/>
                              <a:ea typeface="Cambria Math" panose="02040503050406030204" pitchFamily="18" charset="0"/>
                            </a:rPr>
                          </m:ctrlPr>
                        </m:sSubPr>
                        <m:e>
                          <m:r>
                            <a:rPr lang="cs-CZ" sz="3200" b="0" i="1" smtClean="0">
                              <a:latin typeface="Cambria Math" panose="02040503050406030204" pitchFamily="18" charset="0"/>
                              <a:ea typeface="Cambria Math" panose="02040503050406030204" pitchFamily="18" charset="0"/>
                            </a:rPr>
                            <m:t>𝜙</m:t>
                          </m:r>
                        </m:e>
                        <m:sub>
                          <m:r>
                            <a:rPr lang="cs-CZ" sz="3200" b="0" i="1" smtClean="0">
                              <a:latin typeface="Cambria Math" panose="02040503050406030204" pitchFamily="18" charset="0"/>
                              <a:ea typeface="Cambria Math" panose="02040503050406030204" pitchFamily="18" charset="0"/>
                            </a:rPr>
                            <m:t>1−</m:t>
                          </m:r>
                          <m:r>
                            <a:rPr lang="cs-CZ" sz="3200" b="0" i="1" smtClean="0">
                              <a:latin typeface="Cambria Math" panose="02040503050406030204" pitchFamily="18" charset="0"/>
                              <a:ea typeface="Cambria Math" panose="02040503050406030204" pitchFamily="18" charset="0"/>
                            </a:rPr>
                            <m:t>𝛼</m:t>
                          </m:r>
                          <m:r>
                            <a:rPr lang="cs-CZ" sz="3200" b="0" i="1" smtClean="0">
                              <a:latin typeface="Cambria Math" panose="02040503050406030204" pitchFamily="18" charset="0"/>
                              <a:ea typeface="Cambria Math" panose="02040503050406030204" pitchFamily="18" charset="0"/>
                            </a:rPr>
                            <m:t>/2</m:t>
                          </m:r>
                        </m:sub>
                      </m:sSub>
                      <m:r>
                        <a:rPr lang="cs-CZ" sz="3200" b="0" i="1" smtClean="0">
                          <a:latin typeface="Cambria Math" panose="02040503050406030204" pitchFamily="18" charset="0"/>
                          <a:ea typeface="Cambria Math" panose="02040503050406030204" pitchFamily="18" charset="0"/>
                        </a:rPr>
                        <m:t>∙</m:t>
                      </m:r>
                      <m:sSub>
                        <m:sSubPr>
                          <m:ctrlPr>
                            <a:rPr lang="cs-CZ" sz="3200" b="0" i="1" smtClean="0">
                              <a:latin typeface="Cambria Math" panose="02040503050406030204" pitchFamily="18" charset="0"/>
                              <a:ea typeface="Cambria Math" panose="02040503050406030204" pitchFamily="18" charset="0"/>
                            </a:rPr>
                          </m:ctrlPr>
                        </m:sSubPr>
                        <m:e>
                          <m:r>
                            <a:rPr lang="cs-CZ" sz="3200" b="0" i="1" smtClean="0">
                              <a:latin typeface="Cambria Math" panose="02040503050406030204" pitchFamily="18" charset="0"/>
                              <a:ea typeface="Cambria Math" panose="02040503050406030204" pitchFamily="18" charset="0"/>
                            </a:rPr>
                            <m:t>𝑠</m:t>
                          </m:r>
                        </m:e>
                        <m:sub>
                          <m:r>
                            <a:rPr lang="cs-CZ" sz="3200" b="0" i="1" smtClean="0">
                              <a:latin typeface="Cambria Math" panose="02040503050406030204" pitchFamily="18" charset="0"/>
                              <a:ea typeface="Cambria Math" panose="02040503050406030204" pitchFamily="18" charset="0"/>
                            </a:rPr>
                            <m:t>𝑒</m:t>
                          </m:r>
                        </m:sub>
                      </m:sSub>
                    </m:oMath>
                  </m:oMathPara>
                </a14:m>
                <a:endParaRPr lang="cs-CZ" sz="32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1892269" y="4262089"/>
                <a:ext cx="5647494" cy="536557"/>
              </a:xfrm>
              <a:prstGeom prst="rect">
                <a:avLst/>
              </a:prstGeom>
              <a:blipFill>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662961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Faktory ovlivňující reliabilitu</a:t>
            </a:r>
          </a:p>
        </p:txBody>
      </p:sp>
      <p:sp>
        <p:nvSpPr>
          <p:cNvPr id="3" name="Zástupný symbol pro obsah 2"/>
          <p:cNvSpPr>
            <a:spLocks noGrp="1"/>
          </p:cNvSpPr>
          <p:nvPr>
            <p:ph idx="1"/>
          </p:nvPr>
        </p:nvSpPr>
        <p:spPr/>
        <p:txBody>
          <a:bodyPr>
            <a:normAutofit/>
          </a:bodyPr>
          <a:lstStyle/>
          <a:p>
            <a:pPr marL="0" indent="0">
              <a:buNone/>
            </a:pPr>
            <a:r>
              <a:rPr lang="cs-CZ" b="1" dirty="0"/>
              <a:t>Použitá metoda</a:t>
            </a:r>
          </a:p>
          <a:p>
            <a:r>
              <a:rPr lang="cs-CZ" dirty="0"/>
              <a:t>Test-</a:t>
            </a:r>
            <a:r>
              <a:rPr lang="cs-CZ" dirty="0" err="1"/>
              <a:t>retest</a:t>
            </a:r>
            <a:r>
              <a:rPr lang="cs-CZ" dirty="0"/>
              <a:t> obvykle odhad nadhodnocuje (ač nemusí platit vždy)</a:t>
            </a:r>
          </a:p>
          <a:p>
            <a:r>
              <a:rPr lang="cs-CZ" dirty="0"/>
              <a:t>Split-</a:t>
            </a:r>
            <a:r>
              <a:rPr lang="cs-CZ" dirty="0" err="1"/>
              <a:t>half</a:t>
            </a:r>
            <a:r>
              <a:rPr lang="cs-CZ" dirty="0"/>
              <a:t> a Cronbachova alfa podhodnocuje</a:t>
            </a:r>
          </a:p>
          <a:p>
            <a:endParaRPr lang="cs-CZ" dirty="0"/>
          </a:p>
          <a:p>
            <a:endParaRPr lang="cs-CZ" dirty="0"/>
          </a:p>
          <a:p>
            <a:pPr marL="0" indent="0">
              <a:buNone/>
            </a:pPr>
            <a:r>
              <a:rPr lang="cs-CZ" b="1" dirty="0"/>
              <a:t>Které ukazatele prezentovat v manuálu/článku?</a:t>
            </a:r>
          </a:p>
          <a:p>
            <a:r>
              <a:rPr lang="cs-CZ" dirty="0"/>
              <a:t>Je zbytečné, aby se duplikovaly: alfa, KR20, split </a:t>
            </a:r>
            <a:r>
              <a:rPr lang="cs-CZ" dirty="0" err="1"/>
              <a:t>half</a:t>
            </a:r>
            <a:r>
              <a:rPr lang="cs-CZ" dirty="0"/>
              <a:t>, jsou vzájemně nahraditelné -&gt; stačí jeden + doplnit stabilitou v čase</a:t>
            </a:r>
          </a:p>
        </p:txBody>
      </p:sp>
    </p:spTree>
    <p:extLst>
      <p:ext uri="{BB962C8B-B14F-4D97-AF65-F5344CB8AC3E}">
        <p14:creationId xmlns:p14="http://schemas.microsoft.com/office/powerpoint/2010/main" val="18120560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Délka testu</a:t>
            </a:r>
          </a:p>
        </p:txBody>
      </p:sp>
      <p:sp>
        <p:nvSpPr>
          <p:cNvPr id="3" name="Zástupný symbol pro obsah 2"/>
          <p:cNvSpPr>
            <a:spLocks noGrp="1"/>
          </p:cNvSpPr>
          <p:nvPr>
            <p:ph idx="1"/>
          </p:nvPr>
        </p:nvSpPr>
        <p:spPr/>
        <p:txBody>
          <a:bodyPr/>
          <a:lstStyle/>
          <a:p>
            <a:r>
              <a:rPr lang="cs-CZ" dirty="0"/>
              <a:t>Čím je test delší, tím je reliabilnější (viz prorocký vzorec)</a:t>
            </a:r>
          </a:p>
          <a:p>
            <a:r>
              <a:rPr lang="cs-CZ" dirty="0"/>
              <a:t>Test si můžeme představit jako výběr některých položek z univerza všech možných položek; pokud bychom měli všechny, test bude mít nekonečnou délku, a bude měřit zcela přesně.</a:t>
            </a:r>
          </a:p>
          <a:p>
            <a:endParaRPr lang="cs-CZ" dirty="0"/>
          </a:p>
          <a:p>
            <a:r>
              <a:rPr lang="cs-CZ" dirty="0"/>
              <a:t>Měl by tedy test být co nejdelší? Výhodnější jsou naopak kratší testy -&gt; důraz na kvalitu položek</a:t>
            </a:r>
          </a:p>
        </p:txBody>
      </p:sp>
    </p:spTree>
    <p:extLst>
      <p:ext uri="{BB962C8B-B14F-4D97-AF65-F5344CB8AC3E}">
        <p14:creationId xmlns:p14="http://schemas.microsoft.com/office/powerpoint/2010/main" val="21614911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Homogenita skupiny</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dirty="0"/>
                  <a:t>Reliabilita je smysluplná variabilita</a:t>
                </a:r>
              </a:p>
              <a:p>
                <a:r>
                  <a:rPr lang="cs-CZ" i="1" dirty="0"/>
                  <a:t>„kde není variabilita, tam není reliabilita“</a:t>
                </a:r>
              </a:p>
              <a:p>
                <a:endParaRPr lang="cs-CZ" dirty="0"/>
              </a:p>
              <a:p>
                <a:endParaRPr lang="cs-CZ" dirty="0"/>
              </a:p>
              <a:p>
                <a:r>
                  <a:rPr lang="cs-CZ" dirty="0"/>
                  <a:t>Pokud je </a:t>
                </a:r>
                <a14:m>
                  <m:oMath xmlns:m="http://schemas.openxmlformats.org/officeDocument/2006/math">
                    <m:sSubSup>
                      <m:sSubSupPr>
                        <m:ctrlPr>
                          <a:rPr lang="cs-CZ" i="1">
                            <a:latin typeface="Cambria Math" panose="02040503050406030204" pitchFamily="18" charset="0"/>
                            <a:ea typeface="Cambria Math" panose="02040503050406030204" pitchFamily="18" charset="0"/>
                          </a:rPr>
                        </m:ctrlPr>
                      </m:sSubSupPr>
                      <m:e>
                        <m:r>
                          <a:rPr lang="cs-CZ" i="1">
                            <a:latin typeface="Cambria Math" panose="02040503050406030204" pitchFamily="18" charset="0"/>
                            <a:ea typeface="Cambria Math" panose="02040503050406030204" pitchFamily="18" charset="0"/>
                          </a:rPr>
                          <m:t>𝜎</m:t>
                        </m:r>
                      </m:e>
                      <m:sub>
                        <m:r>
                          <a:rPr lang="cs-CZ" i="1">
                            <a:latin typeface="Cambria Math" panose="02040503050406030204" pitchFamily="18" charset="0"/>
                            <a:ea typeface="Cambria Math" panose="02040503050406030204" pitchFamily="18" charset="0"/>
                          </a:rPr>
                          <m:t>𝜏</m:t>
                        </m:r>
                      </m:sub>
                      <m:sup>
                        <m:r>
                          <a:rPr lang="cs-CZ" i="1">
                            <a:latin typeface="Cambria Math" panose="02040503050406030204" pitchFamily="18" charset="0"/>
                            <a:ea typeface="Cambria Math" panose="02040503050406030204" pitchFamily="18" charset="0"/>
                          </a:rPr>
                          <m:t>2</m:t>
                        </m:r>
                      </m:sup>
                    </m:sSubSup>
                    <m:r>
                      <a:rPr lang="cs-CZ" b="0" i="1" smtClean="0">
                        <a:latin typeface="Cambria Math" panose="02040503050406030204" pitchFamily="18" charset="0"/>
                        <a:ea typeface="Cambria Math" panose="02040503050406030204" pitchFamily="18" charset="0"/>
                      </a:rPr>
                      <m:t>=0</m:t>
                    </m:r>
                  </m:oMath>
                </a14:m>
                <a:r>
                  <a:rPr lang="cs-CZ" dirty="0"/>
                  <a:t>, pak je reliabilita taky nulová.</a:t>
                </a:r>
              </a:p>
              <a:p>
                <a:r>
                  <a:rPr lang="cs-CZ" dirty="0"/>
                  <a:t>Rozptyl rysu se snižuje především u skupin na okrajích spektra (např. měření reliability IQ testu u vysokoškoláků)</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392" t="-150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Obdélník 3"/>
              <p:cNvSpPr/>
              <p:nvPr/>
            </p:nvSpPr>
            <p:spPr>
              <a:xfrm>
                <a:off x="3342497" y="2996952"/>
                <a:ext cx="2459006"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2000" i="1">
                              <a:latin typeface="Cambria Math" panose="02040503050406030204" pitchFamily="18" charset="0"/>
                            </a:rPr>
                          </m:ctrlPr>
                        </m:sSubPr>
                        <m:e>
                          <m:r>
                            <a:rPr lang="cs-CZ" sz="2000" i="1">
                              <a:latin typeface="Cambria Math" panose="02040503050406030204" pitchFamily="18" charset="0"/>
                            </a:rPr>
                            <m:t>𝑟</m:t>
                          </m:r>
                        </m:e>
                        <m:sub>
                          <m:r>
                            <a:rPr lang="cs-CZ" sz="2000" i="1">
                              <a:latin typeface="Cambria Math" panose="02040503050406030204" pitchFamily="18" charset="0"/>
                            </a:rPr>
                            <m:t>𝑋𝑋</m:t>
                          </m:r>
                        </m:sub>
                      </m:sSub>
                      <m:r>
                        <a:rPr lang="cs-CZ" sz="2000" i="1">
                          <a:latin typeface="Cambria Math" panose="02040503050406030204" pitchFamily="18" charset="0"/>
                        </a:rPr>
                        <m:t>=</m:t>
                      </m:r>
                      <m:f>
                        <m:fPr>
                          <m:ctrlPr>
                            <a:rPr lang="cs-CZ" sz="2000" i="1">
                              <a:latin typeface="Cambria Math" panose="02040503050406030204" pitchFamily="18" charset="0"/>
                            </a:rPr>
                          </m:ctrlPr>
                        </m:fPr>
                        <m:num>
                          <m:sSubSup>
                            <m:sSubSupPr>
                              <m:ctrlPr>
                                <a:rPr lang="cs-CZ" sz="2000" i="1">
                                  <a:latin typeface="Cambria Math" panose="02040503050406030204" pitchFamily="18" charset="0"/>
                                  <a:ea typeface="Cambria Math" panose="02040503050406030204" pitchFamily="18" charset="0"/>
                                </a:rPr>
                              </m:ctrlPr>
                            </m:sSubSupPr>
                            <m:e>
                              <m:r>
                                <a:rPr lang="cs-CZ" sz="2000" i="1">
                                  <a:latin typeface="Cambria Math" panose="02040503050406030204" pitchFamily="18" charset="0"/>
                                  <a:ea typeface="Cambria Math" panose="02040503050406030204" pitchFamily="18" charset="0"/>
                                </a:rPr>
                                <m:t>𝜎</m:t>
                              </m:r>
                            </m:e>
                            <m:sub>
                              <m:r>
                                <a:rPr lang="cs-CZ" sz="2000" i="1">
                                  <a:latin typeface="Cambria Math" panose="02040503050406030204" pitchFamily="18" charset="0"/>
                                  <a:ea typeface="Cambria Math" panose="02040503050406030204" pitchFamily="18" charset="0"/>
                                </a:rPr>
                                <m:t>𝜏</m:t>
                              </m:r>
                            </m:sub>
                            <m:sup>
                              <m:r>
                                <a:rPr lang="cs-CZ" sz="2000" i="1">
                                  <a:latin typeface="Cambria Math" panose="02040503050406030204" pitchFamily="18" charset="0"/>
                                  <a:ea typeface="Cambria Math" panose="02040503050406030204" pitchFamily="18" charset="0"/>
                                </a:rPr>
                                <m:t>2</m:t>
                              </m:r>
                            </m:sup>
                          </m:sSubSup>
                        </m:num>
                        <m:den>
                          <m:sSubSup>
                            <m:sSubSupPr>
                              <m:ctrlPr>
                                <a:rPr lang="cs-CZ" sz="2000" i="1">
                                  <a:latin typeface="Cambria Math" panose="02040503050406030204" pitchFamily="18" charset="0"/>
                                  <a:ea typeface="Cambria Math" panose="02040503050406030204" pitchFamily="18" charset="0"/>
                                </a:rPr>
                              </m:ctrlPr>
                            </m:sSubSupPr>
                            <m:e>
                              <m:r>
                                <a:rPr lang="cs-CZ" sz="2000" i="1">
                                  <a:latin typeface="Cambria Math" panose="02040503050406030204" pitchFamily="18" charset="0"/>
                                  <a:ea typeface="Cambria Math" panose="02040503050406030204" pitchFamily="18" charset="0"/>
                                </a:rPr>
                                <m:t>𝜎</m:t>
                              </m:r>
                            </m:e>
                            <m:sub>
                              <m:r>
                                <a:rPr lang="cs-CZ" sz="2000" i="1">
                                  <a:latin typeface="Cambria Math" panose="02040503050406030204" pitchFamily="18" charset="0"/>
                                  <a:ea typeface="Cambria Math" panose="02040503050406030204" pitchFamily="18" charset="0"/>
                                </a:rPr>
                                <m:t>𝑋</m:t>
                              </m:r>
                            </m:sub>
                            <m:sup>
                              <m:r>
                                <a:rPr lang="cs-CZ" sz="2000" i="1">
                                  <a:latin typeface="Cambria Math" panose="02040503050406030204" pitchFamily="18" charset="0"/>
                                  <a:ea typeface="Cambria Math" panose="02040503050406030204" pitchFamily="18" charset="0"/>
                                </a:rPr>
                                <m:t>2</m:t>
                              </m:r>
                            </m:sup>
                          </m:sSubSup>
                        </m:den>
                      </m:f>
                      <m:r>
                        <a:rPr lang="cs-CZ" sz="2000" i="1">
                          <a:latin typeface="Cambria Math" panose="02040503050406030204" pitchFamily="18" charset="0"/>
                        </a:rPr>
                        <m:t>=</m:t>
                      </m:r>
                      <m:f>
                        <m:fPr>
                          <m:ctrlPr>
                            <a:rPr lang="cs-CZ" sz="2000" i="1">
                              <a:latin typeface="Cambria Math" panose="02040503050406030204" pitchFamily="18" charset="0"/>
                            </a:rPr>
                          </m:ctrlPr>
                        </m:fPr>
                        <m:num>
                          <m:sSubSup>
                            <m:sSubSupPr>
                              <m:ctrlPr>
                                <a:rPr lang="cs-CZ" sz="2000" i="1">
                                  <a:latin typeface="Cambria Math" panose="02040503050406030204" pitchFamily="18" charset="0"/>
                                  <a:ea typeface="Cambria Math" panose="02040503050406030204" pitchFamily="18" charset="0"/>
                                </a:rPr>
                              </m:ctrlPr>
                            </m:sSubSupPr>
                            <m:e>
                              <m:r>
                                <a:rPr lang="cs-CZ" sz="2000" i="1">
                                  <a:latin typeface="Cambria Math" panose="02040503050406030204" pitchFamily="18" charset="0"/>
                                  <a:ea typeface="Cambria Math" panose="02040503050406030204" pitchFamily="18" charset="0"/>
                                </a:rPr>
                                <m:t>𝜎</m:t>
                              </m:r>
                            </m:e>
                            <m:sub>
                              <m:r>
                                <a:rPr lang="cs-CZ" sz="2000" i="1">
                                  <a:latin typeface="Cambria Math" panose="02040503050406030204" pitchFamily="18" charset="0"/>
                                  <a:ea typeface="Cambria Math" panose="02040503050406030204" pitchFamily="18" charset="0"/>
                                </a:rPr>
                                <m:t>𝜏</m:t>
                              </m:r>
                            </m:sub>
                            <m:sup>
                              <m:r>
                                <a:rPr lang="cs-CZ" sz="2000" i="1">
                                  <a:latin typeface="Cambria Math" panose="02040503050406030204" pitchFamily="18" charset="0"/>
                                  <a:ea typeface="Cambria Math" panose="02040503050406030204" pitchFamily="18" charset="0"/>
                                </a:rPr>
                                <m:t>2</m:t>
                              </m:r>
                            </m:sup>
                          </m:sSubSup>
                        </m:num>
                        <m:den>
                          <m:sSubSup>
                            <m:sSubSupPr>
                              <m:ctrlPr>
                                <a:rPr lang="cs-CZ" sz="2000" i="1">
                                  <a:latin typeface="Cambria Math" panose="02040503050406030204" pitchFamily="18" charset="0"/>
                                  <a:ea typeface="Cambria Math" panose="02040503050406030204" pitchFamily="18" charset="0"/>
                                </a:rPr>
                              </m:ctrlPr>
                            </m:sSubSupPr>
                            <m:e>
                              <m:r>
                                <a:rPr lang="cs-CZ" sz="2000" i="1">
                                  <a:latin typeface="Cambria Math" panose="02040503050406030204" pitchFamily="18" charset="0"/>
                                  <a:ea typeface="Cambria Math" panose="02040503050406030204" pitchFamily="18" charset="0"/>
                                </a:rPr>
                                <m:t>𝜎</m:t>
                              </m:r>
                            </m:e>
                            <m:sub>
                              <m:r>
                                <a:rPr lang="cs-CZ" sz="2000" i="1">
                                  <a:latin typeface="Cambria Math" panose="02040503050406030204" pitchFamily="18" charset="0"/>
                                  <a:ea typeface="Cambria Math" panose="02040503050406030204" pitchFamily="18" charset="0"/>
                                </a:rPr>
                                <m:t>𝜏</m:t>
                              </m:r>
                            </m:sub>
                            <m:sup>
                              <m:r>
                                <a:rPr lang="cs-CZ" sz="2000" i="1">
                                  <a:latin typeface="Cambria Math" panose="02040503050406030204" pitchFamily="18" charset="0"/>
                                  <a:ea typeface="Cambria Math" panose="02040503050406030204" pitchFamily="18" charset="0"/>
                                </a:rPr>
                                <m:t>2</m:t>
                              </m:r>
                            </m:sup>
                          </m:sSubSup>
                          <m:r>
                            <a:rPr lang="cs-CZ" sz="2000" i="1">
                              <a:latin typeface="Cambria Math" panose="02040503050406030204" pitchFamily="18" charset="0"/>
                              <a:ea typeface="Cambria Math" panose="02040503050406030204" pitchFamily="18" charset="0"/>
                            </a:rPr>
                            <m:t>+</m:t>
                          </m:r>
                          <m:sSubSup>
                            <m:sSubSupPr>
                              <m:ctrlPr>
                                <a:rPr lang="cs-CZ" sz="2000" i="1">
                                  <a:latin typeface="Cambria Math" panose="02040503050406030204" pitchFamily="18" charset="0"/>
                                  <a:ea typeface="Cambria Math" panose="02040503050406030204" pitchFamily="18" charset="0"/>
                                </a:rPr>
                              </m:ctrlPr>
                            </m:sSubSupPr>
                            <m:e>
                              <m:r>
                                <a:rPr lang="cs-CZ" sz="2000" i="1">
                                  <a:latin typeface="Cambria Math" panose="02040503050406030204" pitchFamily="18" charset="0"/>
                                  <a:ea typeface="Cambria Math" panose="02040503050406030204" pitchFamily="18" charset="0"/>
                                </a:rPr>
                                <m:t>𝜎</m:t>
                              </m:r>
                            </m:e>
                            <m:sub>
                              <m:r>
                                <a:rPr lang="cs-CZ" sz="2000" i="1">
                                  <a:latin typeface="Cambria Math" panose="02040503050406030204" pitchFamily="18" charset="0"/>
                                  <a:ea typeface="Cambria Math" panose="02040503050406030204" pitchFamily="18" charset="0"/>
                                </a:rPr>
                                <m:t>𝜀</m:t>
                              </m:r>
                            </m:sub>
                            <m:sup>
                              <m:r>
                                <a:rPr lang="cs-CZ" sz="2000" i="1">
                                  <a:latin typeface="Cambria Math" panose="02040503050406030204" pitchFamily="18" charset="0"/>
                                  <a:ea typeface="Cambria Math" panose="02040503050406030204" pitchFamily="18" charset="0"/>
                                </a:rPr>
                                <m:t>2</m:t>
                              </m:r>
                            </m:sup>
                          </m:sSubSup>
                        </m:den>
                      </m:f>
                    </m:oMath>
                  </m:oMathPara>
                </a14:m>
                <a:endParaRPr lang="cs-CZ" sz="2000" dirty="0"/>
              </a:p>
            </p:txBody>
          </p:sp>
        </mc:Choice>
        <mc:Fallback xmlns="">
          <p:sp>
            <p:nvSpPr>
              <p:cNvPr id="4" name="Obdélník 3"/>
              <p:cNvSpPr>
                <a:spLocks noRot="1" noChangeAspect="1" noMove="1" noResize="1" noEditPoints="1" noAdjustHandles="1" noChangeArrowheads="1" noChangeShapeType="1" noTextEdit="1"/>
              </p:cNvSpPr>
              <p:nvPr/>
            </p:nvSpPr>
            <p:spPr>
              <a:xfrm>
                <a:off x="3342497" y="2996952"/>
                <a:ext cx="2459006" cy="783804"/>
              </a:xfrm>
              <a:prstGeom prst="rect">
                <a:avLst/>
              </a:prstGeom>
              <a:blipFill rotWithShape="0">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4060294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834659"/>
          </a:xfrm>
        </p:spPr>
        <p:txBody>
          <a:bodyPr/>
          <a:lstStyle/>
          <a:p>
            <a:r>
              <a:rPr lang="cs-CZ" dirty="0"/>
              <a:t>Přítomnost rychlostní složky</a:t>
            </a:r>
          </a:p>
        </p:txBody>
      </p:sp>
      <p:sp>
        <p:nvSpPr>
          <p:cNvPr id="3" name="Zástupný symbol pro obsah 2"/>
          <p:cNvSpPr>
            <a:spLocks noGrp="1"/>
          </p:cNvSpPr>
          <p:nvPr>
            <p:ph idx="1"/>
          </p:nvPr>
        </p:nvSpPr>
        <p:spPr>
          <a:xfrm>
            <a:off x="685800" y="2121408"/>
            <a:ext cx="5398368" cy="515504"/>
          </a:xfrm>
        </p:spPr>
        <p:txBody>
          <a:bodyPr/>
          <a:lstStyle/>
          <a:p>
            <a:r>
              <a:rPr lang="cs-CZ" dirty="0"/>
              <a:t>Míru rychlostní složky lze kvantifikovat:</a:t>
            </a:r>
          </a:p>
        </p:txBody>
      </p:sp>
      <mc:AlternateContent xmlns:mc="http://schemas.openxmlformats.org/markup-compatibility/2006" xmlns:a14="http://schemas.microsoft.com/office/drawing/2010/main">
        <mc:Choice Requires="a14">
          <p:sp>
            <p:nvSpPr>
              <p:cNvPr id="4" name="Zástupný symbol pro obsah 2"/>
              <p:cNvSpPr txBox="1">
                <a:spLocks/>
              </p:cNvSpPr>
              <p:nvPr/>
            </p:nvSpPr>
            <p:spPr>
              <a:xfrm>
                <a:off x="685800" y="4014025"/>
                <a:ext cx="5974432" cy="258332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buNone/>
                </a:pPr>
                <a:r>
                  <a:rPr lang="cs-CZ" dirty="0"/>
                  <a:t>kde </a:t>
                </a:r>
                <a14:m>
                  <m:oMath xmlns:m="http://schemas.openxmlformats.org/officeDocument/2006/math">
                    <m:sSubSup>
                      <m:sSubSupPr>
                        <m:ctrlPr>
                          <a:rPr lang="cs-CZ" i="1">
                            <a:latin typeface="Cambria Math" panose="02040503050406030204" pitchFamily="18" charset="0"/>
                          </a:rPr>
                        </m:ctrlPr>
                      </m:sSubSupPr>
                      <m:e>
                        <m:r>
                          <a:rPr lang="cs-CZ" i="1">
                            <a:latin typeface="Cambria Math" panose="02040503050406030204" pitchFamily="18" charset="0"/>
                          </a:rPr>
                          <m:t>𝑠</m:t>
                        </m:r>
                      </m:e>
                      <m:sub>
                        <m:r>
                          <a:rPr lang="cs-CZ" i="1">
                            <a:latin typeface="Cambria Math" panose="02040503050406030204" pitchFamily="18" charset="0"/>
                          </a:rPr>
                          <m:t>𝑟</m:t>
                        </m:r>
                      </m:sub>
                      <m:sup>
                        <m:r>
                          <a:rPr lang="cs-CZ" i="1">
                            <a:latin typeface="Cambria Math" panose="02040503050406030204" pitchFamily="18" charset="0"/>
                          </a:rPr>
                          <m:t>2</m:t>
                        </m:r>
                      </m:sup>
                    </m:sSubSup>
                  </m:oMath>
                </a14:m>
                <a:r>
                  <a:rPr lang="cs-CZ" dirty="0"/>
                  <a:t> je rozptyl veličiny „počet řešených položek“ a </a:t>
                </a:r>
                <a14:m>
                  <m:oMath xmlns:m="http://schemas.openxmlformats.org/officeDocument/2006/math">
                    <m:sSubSup>
                      <m:sSubSupPr>
                        <m:ctrlPr>
                          <a:rPr lang="cs-CZ" i="1">
                            <a:latin typeface="Cambria Math" panose="02040503050406030204" pitchFamily="18" charset="0"/>
                          </a:rPr>
                        </m:ctrlPr>
                      </m:sSubSupPr>
                      <m:e>
                        <m:r>
                          <a:rPr lang="cs-CZ" i="1">
                            <a:latin typeface="Cambria Math" panose="02040503050406030204" pitchFamily="18" charset="0"/>
                          </a:rPr>
                          <m:t>𝑠</m:t>
                        </m:r>
                      </m:e>
                      <m:sub>
                        <m:r>
                          <a:rPr lang="cs-CZ" i="1">
                            <a:latin typeface="Cambria Math" panose="02040503050406030204" pitchFamily="18" charset="0"/>
                          </a:rPr>
                          <m:t>𝑐</m:t>
                        </m:r>
                      </m:sub>
                      <m:sup>
                        <m:r>
                          <a:rPr lang="cs-CZ" i="1">
                            <a:latin typeface="Cambria Math" panose="02040503050406030204" pitchFamily="18" charset="0"/>
                          </a:rPr>
                          <m:t>2</m:t>
                        </m:r>
                      </m:sup>
                    </m:sSubSup>
                  </m:oMath>
                </a14:m>
                <a:r>
                  <a:rPr lang="cs-CZ" dirty="0"/>
                  <a:t> rozptyl testových skórů </a:t>
                </a:r>
              </a:p>
              <a:p>
                <a:endParaRPr lang="cs-CZ" dirty="0"/>
              </a:p>
              <a:p>
                <a:r>
                  <a:rPr lang="cs-CZ" dirty="0"/>
                  <a:t>Vnitřní konzistenci nemá smysl počítat u testů s vysokou rychlostní složkou</a:t>
                </a:r>
              </a:p>
            </p:txBody>
          </p:sp>
        </mc:Choice>
        <mc:Fallback xmlns="">
          <p:sp>
            <p:nvSpPr>
              <p:cNvPr id="4" name="Zástupný symbol pro obsah 2"/>
              <p:cNvSpPr txBox="1">
                <a:spLocks noRot="1" noChangeAspect="1" noMove="1" noResize="1" noEditPoints="1" noAdjustHandles="1" noChangeArrowheads="1" noChangeShapeType="1" noTextEdit="1"/>
              </p:cNvSpPr>
              <p:nvPr/>
            </p:nvSpPr>
            <p:spPr>
              <a:xfrm>
                <a:off x="685800" y="4014025"/>
                <a:ext cx="5974432" cy="2583327"/>
              </a:xfrm>
              <a:prstGeom prst="rect">
                <a:avLst/>
              </a:prstGeom>
              <a:blipFill>
                <a:blip r:embed="rId2"/>
                <a:stretch>
                  <a:fillRect l="-1122" t="-235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2555776" y="2636912"/>
                <a:ext cx="1403013" cy="10890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3200" i="1" smtClean="0">
                              <a:latin typeface="Cambria Math" panose="02040503050406030204" pitchFamily="18" charset="0"/>
                            </a:rPr>
                          </m:ctrlPr>
                        </m:sSubPr>
                        <m:e>
                          <m:r>
                            <a:rPr lang="cs-CZ" sz="3200" b="0" i="1" smtClean="0">
                              <a:latin typeface="Cambria Math" panose="02040503050406030204" pitchFamily="18" charset="0"/>
                            </a:rPr>
                            <m:t>𝑠</m:t>
                          </m:r>
                        </m:e>
                        <m:sub>
                          <m:r>
                            <a:rPr lang="cs-CZ" sz="3200" b="0" i="1" smtClean="0">
                              <a:latin typeface="Cambria Math" panose="02040503050406030204" pitchFamily="18" charset="0"/>
                            </a:rPr>
                            <m:t>𝑠</m:t>
                          </m:r>
                        </m:sub>
                      </m:sSub>
                      <m:r>
                        <a:rPr lang="cs-CZ" sz="3200" b="0" i="1" smtClean="0">
                          <a:latin typeface="Cambria Math" panose="02040503050406030204" pitchFamily="18" charset="0"/>
                        </a:rPr>
                        <m:t>=</m:t>
                      </m:r>
                      <m:f>
                        <m:fPr>
                          <m:ctrlPr>
                            <a:rPr lang="cs-CZ" sz="3200" b="0" i="1" smtClean="0">
                              <a:latin typeface="Cambria Math" panose="02040503050406030204" pitchFamily="18" charset="0"/>
                            </a:rPr>
                          </m:ctrlPr>
                        </m:fPr>
                        <m:num>
                          <m:sSubSup>
                            <m:sSubSupPr>
                              <m:ctrlPr>
                                <a:rPr lang="cs-CZ" sz="3200" b="0" i="1" smtClean="0">
                                  <a:latin typeface="Cambria Math" panose="02040503050406030204" pitchFamily="18" charset="0"/>
                                </a:rPr>
                              </m:ctrlPr>
                            </m:sSubSupPr>
                            <m:e>
                              <m:r>
                                <a:rPr lang="cs-CZ" sz="3200" b="0" i="1" smtClean="0">
                                  <a:latin typeface="Cambria Math" panose="02040503050406030204" pitchFamily="18" charset="0"/>
                                </a:rPr>
                                <m:t>𝑠</m:t>
                              </m:r>
                            </m:e>
                            <m:sub>
                              <m:r>
                                <a:rPr lang="cs-CZ" sz="3200" b="0" i="1" smtClean="0">
                                  <a:latin typeface="Cambria Math" panose="02040503050406030204" pitchFamily="18" charset="0"/>
                                </a:rPr>
                                <m:t>𝑟</m:t>
                              </m:r>
                            </m:sub>
                            <m:sup>
                              <m:r>
                                <a:rPr lang="cs-CZ" sz="3200" b="0" i="1" smtClean="0">
                                  <a:latin typeface="Cambria Math" panose="02040503050406030204" pitchFamily="18" charset="0"/>
                                </a:rPr>
                                <m:t>2</m:t>
                              </m:r>
                            </m:sup>
                          </m:sSubSup>
                        </m:num>
                        <m:den>
                          <m:sSubSup>
                            <m:sSubSupPr>
                              <m:ctrlPr>
                                <a:rPr lang="cs-CZ" sz="3200" b="0" i="1" smtClean="0">
                                  <a:latin typeface="Cambria Math" panose="02040503050406030204" pitchFamily="18" charset="0"/>
                                </a:rPr>
                              </m:ctrlPr>
                            </m:sSubSupPr>
                            <m:e>
                              <m:r>
                                <a:rPr lang="cs-CZ" sz="3200" b="0" i="1" smtClean="0">
                                  <a:latin typeface="Cambria Math" panose="02040503050406030204" pitchFamily="18" charset="0"/>
                                </a:rPr>
                                <m:t>𝑠</m:t>
                              </m:r>
                            </m:e>
                            <m:sub>
                              <m:r>
                                <a:rPr lang="cs-CZ" sz="3200" b="0" i="1" smtClean="0">
                                  <a:latin typeface="Cambria Math" panose="02040503050406030204" pitchFamily="18" charset="0"/>
                                </a:rPr>
                                <m:t>𝑐</m:t>
                              </m:r>
                            </m:sub>
                            <m:sup>
                              <m:r>
                                <a:rPr lang="cs-CZ" sz="3200" b="0" i="1" smtClean="0">
                                  <a:latin typeface="Cambria Math" panose="02040503050406030204" pitchFamily="18" charset="0"/>
                                </a:rPr>
                                <m:t>2</m:t>
                              </m:r>
                            </m:sup>
                          </m:sSubSup>
                        </m:den>
                      </m:f>
                    </m:oMath>
                  </m:oMathPara>
                </a14:m>
                <a:endParaRPr lang="cs-CZ" sz="3200"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2555776" y="2636912"/>
                <a:ext cx="1403013" cy="1089081"/>
              </a:xfrm>
              <a:prstGeom prst="rect">
                <a:avLst/>
              </a:prstGeom>
              <a:blipFill>
                <a:blip r:embed="rId3"/>
                <a:stretch>
                  <a:fillRect/>
                </a:stretch>
              </a:blipFill>
            </p:spPr>
            <p:txBody>
              <a:bodyPr/>
              <a:lstStyle/>
              <a:p>
                <a:r>
                  <a:rPr lang="cs-CZ">
                    <a:noFill/>
                  </a:rPr>
                  <a:t> </a:t>
                </a:r>
              </a:p>
            </p:txBody>
          </p:sp>
        </mc:Fallback>
      </mc:AlternateContent>
      <p:pic>
        <p:nvPicPr>
          <p:cNvPr id="1028" name="Picture 4" descr="https://lh3.ggpht.com/Ili0Gx15Upj6ShoY_r5pOdleBuo62He7K5ev2_0CQ8k_OsLvufSqEVLSOD7GEDMx4g=h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849092"/>
            <a:ext cx="2639938" cy="421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8739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Jakou reliabilitu by měla metoda mít?</a:t>
            </a:r>
          </a:p>
        </p:txBody>
      </p:sp>
      <p:sp>
        <p:nvSpPr>
          <p:cNvPr id="3" name="Zástupný symbol pro obsah 2"/>
          <p:cNvSpPr>
            <a:spLocks noGrp="1"/>
          </p:cNvSpPr>
          <p:nvPr>
            <p:ph idx="1"/>
          </p:nvPr>
        </p:nvSpPr>
        <p:spPr/>
        <p:txBody>
          <a:bodyPr/>
          <a:lstStyle/>
          <a:p>
            <a:pPr marL="0" indent="0">
              <a:buNone/>
            </a:pPr>
            <a:r>
              <a:rPr lang="cs-CZ" dirty="0" err="1"/>
              <a:t>Helmstadter</a:t>
            </a:r>
            <a:r>
              <a:rPr lang="cs-CZ" dirty="0"/>
              <a:t>:</a:t>
            </a:r>
          </a:p>
          <a:p>
            <a:r>
              <a:rPr lang="cs-CZ" dirty="0"/>
              <a:t>0,50 pro srovnání skupin v jednom rysu</a:t>
            </a:r>
          </a:p>
          <a:p>
            <a:r>
              <a:rPr lang="cs-CZ" dirty="0"/>
              <a:t>0,90 pro srovnání skupin v mnoha rysech</a:t>
            </a:r>
          </a:p>
          <a:p>
            <a:r>
              <a:rPr lang="cs-CZ" dirty="0"/>
              <a:t>0,94 pro měření jednoho rysu u jednotlivce</a:t>
            </a:r>
          </a:p>
          <a:p>
            <a:r>
              <a:rPr lang="cs-CZ" dirty="0"/>
              <a:t>0,98 pro měření více rysů u jednotlivce</a:t>
            </a:r>
          </a:p>
          <a:p>
            <a:pPr marL="0" indent="0">
              <a:buNone/>
            </a:pPr>
            <a:r>
              <a:rPr lang="cs-CZ" dirty="0"/>
              <a:t>-&gt; nereálné!</a:t>
            </a:r>
          </a:p>
          <a:p>
            <a:pPr marL="0" indent="0">
              <a:buNone/>
            </a:pPr>
            <a:endParaRPr lang="cs-CZ" dirty="0"/>
          </a:p>
          <a:p>
            <a:pPr marL="0" indent="0">
              <a:buNone/>
            </a:pPr>
            <a:r>
              <a:rPr lang="cs-CZ" dirty="0"/>
              <a:t>Obecně se doporučuje hodnota nad 0,7; záleží však na účelu testu. Je dobré zvážit velikost chyby měření.</a:t>
            </a:r>
          </a:p>
        </p:txBody>
      </p:sp>
    </p:spTree>
    <p:extLst>
      <p:ext uri="{BB962C8B-B14F-4D97-AF65-F5344CB8AC3E}">
        <p14:creationId xmlns:p14="http://schemas.microsoft.com/office/powerpoint/2010/main" val="424931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19C6D7-BF8F-48BA-BAD1-5F3ECADB7524}"/>
              </a:ext>
            </a:extLst>
          </p:cNvPr>
          <p:cNvSpPr>
            <a:spLocks noGrp="1"/>
          </p:cNvSpPr>
          <p:nvPr>
            <p:ph type="title"/>
          </p:nvPr>
        </p:nvSpPr>
        <p:spPr>
          <a:xfrm>
            <a:off x="685800" y="304697"/>
            <a:ext cx="7772400" cy="1000152"/>
          </a:xfrm>
        </p:spPr>
        <p:txBody>
          <a:bodyPr/>
          <a:lstStyle/>
          <a:p>
            <a:r>
              <a:rPr lang="cs-CZ" dirty="0"/>
              <a:t>Co je to vlastně měření?</a:t>
            </a:r>
            <a:endParaRPr lang="en-US" dirty="0"/>
          </a:p>
        </p:txBody>
      </p:sp>
      <p:sp>
        <p:nvSpPr>
          <p:cNvPr id="3" name="Zástupný symbol pro obsah 2">
            <a:extLst>
              <a:ext uri="{FF2B5EF4-FFF2-40B4-BE49-F238E27FC236}">
                <a16:creationId xmlns:a16="http://schemas.microsoft.com/office/drawing/2014/main" id="{4BD0D21E-1375-451B-822A-EA340D6F5BFC}"/>
              </a:ext>
            </a:extLst>
          </p:cNvPr>
          <p:cNvSpPr>
            <a:spLocks noGrp="1"/>
          </p:cNvSpPr>
          <p:nvPr>
            <p:ph idx="1"/>
          </p:nvPr>
        </p:nvSpPr>
        <p:spPr>
          <a:xfrm>
            <a:off x="685800" y="1484784"/>
            <a:ext cx="7772400" cy="1944216"/>
          </a:xfrm>
        </p:spPr>
        <p:txBody>
          <a:bodyPr/>
          <a:lstStyle/>
          <a:p>
            <a:r>
              <a:rPr lang="cs-CZ" dirty="0" err="1"/>
              <a:t>Fechner</a:t>
            </a:r>
            <a:r>
              <a:rPr lang="cs-CZ" dirty="0"/>
              <a:t> (v souladu s přírodovědeckou tradicí): </a:t>
            </a:r>
            <a:r>
              <a:rPr lang="cs-CZ" dirty="0">
                <a:solidFill>
                  <a:srgbClr val="C00000"/>
                </a:solidFill>
              </a:rPr>
              <a:t>„Měření kvality spočívá v zjištění, kolikrát je měřeném obsažena jednotková kvalita stejného druhu.“</a:t>
            </a:r>
            <a:r>
              <a:rPr lang="cs-CZ" dirty="0"/>
              <a:t> (jednotka je daná konvencí)</a:t>
            </a:r>
          </a:p>
          <a:p>
            <a:r>
              <a:rPr lang="cs-CZ" dirty="0"/>
              <a:t>Norman R. </a:t>
            </a:r>
            <a:r>
              <a:rPr lang="cs-CZ" dirty="0" err="1"/>
              <a:t>Campbell</a:t>
            </a:r>
            <a:r>
              <a:rPr lang="cs-CZ" dirty="0"/>
              <a:t> toto měření označoval za </a:t>
            </a:r>
            <a:r>
              <a:rPr lang="cs-CZ" b="1" dirty="0"/>
              <a:t>fundamentální</a:t>
            </a:r>
            <a:r>
              <a:rPr lang="cs-CZ" dirty="0"/>
              <a:t>:</a:t>
            </a:r>
            <a:endParaRPr lang="en-US" dirty="0"/>
          </a:p>
        </p:txBody>
      </p:sp>
      <p:pic>
        <p:nvPicPr>
          <p:cNvPr id="4" name="Obrázek 3">
            <a:extLst>
              <a:ext uri="{FF2B5EF4-FFF2-40B4-BE49-F238E27FC236}">
                <a16:creationId xmlns:a16="http://schemas.microsoft.com/office/drawing/2014/main" id="{698C9198-10F2-4C84-9FDC-E5274440A4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40504">
            <a:off x="1350196" y="3405497"/>
            <a:ext cx="1337677" cy="1337677"/>
          </a:xfrm>
          <a:prstGeom prst="rect">
            <a:avLst/>
          </a:prstGeom>
        </p:spPr>
      </p:pic>
      <p:pic>
        <p:nvPicPr>
          <p:cNvPr id="5" name="Obrázek 4">
            <a:extLst>
              <a:ext uri="{FF2B5EF4-FFF2-40B4-BE49-F238E27FC236}">
                <a16:creationId xmlns:a16="http://schemas.microsoft.com/office/drawing/2014/main" id="{1A222731-9472-47CC-AE2E-0CE32CDC2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3493" y="3235329"/>
            <a:ext cx="1224135" cy="1449189"/>
          </a:xfrm>
          <a:prstGeom prst="rect">
            <a:avLst/>
          </a:prstGeom>
        </p:spPr>
      </p:pic>
      <p:pic>
        <p:nvPicPr>
          <p:cNvPr id="6" name="Obrázek 5">
            <a:extLst>
              <a:ext uri="{FF2B5EF4-FFF2-40B4-BE49-F238E27FC236}">
                <a16:creationId xmlns:a16="http://schemas.microsoft.com/office/drawing/2014/main" id="{FB3BD21F-DBAA-42FE-B2C5-22849D2AAE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28564">
            <a:off x="3680481" y="3478066"/>
            <a:ext cx="1337677" cy="1337677"/>
          </a:xfrm>
          <a:prstGeom prst="rect">
            <a:avLst/>
          </a:prstGeom>
        </p:spPr>
      </p:pic>
      <p:grpSp>
        <p:nvGrpSpPr>
          <p:cNvPr id="7" name="Skupina 6">
            <a:extLst>
              <a:ext uri="{FF2B5EF4-FFF2-40B4-BE49-F238E27FC236}">
                <a16:creationId xmlns:a16="http://schemas.microsoft.com/office/drawing/2014/main" id="{4A960868-3565-4103-947A-88D8F945396E}"/>
              </a:ext>
            </a:extLst>
          </p:cNvPr>
          <p:cNvGrpSpPr/>
          <p:nvPr/>
        </p:nvGrpSpPr>
        <p:grpSpPr>
          <a:xfrm>
            <a:off x="1111207" y="3608935"/>
            <a:ext cx="1666411" cy="1303197"/>
            <a:chOff x="1285303" y="3786139"/>
            <a:chExt cx="1666411" cy="1303197"/>
          </a:xfrm>
        </p:grpSpPr>
        <p:sp>
          <p:nvSpPr>
            <p:cNvPr id="8" name="Jednoduché závorky 7">
              <a:extLst>
                <a:ext uri="{FF2B5EF4-FFF2-40B4-BE49-F238E27FC236}">
                  <a16:creationId xmlns:a16="http://schemas.microsoft.com/office/drawing/2014/main" id="{9E1BD8E3-5D04-49DE-BC3B-C51281C4DEF5}"/>
                </a:ext>
              </a:extLst>
            </p:cNvPr>
            <p:cNvSpPr/>
            <p:nvPr/>
          </p:nvSpPr>
          <p:spPr>
            <a:xfrm>
              <a:off x="1285303" y="3786139"/>
              <a:ext cx="1666411" cy="1075583"/>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a:extLst>
                <a:ext uri="{FF2B5EF4-FFF2-40B4-BE49-F238E27FC236}">
                  <a16:creationId xmlns:a16="http://schemas.microsoft.com/office/drawing/2014/main" id="{FD665F7D-9F37-422C-8880-AD1DB22B2A79}"/>
                </a:ext>
              </a:extLst>
            </p:cNvPr>
            <p:cNvSpPr txBox="1"/>
            <p:nvPr/>
          </p:nvSpPr>
          <p:spPr>
            <a:xfrm>
              <a:off x="1449277" y="4720004"/>
              <a:ext cx="1346844" cy="369332"/>
            </a:xfrm>
            <a:prstGeom prst="rect">
              <a:avLst/>
            </a:prstGeom>
            <a:noFill/>
          </p:spPr>
          <p:txBody>
            <a:bodyPr wrap="none" rtlCol="0">
              <a:spAutoFit/>
            </a:bodyPr>
            <a:lstStyle/>
            <a:p>
              <a:r>
                <a:rPr lang="cs-CZ" b="1" dirty="0"/>
                <a:t>hmotnost</a:t>
              </a:r>
            </a:p>
          </p:txBody>
        </p:sp>
      </p:grpSp>
      <p:grpSp>
        <p:nvGrpSpPr>
          <p:cNvPr id="10" name="Skupina 9">
            <a:extLst>
              <a:ext uri="{FF2B5EF4-FFF2-40B4-BE49-F238E27FC236}">
                <a16:creationId xmlns:a16="http://schemas.microsoft.com/office/drawing/2014/main" id="{9531C9AC-104E-497A-9267-2FCD41A57C19}"/>
              </a:ext>
            </a:extLst>
          </p:cNvPr>
          <p:cNvGrpSpPr/>
          <p:nvPr/>
        </p:nvGrpSpPr>
        <p:grpSpPr>
          <a:xfrm>
            <a:off x="3491880" y="3608935"/>
            <a:ext cx="1666411" cy="1303197"/>
            <a:chOff x="1285303" y="3786139"/>
            <a:chExt cx="1666411" cy="1303197"/>
          </a:xfrm>
        </p:grpSpPr>
        <p:sp>
          <p:nvSpPr>
            <p:cNvPr id="11" name="Jednoduché závorky 10">
              <a:extLst>
                <a:ext uri="{FF2B5EF4-FFF2-40B4-BE49-F238E27FC236}">
                  <a16:creationId xmlns:a16="http://schemas.microsoft.com/office/drawing/2014/main" id="{E19699AE-BDC8-4C54-B8F4-022B1D77197C}"/>
                </a:ext>
              </a:extLst>
            </p:cNvPr>
            <p:cNvSpPr/>
            <p:nvPr/>
          </p:nvSpPr>
          <p:spPr>
            <a:xfrm>
              <a:off x="1285303" y="3786139"/>
              <a:ext cx="1666411" cy="1075583"/>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TextovéPole 11">
              <a:extLst>
                <a:ext uri="{FF2B5EF4-FFF2-40B4-BE49-F238E27FC236}">
                  <a16:creationId xmlns:a16="http://schemas.microsoft.com/office/drawing/2014/main" id="{830B2ACB-A97D-4730-9838-F8268DFEA2CF}"/>
                </a:ext>
              </a:extLst>
            </p:cNvPr>
            <p:cNvSpPr txBox="1"/>
            <p:nvPr/>
          </p:nvSpPr>
          <p:spPr>
            <a:xfrm>
              <a:off x="1449277" y="4720004"/>
              <a:ext cx="1346844" cy="369332"/>
            </a:xfrm>
            <a:prstGeom prst="rect">
              <a:avLst/>
            </a:prstGeom>
            <a:noFill/>
          </p:spPr>
          <p:txBody>
            <a:bodyPr wrap="none" rtlCol="0">
              <a:spAutoFit/>
            </a:bodyPr>
            <a:lstStyle/>
            <a:p>
              <a:r>
                <a:rPr lang="cs-CZ" b="1" dirty="0"/>
                <a:t>hmotnost</a:t>
              </a:r>
            </a:p>
          </p:txBody>
        </p:sp>
      </p:grpSp>
      <p:grpSp>
        <p:nvGrpSpPr>
          <p:cNvPr id="13" name="Skupina 12">
            <a:extLst>
              <a:ext uri="{FF2B5EF4-FFF2-40B4-BE49-F238E27FC236}">
                <a16:creationId xmlns:a16="http://schemas.microsoft.com/office/drawing/2014/main" id="{DA8D010D-65F4-41DB-BF54-2642A5499523}"/>
              </a:ext>
            </a:extLst>
          </p:cNvPr>
          <p:cNvGrpSpPr/>
          <p:nvPr/>
        </p:nvGrpSpPr>
        <p:grpSpPr>
          <a:xfrm>
            <a:off x="5872553" y="3608935"/>
            <a:ext cx="1666411" cy="1303197"/>
            <a:chOff x="1285303" y="3786139"/>
            <a:chExt cx="1666411" cy="1303197"/>
          </a:xfrm>
        </p:grpSpPr>
        <p:sp>
          <p:nvSpPr>
            <p:cNvPr id="14" name="Jednoduché závorky 13">
              <a:extLst>
                <a:ext uri="{FF2B5EF4-FFF2-40B4-BE49-F238E27FC236}">
                  <a16:creationId xmlns:a16="http://schemas.microsoft.com/office/drawing/2014/main" id="{05610E60-5B3F-43A6-AEB5-784DB2B16BA6}"/>
                </a:ext>
              </a:extLst>
            </p:cNvPr>
            <p:cNvSpPr/>
            <p:nvPr/>
          </p:nvSpPr>
          <p:spPr>
            <a:xfrm>
              <a:off x="1285303" y="3786139"/>
              <a:ext cx="1666411" cy="1075583"/>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5" name="TextovéPole 14">
              <a:extLst>
                <a:ext uri="{FF2B5EF4-FFF2-40B4-BE49-F238E27FC236}">
                  <a16:creationId xmlns:a16="http://schemas.microsoft.com/office/drawing/2014/main" id="{B351F503-5C93-42B5-BE67-7593CD451310}"/>
                </a:ext>
              </a:extLst>
            </p:cNvPr>
            <p:cNvSpPr txBox="1"/>
            <p:nvPr/>
          </p:nvSpPr>
          <p:spPr>
            <a:xfrm>
              <a:off x="1449277" y="4720004"/>
              <a:ext cx="1346844" cy="369332"/>
            </a:xfrm>
            <a:prstGeom prst="rect">
              <a:avLst/>
            </a:prstGeom>
            <a:noFill/>
          </p:spPr>
          <p:txBody>
            <a:bodyPr wrap="none" rtlCol="0">
              <a:spAutoFit/>
            </a:bodyPr>
            <a:lstStyle/>
            <a:p>
              <a:r>
                <a:rPr lang="cs-CZ" b="1" dirty="0"/>
                <a:t>hmotnost</a:t>
              </a:r>
            </a:p>
          </p:txBody>
        </p:sp>
      </p:grpSp>
      <p:sp>
        <p:nvSpPr>
          <p:cNvPr id="16" name="Rovná se 15">
            <a:extLst>
              <a:ext uri="{FF2B5EF4-FFF2-40B4-BE49-F238E27FC236}">
                <a16:creationId xmlns:a16="http://schemas.microsoft.com/office/drawing/2014/main" id="{0ECED26D-FF91-4393-9DB0-F0A5B2B4351D}"/>
              </a:ext>
            </a:extLst>
          </p:cNvPr>
          <p:cNvSpPr/>
          <p:nvPr/>
        </p:nvSpPr>
        <p:spPr>
          <a:xfrm>
            <a:off x="5174349" y="3921735"/>
            <a:ext cx="663332" cy="525968"/>
          </a:xfrm>
          <a:prstGeom prst="mathEqua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7" name="Plus 46">
            <a:extLst>
              <a:ext uri="{FF2B5EF4-FFF2-40B4-BE49-F238E27FC236}">
                <a16:creationId xmlns:a16="http://schemas.microsoft.com/office/drawing/2014/main" id="{4519AD17-08D9-4017-9FEF-6453F7B1588A}"/>
              </a:ext>
            </a:extLst>
          </p:cNvPr>
          <p:cNvSpPr/>
          <p:nvPr/>
        </p:nvSpPr>
        <p:spPr>
          <a:xfrm>
            <a:off x="2856170" y="3896687"/>
            <a:ext cx="576064" cy="57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Zástupný symbol pro obsah 2">
            <a:extLst>
              <a:ext uri="{FF2B5EF4-FFF2-40B4-BE49-F238E27FC236}">
                <a16:creationId xmlns:a16="http://schemas.microsoft.com/office/drawing/2014/main" id="{8DE1B6D3-93CC-48DA-835B-8A52A233F4B6}"/>
              </a:ext>
            </a:extLst>
          </p:cNvPr>
          <p:cNvSpPr txBox="1">
            <a:spLocks/>
          </p:cNvSpPr>
          <p:nvPr/>
        </p:nvSpPr>
        <p:spPr>
          <a:xfrm>
            <a:off x="685800" y="4965485"/>
            <a:ext cx="7772400" cy="162715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cs-CZ" dirty="0"/>
              <a:t>matematické operace mají svůj skutečný protějšek (např. sčítání délky odpovídá přikládání objektu vedle sebe)</a:t>
            </a:r>
          </a:p>
          <a:p>
            <a:r>
              <a:rPr lang="cs-CZ" dirty="0"/>
              <a:t>kromě toho existuje měření </a:t>
            </a:r>
            <a:r>
              <a:rPr lang="cs-CZ" b="1" dirty="0"/>
              <a:t>odvozené</a:t>
            </a:r>
            <a:r>
              <a:rPr lang="cs-CZ" dirty="0"/>
              <a:t>, které vzniká kombinaci fundamentálně měřených veličin (hustota vzniká jako podíl objemu a hmotnosti)</a:t>
            </a:r>
            <a:endParaRPr lang="en-US" dirty="0"/>
          </a:p>
        </p:txBody>
      </p:sp>
    </p:spTree>
    <p:extLst>
      <p:ext uri="{BB962C8B-B14F-4D97-AF65-F5344CB8AC3E}">
        <p14:creationId xmlns:p14="http://schemas.microsoft.com/office/powerpoint/2010/main" val="5854030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2600315726"/>
              </p:ext>
            </p:extLst>
          </p:nvPr>
        </p:nvGraphicFramePr>
        <p:xfrm>
          <a:off x="683568" y="116632"/>
          <a:ext cx="7772400" cy="6097905"/>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algn="ctr" fontAlgn="ctr"/>
                      <a:r>
                        <a:rPr lang="cs-CZ" sz="2800" b="0" i="0" u="none" strike="noStrike" dirty="0">
                          <a:solidFill>
                            <a:srgbClr val="000000"/>
                          </a:solidFill>
                          <a:effectLst/>
                          <a:latin typeface="Calibri" panose="020F0502020204030204" pitchFamily="34" charset="0"/>
                        </a:rPr>
                        <a:t>reliabilita</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chyba měření</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poloměr CI95%</a:t>
                      </a:r>
                      <a:r>
                        <a:rPr lang="cs-CZ" sz="2800" b="0" i="0" u="none" strike="noStrike" baseline="0" dirty="0">
                          <a:solidFill>
                            <a:srgbClr val="000000"/>
                          </a:solidFill>
                          <a:effectLst/>
                          <a:latin typeface="Calibri" panose="020F0502020204030204" pitchFamily="34" charset="0"/>
                        </a:rPr>
                        <a:t> při X ~ N(0,1)</a:t>
                      </a:r>
                      <a:endParaRPr lang="cs-CZ"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70840">
                <a:tc>
                  <a:txBody>
                    <a:bodyPr/>
                    <a:lstStyle/>
                    <a:p>
                      <a:pPr algn="ctr" fontAlgn="ctr"/>
                      <a:r>
                        <a:rPr lang="cs-CZ" sz="2800" b="0" i="0" u="none" strike="noStrike" dirty="0">
                          <a:solidFill>
                            <a:srgbClr val="000000"/>
                          </a:solidFill>
                          <a:effectLst/>
                          <a:latin typeface="Calibri" panose="020F0502020204030204" pitchFamily="34" charset="0"/>
                        </a:rPr>
                        <a:t>0,10</a:t>
                      </a:r>
                    </a:p>
                  </a:txBody>
                  <a:tcPr marL="9525" marR="9525" marT="9525" marB="0" anchor="ctr"/>
                </a:tc>
                <a:tc>
                  <a:txBody>
                    <a:bodyPr/>
                    <a:lstStyle/>
                    <a:p>
                      <a:pPr algn="ctr" fontAlgn="ctr"/>
                      <a:r>
                        <a:rPr lang="cs-CZ" sz="2800" b="0" i="0" u="none" strike="noStrike">
                          <a:solidFill>
                            <a:srgbClr val="000000"/>
                          </a:solidFill>
                          <a:effectLst/>
                          <a:latin typeface="Calibri" panose="020F0502020204030204" pitchFamily="34" charset="0"/>
                        </a:rPr>
                        <a:t>0,95</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1,86</a:t>
                      </a:r>
                    </a:p>
                  </a:txBody>
                  <a:tcPr marL="9525" marR="9525" marT="9525" marB="0" anchor="ctr"/>
                </a:tc>
                <a:extLst>
                  <a:ext uri="{0D108BD9-81ED-4DB2-BD59-A6C34878D82A}">
                    <a16:rowId xmlns:a16="http://schemas.microsoft.com/office/drawing/2014/main" val="10001"/>
                  </a:ext>
                </a:extLst>
              </a:tr>
              <a:tr h="370840">
                <a:tc>
                  <a:txBody>
                    <a:bodyPr/>
                    <a:lstStyle/>
                    <a:p>
                      <a:pPr algn="ctr" fontAlgn="ctr"/>
                      <a:r>
                        <a:rPr lang="cs-CZ" sz="2800" b="0" i="0" u="none" strike="noStrike" dirty="0">
                          <a:solidFill>
                            <a:srgbClr val="000000"/>
                          </a:solidFill>
                          <a:effectLst/>
                          <a:latin typeface="Calibri" panose="020F0502020204030204" pitchFamily="34" charset="0"/>
                        </a:rPr>
                        <a:t>0,20</a:t>
                      </a:r>
                    </a:p>
                  </a:txBody>
                  <a:tcPr marL="9525" marR="9525" marT="9525" marB="0" anchor="ctr"/>
                </a:tc>
                <a:tc>
                  <a:txBody>
                    <a:bodyPr/>
                    <a:lstStyle/>
                    <a:p>
                      <a:pPr algn="ctr" fontAlgn="ctr"/>
                      <a:r>
                        <a:rPr lang="cs-CZ" sz="2800" b="0" i="0" u="none" strike="noStrike">
                          <a:solidFill>
                            <a:srgbClr val="000000"/>
                          </a:solidFill>
                          <a:effectLst/>
                          <a:latin typeface="Calibri" panose="020F0502020204030204" pitchFamily="34" charset="0"/>
                        </a:rPr>
                        <a:t>0,89</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1,75</a:t>
                      </a:r>
                    </a:p>
                  </a:txBody>
                  <a:tcPr marL="9525" marR="9525" marT="9525" marB="0" anchor="ctr"/>
                </a:tc>
                <a:extLst>
                  <a:ext uri="{0D108BD9-81ED-4DB2-BD59-A6C34878D82A}">
                    <a16:rowId xmlns:a16="http://schemas.microsoft.com/office/drawing/2014/main" val="10002"/>
                  </a:ext>
                </a:extLst>
              </a:tr>
              <a:tr h="370840">
                <a:tc>
                  <a:txBody>
                    <a:bodyPr/>
                    <a:lstStyle/>
                    <a:p>
                      <a:pPr algn="ctr" fontAlgn="ctr"/>
                      <a:r>
                        <a:rPr lang="cs-CZ" sz="2800" b="0" i="0" u="none" strike="noStrike" dirty="0">
                          <a:solidFill>
                            <a:srgbClr val="000000"/>
                          </a:solidFill>
                          <a:effectLst/>
                          <a:latin typeface="Calibri" panose="020F0502020204030204" pitchFamily="34" charset="0"/>
                        </a:rPr>
                        <a:t>0,30</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0,84</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1,64</a:t>
                      </a:r>
                    </a:p>
                  </a:txBody>
                  <a:tcPr marL="9525" marR="9525" marT="9525" marB="0" anchor="ctr"/>
                </a:tc>
                <a:extLst>
                  <a:ext uri="{0D108BD9-81ED-4DB2-BD59-A6C34878D82A}">
                    <a16:rowId xmlns:a16="http://schemas.microsoft.com/office/drawing/2014/main" val="10003"/>
                  </a:ext>
                </a:extLst>
              </a:tr>
              <a:tr h="370840">
                <a:tc>
                  <a:txBody>
                    <a:bodyPr/>
                    <a:lstStyle/>
                    <a:p>
                      <a:pPr algn="ctr" fontAlgn="ctr"/>
                      <a:r>
                        <a:rPr lang="cs-CZ" sz="2800" b="0" i="0" u="none" strike="noStrike">
                          <a:solidFill>
                            <a:srgbClr val="000000"/>
                          </a:solidFill>
                          <a:effectLst/>
                          <a:latin typeface="Calibri" panose="020F0502020204030204" pitchFamily="34" charset="0"/>
                        </a:rPr>
                        <a:t>0,40</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0,77</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1,52</a:t>
                      </a:r>
                    </a:p>
                  </a:txBody>
                  <a:tcPr marL="9525" marR="9525" marT="9525" marB="0" anchor="ctr"/>
                </a:tc>
                <a:extLst>
                  <a:ext uri="{0D108BD9-81ED-4DB2-BD59-A6C34878D82A}">
                    <a16:rowId xmlns:a16="http://schemas.microsoft.com/office/drawing/2014/main" val="10004"/>
                  </a:ext>
                </a:extLst>
              </a:tr>
              <a:tr h="370840">
                <a:tc>
                  <a:txBody>
                    <a:bodyPr/>
                    <a:lstStyle/>
                    <a:p>
                      <a:pPr algn="ctr" fontAlgn="ctr"/>
                      <a:r>
                        <a:rPr lang="cs-CZ" sz="2800" b="0" i="0" u="none" strike="noStrike">
                          <a:solidFill>
                            <a:srgbClr val="000000"/>
                          </a:solidFill>
                          <a:effectLst/>
                          <a:latin typeface="Calibri" panose="020F0502020204030204" pitchFamily="34" charset="0"/>
                        </a:rPr>
                        <a:t>0,50</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0,71</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1,39</a:t>
                      </a:r>
                    </a:p>
                  </a:txBody>
                  <a:tcPr marL="9525" marR="9525" marT="9525" marB="0" anchor="ctr"/>
                </a:tc>
                <a:extLst>
                  <a:ext uri="{0D108BD9-81ED-4DB2-BD59-A6C34878D82A}">
                    <a16:rowId xmlns:a16="http://schemas.microsoft.com/office/drawing/2014/main" val="10005"/>
                  </a:ext>
                </a:extLst>
              </a:tr>
              <a:tr h="370840">
                <a:tc>
                  <a:txBody>
                    <a:bodyPr/>
                    <a:lstStyle/>
                    <a:p>
                      <a:pPr algn="ctr" fontAlgn="ctr"/>
                      <a:r>
                        <a:rPr lang="cs-CZ" sz="2800" b="0" i="0" u="none" strike="noStrike">
                          <a:solidFill>
                            <a:srgbClr val="000000"/>
                          </a:solidFill>
                          <a:effectLst/>
                          <a:latin typeface="Calibri" panose="020F0502020204030204" pitchFamily="34" charset="0"/>
                        </a:rPr>
                        <a:t>0,60</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0,63</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1,24</a:t>
                      </a:r>
                    </a:p>
                  </a:txBody>
                  <a:tcPr marL="9525" marR="9525" marT="9525" marB="0" anchor="ctr"/>
                </a:tc>
                <a:extLst>
                  <a:ext uri="{0D108BD9-81ED-4DB2-BD59-A6C34878D82A}">
                    <a16:rowId xmlns:a16="http://schemas.microsoft.com/office/drawing/2014/main" val="10006"/>
                  </a:ext>
                </a:extLst>
              </a:tr>
              <a:tr h="370840">
                <a:tc>
                  <a:txBody>
                    <a:bodyPr/>
                    <a:lstStyle/>
                    <a:p>
                      <a:pPr algn="ctr" fontAlgn="ctr"/>
                      <a:r>
                        <a:rPr lang="cs-CZ" sz="2800" b="0" i="0" u="none" strike="noStrike">
                          <a:solidFill>
                            <a:srgbClr val="000000"/>
                          </a:solidFill>
                          <a:effectLst/>
                          <a:latin typeface="Calibri" panose="020F0502020204030204" pitchFamily="34" charset="0"/>
                        </a:rPr>
                        <a:t>0,70</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0,55</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10007"/>
                  </a:ext>
                </a:extLst>
              </a:tr>
              <a:tr h="370840">
                <a:tc>
                  <a:txBody>
                    <a:bodyPr/>
                    <a:lstStyle/>
                    <a:p>
                      <a:pPr algn="ctr" fontAlgn="ctr"/>
                      <a:r>
                        <a:rPr lang="cs-CZ" sz="2800" b="0" i="0" u="none" strike="noStrike">
                          <a:solidFill>
                            <a:srgbClr val="000000"/>
                          </a:solidFill>
                          <a:effectLst/>
                          <a:latin typeface="Calibri" panose="020F0502020204030204" pitchFamily="34" charset="0"/>
                        </a:rPr>
                        <a:t>0,80</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0,45</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0,88</a:t>
                      </a:r>
                    </a:p>
                  </a:txBody>
                  <a:tcPr marL="9525" marR="9525" marT="9525" marB="0" anchor="ctr"/>
                </a:tc>
                <a:extLst>
                  <a:ext uri="{0D108BD9-81ED-4DB2-BD59-A6C34878D82A}">
                    <a16:rowId xmlns:a16="http://schemas.microsoft.com/office/drawing/2014/main" val="10008"/>
                  </a:ext>
                </a:extLst>
              </a:tr>
              <a:tr h="370840">
                <a:tc>
                  <a:txBody>
                    <a:bodyPr/>
                    <a:lstStyle/>
                    <a:p>
                      <a:pPr algn="ctr" fontAlgn="ctr"/>
                      <a:r>
                        <a:rPr lang="cs-CZ" sz="2800" b="0" i="0" u="none" strike="noStrike" dirty="0">
                          <a:solidFill>
                            <a:srgbClr val="000000"/>
                          </a:solidFill>
                          <a:effectLst/>
                          <a:latin typeface="Calibri" panose="020F0502020204030204" pitchFamily="34" charset="0"/>
                        </a:rPr>
                        <a:t>0,90</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0,32</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0,62</a:t>
                      </a:r>
                    </a:p>
                  </a:txBody>
                  <a:tcPr marL="9525" marR="9525" marT="9525" marB="0" anchor="ctr"/>
                </a:tc>
                <a:extLst>
                  <a:ext uri="{0D108BD9-81ED-4DB2-BD59-A6C34878D82A}">
                    <a16:rowId xmlns:a16="http://schemas.microsoft.com/office/drawing/2014/main" val="10009"/>
                  </a:ext>
                </a:extLst>
              </a:tr>
              <a:tr h="370840">
                <a:tc>
                  <a:txBody>
                    <a:bodyPr/>
                    <a:lstStyle/>
                    <a:p>
                      <a:pPr marL="0" algn="ctr" defTabSz="914400" rtl="0" eaLnBrk="1" fontAlgn="ctr" latinLnBrk="0" hangingPunct="1"/>
                      <a:r>
                        <a:rPr lang="cs-CZ" sz="2800" b="0" i="0" u="none" strike="noStrike" kern="1200" dirty="0">
                          <a:solidFill>
                            <a:srgbClr val="000000"/>
                          </a:solidFill>
                          <a:effectLst/>
                          <a:latin typeface="Calibri" panose="020F0502020204030204" pitchFamily="34" charset="0"/>
                          <a:ea typeface="+mn-ea"/>
                          <a:cs typeface="+mn-cs"/>
                        </a:rPr>
                        <a:t>0,94</a:t>
                      </a:r>
                    </a:p>
                  </a:txBody>
                  <a:tcPr marL="9525" marR="9525" marT="9525" marB="0" anchor="ctr"/>
                </a:tc>
                <a:tc>
                  <a:txBody>
                    <a:bodyPr/>
                    <a:lstStyle/>
                    <a:p>
                      <a:pPr marL="0" algn="ctr" defTabSz="914400" rtl="0" eaLnBrk="1" fontAlgn="ctr" latinLnBrk="0" hangingPunct="1"/>
                      <a:r>
                        <a:rPr lang="cs-CZ" sz="2800" b="0" i="0" u="none" strike="noStrike" kern="1200" dirty="0">
                          <a:solidFill>
                            <a:srgbClr val="000000"/>
                          </a:solidFill>
                          <a:effectLst/>
                          <a:latin typeface="Calibri" panose="020F0502020204030204" pitchFamily="34" charset="0"/>
                          <a:ea typeface="+mn-ea"/>
                          <a:cs typeface="+mn-cs"/>
                        </a:rPr>
                        <a:t>0,24</a:t>
                      </a:r>
                    </a:p>
                  </a:txBody>
                  <a:tcPr marL="9525" marR="9525" marT="9525" marB="0" anchor="ctr"/>
                </a:tc>
                <a:tc>
                  <a:txBody>
                    <a:bodyPr/>
                    <a:lstStyle/>
                    <a:p>
                      <a:pPr marL="0" algn="ctr" defTabSz="914400" rtl="0" eaLnBrk="1" fontAlgn="ctr" latinLnBrk="0" hangingPunct="1"/>
                      <a:r>
                        <a:rPr lang="cs-CZ" sz="2800" b="0" i="0" u="none" strike="noStrike" kern="1200" dirty="0">
                          <a:solidFill>
                            <a:srgbClr val="000000"/>
                          </a:solidFill>
                          <a:effectLst/>
                          <a:latin typeface="Calibri" panose="020F0502020204030204" pitchFamily="34" charset="0"/>
                          <a:ea typeface="+mn-ea"/>
                          <a:cs typeface="+mn-cs"/>
                        </a:rPr>
                        <a:t>0,48</a:t>
                      </a:r>
                    </a:p>
                  </a:txBody>
                  <a:tcPr marL="9525" marR="9525" marT="9525" marB="0" anchor="ctr"/>
                </a:tc>
                <a:extLst>
                  <a:ext uri="{0D108BD9-81ED-4DB2-BD59-A6C34878D82A}">
                    <a16:rowId xmlns:a16="http://schemas.microsoft.com/office/drawing/2014/main" val="10010"/>
                  </a:ext>
                </a:extLst>
              </a:tr>
              <a:tr h="370840">
                <a:tc>
                  <a:txBody>
                    <a:bodyPr/>
                    <a:lstStyle/>
                    <a:p>
                      <a:pPr algn="ctr" fontAlgn="ctr"/>
                      <a:r>
                        <a:rPr lang="cs-CZ" sz="2800" b="0" i="0" u="none" strike="noStrike">
                          <a:solidFill>
                            <a:srgbClr val="000000"/>
                          </a:solidFill>
                          <a:effectLst/>
                          <a:latin typeface="Calibri" panose="020F0502020204030204" pitchFamily="34" charset="0"/>
                        </a:rPr>
                        <a:t>0,98</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0,14</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0,28</a:t>
                      </a:r>
                    </a:p>
                  </a:txBody>
                  <a:tcPr marL="9525" marR="9525" marT="9525" marB="0" anchor="ctr"/>
                </a:tc>
                <a:extLst>
                  <a:ext uri="{0D108BD9-81ED-4DB2-BD59-A6C34878D82A}">
                    <a16:rowId xmlns:a16="http://schemas.microsoft.com/office/drawing/2014/main" val="10011"/>
                  </a:ext>
                </a:extLst>
              </a:tr>
              <a:tr h="370840">
                <a:tc>
                  <a:txBody>
                    <a:bodyPr/>
                    <a:lstStyle/>
                    <a:p>
                      <a:pPr algn="ctr" fontAlgn="ctr"/>
                      <a:r>
                        <a:rPr lang="cs-CZ" sz="2800" b="0" i="0" u="none" strike="noStrike">
                          <a:solidFill>
                            <a:srgbClr val="000000"/>
                          </a:solidFill>
                          <a:effectLst/>
                          <a:latin typeface="Calibri" panose="020F0502020204030204" pitchFamily="34" charset="0"/>
                        </a:rPr>
                        <a:t>0,99</a:t>
                      </a:r>
                    </a:p>
                  </a:txBody>
                  <a:tcPr marL="9525" marR="9525" marT="9525" marB="0" anchor="ctr"/>
                </a:tc>
                <a:tc>
                  <a:txBody>
                    <a:bodyPr/>
                    <a:lstStyle/>
                    <a:p>
                      <a:pPr algn="ctr" fontAlgn="ctr"/>
                      <a:r>
                        <a:rPr lang="cs-CZ" sz="2800" b="0" i="0" u="none" strike="noStrike">
                          <a:solidFill>
                            <a:srgbClr val="000000"/>
                          </a:solidFill>
                          <a:effectLst/>
                          <a:latin typeface="Calibri" panose="020F0502020204030204" pitchFamily="34" charset="0"/>
                        </a:rPr>
                        <a:t>0,10</a:t>
                      </a:r>
                    </a:p>
                  </a:txBody>
                  <a:tcPr marL="9525" marR="9525" marT="9525" marB="0" anchor="ctr"/>
                </a:tc>
                <a:tc>
                  <a:txBody>
                    <a:bodyPr/>
                    <a:lstStyle/>
                    <a:p>
                      <a:pPr algn="ctr" fontAlgn="ctr"/>
                      <a:r>
                        <a:rPr lang="cs-CZ" sz="2800" b="0" i="0" u="none" strike="noStrike" dirty="0">
                          <a:solidFill>
                            <a:srgbClr val="000000"/>
                          </a:solidFill>
                          <a:effectLst/>
                          <a:latin typeface="Calibri" panose="020F0502020204030204" pitchFamily="34" charset="0"/>
                        </a:rPr>
                        <a:t>0,20</a:t>
                      </a:r>
                    </a:p>
                  </a:txBody>
                  <a:tcPr marL="9525" marR="9525" marT="9525"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247048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Reliabilita a korelace</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5800" y="1988840"/>
                <a:ext cx="7772400" cy="4183360"/>
              </a:xfrm>
            </p:spPr>
            <p:txBody>
              <a:bodyPr>
                <a:normAutofit lnSpcReduction="10000"/>
              </a:bodyPr>
              <a:lstStyle/>
              <a:p>
                <a:r>
                  <a:rPr lang="cs-CZ" dirty="0"/>
                  <a:t>Jelikož reliabilita kvantifikuje míru chybového rozptylu, který je nekorelovaný (s čímkoli), lze z ní odvodit maximální korelaci dané metody (s čímkoli):</a:t>
                </a:r>
              </a:p>
              <a:p>
                <a:endParaRPr lang="cs-CZ" dirty="0"/>
              </a:p>
              <a:p>
                <a:r>
                  <a:rPr lang="cs-CZ" dirty="0"/>
                  <a:t>Max korelace: </a:t>
                </a:r>
                <a14:m>
                  <m:oMath xmlns:m="http://schemas.openxmlformats.org/officeDocument/2006/math">
                    <m:rad>
                      <m:radPr>
                        <m:degHide m:val="on"/>
                        <m:ctrlPr>
                          <a:rPr lang="cs-CZ" i="1" smtClean="0">
                            <a:latin typeface="Cambria Math" panose="02040503050406030204" pitchFamily="18" charset="0"/>
                          </a:rPr>
                        </m:ctrlPr>
                      </m:radPr>
                      <m:deg/>
                      <m:e>
                        <m:sSub>
                          <m:sSubPr>
                            <m:ctrlPr>
                              <a:rPr lang="cs-CZ" i="1" smtClean="0">
                                <a:latin typeface="Cambria Math" panose="02040503050406030204" pitchFamily="18" charset="0"/>
                              </a:rPr>
                            </m:ctrlPr>
                          </m:sSubPr>
                          <m:e>
                            <m:r>
                              <a:rPr lang="cs-CZ" b="0" i="1" smtClean="0">
                                <a:latin typeface="Cambria Math" panose="02040503050406030204" pitchFamily="18" charset="0"/>
                              </a:rPr>
                              <m:t>𝑟</m:t>
                            </m:r>
                          </m:e>
                          <m:sub>
                            <m:r>
                              <a:rPr lang="cs-CZ" b="0" i="1" smtClean="0">
                                <a:latin typeface="Cambria Math" panose="02040503050406030204" pitchFamily="18" charset="0"/>
                              </a:rPr>
                              <m:t>𝑋</m:t>
                            </m:r>
                            <m:r>
                              <a:rPr lang="cs-CZ" b="0" i="1" smtClean="0">
                                <a:latin typeface="Cambria Math" panose="02040503050406030204" pitchFamily="18" charset="0"/>
                                <a:ea typeface="Cambria Math" panose="02040503050406030204" pitchFamily="18" charset="0"/>
                              </a:rPr>
                              <m:t>𝜏</m:t>
                            </m:r>
                          </m:sub>
                        </m:sSub>
                      </m:e>
                    </m:rad>
                  </m:oMath>
                </a14:m>
                <a:r>
                  <a:rPr lang="cs-CZ" dirty="0"/>
                  <a:t> (pokud bychom tedy validitu vyčíslili jako korelaci X a tau, nemůže překročit tuto hodnotu)</a:t>
                </a:r>
              </a:p>
              <a:p>
                <a:r>
                  <a:rPr lang="cs-CZ" dirty="0"/>
                  <a:t>Max korelace dvou metod: </a:t>
                </a:r>
                <a14:m>
                  <m:oMath xmlns:m="http://schemas.openxmlformats.org/officeDocument/2006/math">
                    <m:rad>
                      <m:radPr>
                        <m:degHide m:val="on"/>
                        <m:ctrlPr>
                          <a:rPr lang="cs-CZ" i="1">
                            <a:latin typeface="Cambria Math" panose="02040503050406030204" pitchFamily="18" charset="0"/>
                          </a:rPr>
                        </m:ctrlPr>
                      </m:radPr>
                      <m:deg/>
                      <m:e>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𝑋</m:t>
                            </m:r>
                            <m:r>
                              <a:rPr lang="cs-CZ" b="0" i="1" smtClean="0">
                                <a:latin typeface="Cambria Math" panose="02040503050406030204" pitchFamily="18" charset="0"/>
                              </a:rPr>
                              <m:t>𝑋</m:t>
                            </m:r>
                          </m:sub>
                        </m:sSub>
                        <m:sSub>
                          <m:sSubPr>
                            <m:ctrlPr>
                              <a:rPr lang="cs-CZ" i="1" smtClean="0">
                                <a:latin typeface="Cambria Math" panose="02040503050406030204" pitchFamily="18" charset="0"/>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𝑟</m:t>
                            </m:r>
                          </m:e>
                          <m:sub>
                            <m:r>
                              <a:rPr lang="cs-CZ" b="0" i="1" smtClean="0">
                                <a:latin typeface="Cambria Math" panose="02040503050406030204" pitchFamily="18" charset="0"/>
                                <a:ea typeface="Cambria Math" panose="02040503050406030204" pitchFamily="18" charset="0"/>
                              </a:rPr>
                              <m:t>𝑌𝑌</m:t>
                            </m:r>
                          </m:sub>
                        </m:sSub>
                      </m:e>
                    </m:rad>
                  </m:oMath>
                </a14:m>
                <a:endParaRPr lang="cs-CZ" dirty="0"/>
              </a:p>
              <a:p>
                <a:endParaRPr lang="cs-CZ" dirty="0"/>
              </a:p>
              <a:p>
                <a:r>
                  <a:rPr lang="cs-CZ" dirty="0"/>
                  <a:t>Korekce zeslabených korelací (</a:t>
                </a:r>
                <a:r>
                  <a:rPr lang="cs-CZ" sz="1600" dirty="0" err="1">
                    <a:solidFill>
                      <a:schemeClr val="tx1">
                        <a:lumMod val="65000"/>
                        <a:lumOff val="35000"/>
                      </a:schemeClr>
                    </a:solidFill>
                  </a:rPr>
                  <a:t>correction</a:t>
                </a:r>
                <a:r>
                  <a:rPr lang="cs-CZ" sz="1600" dirty="0">
                    <a:solidFill>
                      <a:schemeClr val="tx1">
                        <a:lumMod val="65000"/>
                        <a:lumOff val="35000"/>
                      </a:schemeClr>
                    </a:solidFill>
                  </a:rPr>
                  <a:t> </a:t>
                </a:r>
                <a:r>
                  <a:rPr lang="cs-CZ" sz="1600" dirty="0" err="1">
                    <a:solidFill>
                      <a:schemeClr val="tx1">
                        <a:lumMod val="65000"/>
                        <a:lumOff val="35000"/>
                      </a:schemeClr>
                    </a:solidFill>
                  </a:rPr>
                  <a:t>for</a:t>
                </a:r>
                <a:r>
                  <a:rPr lang="cs-CZ" sz="1600" dirty="0">
                    <a:solidFill>
                      <a:schemeClr val="tx1">
                        <a:lumMod val="65000"/>
                        <a:lumOff val="35000"/>
                      </a:schemeClr>
                    </a:solidFill>
                  </a:rPr>
                  <a:t> </a:t>
                </a:r>
                <a:r>
                  <a:rPr lang="cs-CZ" sz="1600" dirty="0" err="1">
                    <a:solidFill>
                      <a:schemeClr val="tx1">
                        <a:lumMod val="65000"/>
                        <a:lumOff val="35000"/>
                      </a:schemeClr>
                    </a:solidFill>
                  </a:rPr>
                  <a:t>attenuation</a:t>
                </a:r>
                <a:r>
                  <a:rPr lang="cs-CZ" dirty="0"/>
                  <a:t>):</a:t>
                </a:r>
              </a:p>
              <a:p>
                <a:endParaRPr lang="cs-CZ" dirty="0"/>
              </a:p>
              <a:p>
                <a:pPr marL="0"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𝑟</m:t>
                          </m:r>
                        </m:e>
                        <m:sub>
                          <m:r>
                            <a:rPr lang="cs-CZ" b="0" i="1" smtClean="0">
                              <a:latin typeface="Cambria Math" panose="02040503050406030204" pitchFamily="18" charset="0"/>
                            </a:rPr>
                            <m:t>𝑋𝑌</m:t>
                          </m:r>
                        </m:sub>
                      </m:sSub>
                      <m:r>
                        <a:rPr lang="cs-CZ" b="0" i="1" smtClean="0">
                          <a:latin typeface="Cambria Math" panose="02040503050406030204" pitchFamily="18" charset="0"/>
                        </a:rPr>
                        <m:t>=</m:t>
                      </m:r>
                      <m:f>
                        <m:fPr>
                          <m:ctrlPr>
                            <a:rPr lang="cs-CZ" b="0" i="1" smtClean="0">
                              <a:latin typeface="Cambria Math" panose="02040503050406030204" pitchFamily="18" charset="0"/>
                            </a:rPr>
                          </m:ctrlPr>
                        </m:fPr>
                        <m:num>
                          <m:sSub>
                            <m:sSubPr>
                              <m:ctrlPr>
                                <a:rPr lang="cs-CZ" b="0" i="1" smtClean="0">
                                  <a:latin typeface="Cambria Math" panose="02040503050406030204" pitchFamily="18" charset="0"/>
                                </a:rPr>
                              </m:ctrlPr>
                            </m:sSubPr>
                            <m:e>
                              <m:r>
                                <a:rPr lang="cs-CZ" b="0" i="1" smtClean="0">
                                  <a:latin typeface="Cambria Math" panose="02040503050406030204" pitchFamily="18" charset="0"/>
                                </a:rPr>
                                <m:t>𝑟</m:t>
                              </m:r>
                            </m:e>
                            <m:sub>
                              <m:r>
                                <a:rPr lang="cs-CZ" b="0" i="1" smtClean="0">
                                  <a:latin typeface="Cambria Math" panose="02040503050406030204" pitchFamily="18" charset="0"/>
                                </a:rPr>
                                <m:t>𝑥𝑦</m:t>
                              </m:r>
                            </m:sub>
                          </m:sSub>
                        </m:num>
                        <m:den>
                          <m:rad>
                            <m:radPr>
                              <m:degHide m:val="on"/>
                              <m:ctrlPr>
                                <a:rPr lang="cs-CZ" i="1">
                                  <a:latin typeface="Cambria Math" panose="02040503050406030204" pitchFamily="18" charset="0"/>
                                </a:rPr>
                              </m:ctrlPr>
                            </m:radPr>
                            <m:deg/>
                            <m:e>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𝑋𝑋</m:t>
                                  </m:r>
                                </m:sub>
                              </m:sSub>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𝑟</m:t>
                                  </m:r>
                                </m:e>
                                <m:sub>
                                  <m:r>
                                    <a:rPr lang="cs-CZ" i="1">
                                      <a:latin typeface="Cambria Math" panose="02040503050406030204" pitchFamily="18" charset="0"/>
                                      <a:ea typeface="Cambria Math" panose="02040503050406030204" pitchFamily="18" charset="0"/>
                                    </a:rPr>
                                    <m:t>𝑌𝑌</m:t>
                                  </m:r>
                                </m:sub>
                              </m:sSub>
                            </m:e>
                          </m:rad>
                        </m:den>
                      </m:f>
                    </m:oMath>
                  </m:oMathPara>
                </a14:m>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5800" y="1988840"/>
                <a:ext cx="7772400" cy="4183360"/>
              </a:xfrm>
              <a:blipFill>
                <a:blip r:embed="rId2"/>
                <a:stretch>
                  <a:fillRect l="-392" t="-2183" r="-1647"/>
                </a:stretch>
              </a:blipFill>
            </p:spPr>
            <p:txBody>
              <a:bodyPr/>
              <a:lstStyle/>
              <a:p>
                <a:r>
                  <a:rPr lang="cs-CZ">
                    <a:noFill/>
                  </a:rPr>
                  <a:t> </a:t>
                </a:r>
              </a:p>
            </p:txBody>
          </p:sp>
        </mc:Fallback>
      </mc:AlternateContent>
    </p:spTree>
    <p:extLst>
      <p:ext uri="{BB962C8B-B14F-4D97-AF65-F5344CB8AC3E}">
        <p14:creationId xmlns:p14="http://schemas.microsoft.com/office/powerpoint/2010/main" val="8037636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640112"/>
          </a:xfrm>
        </p:spPr>
        <p:txBody>
          <a:bodyPr>
            <a:normAutofit fontScale="90000"/>
          </a:bodyPr>
          <a:lstStyle/>
          <a:p>
            <a:r>
              <a:rPr lang="cs-CZ" dirty="0"/>
              <a:t>Příklad:</a:t>
            </a:r>
          </a:p>
        </p:txBody>
      </p:sp>
      <p:sp>
        <p:nvSpPr>
          <p:cNvPr id="3" name="Zástupný symbol pro obsah 2"/>
          <p:cNvSpPr>
            <a:spLocks noGrp="1"/>
          </p:cNvSpPr>
          <p:nvPr>
            <p:ph idx="1"/>
          </p:nvPr>
        </p:nvSpPr>
        <p:spPr>
          <a:xfrm>
            <a:off x="685800" y="1196752"/>
            <a:ext cx="7772400" cy="4975448"/>
          </a:xfrm>
        </p:spPr>
        <p:txBody>
          <a:bodyPr/>
          <a:lstStyle/>
          <a:p>
            <a:r>
              <a:rPr lang="cs-CZ" dirty="0"/>
              <a:t>U rysů A </a:t>
            </a:r>
            <a:r>
              <a:rPr lang="cs-CZ" dirty="0" err="1"/>
              <a:t>a</a:t>
            </a:r>
            <a:r>
              <a:rPr lang="cs-CZ" dirty="0"/>
              <a:t> B předpokládáme, že sdílí 50 % variability (tedy korelace 0,71). Máme metodu, co měří A s reliabilitou 0,7 a metodu, co měří B s reliabilitou 0,5. Jak velký potřebujeme rozsah souboru, abychom s pravděpodobností 90 % nalezli na hladině 0,05 signifikantní vztah?</a:t>
            </a:r>
          </a:p>
          <a:p>
            <a:r>
              <a:rPr lang="cs-CZ" dirty="0"/>
              <a:t>Metody spolu můžou sdílet </a:t>
            </a:r>
            <a:r>
              <a:rPr lang="cs-CZ" dirty="0" err="1"/>
              <a:t>max</a:t>
            </a:r>
            <a:r>
              <a:rPr lang="cs-CZ" dirty="0"/>
              <a:t> 0,7*0,5 = 0,35 variability. Předpokládáme, že bude sdílena jen polovina, tedy 0,175, což odpovídá korelaci 0,418.</a:t>
            </a:r>
          </a:p>
          <a:p>
            <a:r>
              <a:rPr lang="cs-CZ" dirty="0"/>
              <a:t>Analýza síly testu říká, že pro r = 0,418, beta = 0,1 a alfa = 0,05, potřebujeme 46 lidí.</a:t>
            </a:r>
          </a:p>
        </p:txBody>
      </p:sp>
    </p:spTree>
    <p:extLst>
      <p:ext uri="{BB962C8B-B14F-4D97-AF65-F5344CB8AC3E}">
        <p14:creationId xmlns:p14="http://schemas.microsoft.com/office/powerpoint/2010/main" val="400769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235480"/>
            <a:ext cx="7772400" cy="1249304"/>
          </a:xfrm>
        </p:spPr>
        <p:txBody>
          <a:bodyPr/>
          <a:lstStyle/>
          <a:p>
            <a:r>
              <a:rPr lang="cs-CZ" dirty="0"/>
              <a:t>Reliabilita jako shoda posuzovatelů</a:t>
            </a:r>
          </a:p>
        </p:txBody>
      </p:sp>
      <p:sp>
        <p:nvSpPr>
          <p:cNvPr id="3" name="Zástupný symbol pro obsah 2"/>
          <p:cNvSpPr>
            <a:spLocks noGrp="1"/>
          </p:cNvSpPr>
          <p:nvPr>
            <p:ph idx="1"/>
          </p:nvPr>
        </p:nvSpPr>
        <p:spPr>
          <a:xfrm>
            <a:off x="718124" y="1700808"/>
            <a:ext cx="4861988" cy="4680520"/>
          </a:xfrm>
        </p:spPr>
        <p:txBody>
          <a:bodyPr/>
          <a:lstStyle/>
          <a:p>
            <a:r>
              <a:rPr lang="cs-CZ" dirty="0"/>
              <a:t>Řadu charakteristik nedokážeme „měřit“, přesto o nich dokážeme udělat expertní odhad (např. kvalita uměleckého díla, atraktivita, komplikovanější diagnózy...)</a:t>
            </a:r>
          </a:p>
          <a:p>
            <a:r>
              <a:rPr lang="cs-CZ" dirty="0"/>
              <a:t>Můžeme se pak tázat, jak je takovýto odhad reliabilní.</a:t>
            </a:r>
          </a:p>
          <a:p>
            <a:r>
              <a:rPr lang="cs-CZ" dirty="0"/>
              <a:t>Necháme tedy provést odhad nezávisle </a:t>
            </a:r>
            <a:r>
              <a:rPr lang="cs-CZ" i="1" dirty="0"/>
              <a:t>k</a:t>
            </a:r>
            <a:r>
              <a:rPr lang="cs-CZ" dirty="0"/>
              <a:t> experty na </a:t>
            </a:r>
            <a:r>
              <a:rPr lang="cs-CZ" i="1" dirty="0"/>
              <a:t>n</a:t>
            </a:r>
            <a:r>
              <a:rPr lang="cs-CZ" dirty="0"/>
              <a:t> objektech (lidech) a budeme zkoumat, jak často se shodují.</a:t>
            </a:r>
          </a:p>
          <a:p>
            <a:r>
              <a:rPr lang="cs-CZ" dirty="0"/>
              <a:t>Budeme se zabývat situací, kde jsou výsledkem hodnocení nominální kategorie, kterých je </a:t>
            </a:r>
            <a:r>
              <a:rPr lang="cs-CZ" i="1" dirty="0"/>
              <a:t>q</a:t>
            </a:r>
            <a:r>
              <a:rPr lang="cs-CZ" dirty="0"/>
              <a:t>.</a:t>
            </a:r>
          </a:p>
        </p:txBody>
      </p:sp>
      <p:pic>
        <p:nvPicPr>
          <p:cNvPr id="1026" name="Picture 2" descr="https://kateswaffer.files.wordpress.com/2013/11/exper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844824"/>
            <a:ext cx="319087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7467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856136"/>
          </a:xfrm>
        </p:spPr>
        <p:txBody>
          <a:bodyPr>
            <a:normAutofit/>
          </a:bodyPr>
          <a:lstStyle/>
          <a:p>
            <a:r>
              <a:rPr lang="cs-CZ" sz="3600" dirty="0"/>
              <a:t>Koeficienty shody</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11560" y="1556792"/>
                <a:ext cx="7772400" cy="3816424"/>
              </a:xfrm>
            </p:spPr>
            <p:txBody>
              <a:bodyPr/>
              <a:lstStyle/>
              <a:p>
                <a:r>
                  <a:rPr lang="cs-CZ" dirty="0"/>
                  <a:t>Nejjednodušším ukazatelem je relativní četnost shody (</a:t>
                </a:r>
                <a:r>
                  <a:rPr lang="cs-CZ" i="1" dirty="0"/>
                  <a:t>p</a:t>
                </a:r>
                <a:r>
                  <a:rPr lang="cs-CZ" i="1" baseline="-25000" dirty="0"/>
                  <a:t>o</a:t>
                </a:r>
                <a:r>
                  <a:rPr lang="cs-CZ" dirty="0"/>
                  <a:t>). Tento ukazatel je ale poněkud primitivní – nijak nezohledňuje náhodné shody posuzovatelů.</a:t>
                </a:r>
              </a:p>
              <a:p>
                <a:endParaRPr lang="cs-CZ" sz="900" dirty="0"/>
              </a:p>
              <a:p>
                <a:r>
                  <a:rPr lang="cs-CZ" dirty="0"/>
                  <a:t>Požíváme proto „kappa koeficienty“:</a:t>
                </a:r>
              </a:p>
              <a:p>
                <a:endParaRPr lang="cs-CZ" sz="900" dirty="0"/>
              </a:p>
              <a:p>
                <a:pPr marL="0" indent="0">
                  <a:buNone/>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ea typeface="Cambria Math" panose="02040503050406030204" pitchFamily="18" charset="0"/>
                        </a:rPr>
                        <m:t>𝜅</m:t>
                      </m:r>
                      <m:r>
                        <a:rPr lang="cs-CZ" b="0" i="1" smtClean="0">
                          <a:latin typeface="Cambria Math" panose="02040503050406030204" pitchFamily="18" charset="0"/>
                          <a:ea typeface="Cambria Math" panose="02040503050406030204" pitchFamily="18" charset="0"/>
                        </a:rPr>
                        <m:t>=</m:t>
                      </m:r>
                      <m:f>
                        <m:fPr>
                          <m:ctrlPr>
                            <a:rPr lang="cs-CZ" b="0" i="1" smtClean="0">
                              <a:latin typeface="Cambria Math" panose="02040503050406030204" pitchFamily="18" charset="0"/>
                              <a:ea typeface="Cambria Math" panose="02040503050406030204" pitchFamily="18" charset="0"/>
                            </a:rPr>
                          </m:ctrlPr>
                        </m:fPr>
                        <m:num>
                          <m:sSub>
                            <m:sSubPr>
                              <m:ctrlPr>
                                <a:rPr lang="cs-CZ" b="0" i="1" smtClean="0">
                                  <a:latin typeface="Cambria Math" panose="02040503050406030204" pitchFamily="18" charset="0"/>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𝑝</m:t>
                              </m:r>
                            </m:e>
                            <m:sub>
                              <m:r>
                                <a:rPr lang="cs-CZ" b="0" i="1" smtClean="0">
                                  <a:latin typeface="Cambria Math" panose="02040503050406030204" pitchFamily="18" charset="0"/>
                                  <a:ea typeface="Cambria Math" panose="02040503050406030204" pitchFamily="18" charset="0"/>
                                </a:rPr>
                                <m:t>𝑜</m:t>
                              </m:r>
                            </m:sub>
                          </m:sSub>
                          <m:r>
                            <a:rPr lang="cs-CZ" b="0" i="1" smtClean="0">
                              <a:latin typeface="Cambria Math" panose="02040503050406030204" pitchFamily="18" charset="0"/>
                              <a:ea typeface="Cambria Math" panose="02040503050406030204" pitchFamily="18" charset="0"/>
                            </a:rPr>
                            <m:t>−</m:t>
                          </m:r>
                          <m:sSub>
                            <m:sSubPr>
                              <m:ctrlPr>
                                <a:rPr lang="cs-CZ" b="0" i="1" smtClean="0">
                                  <a:latin typeface="Cambria Math" panose="02040503050406030204" pitchFamily="18" charset="0"/>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𝑝</m:t>
                              </m:r>
                            </m:e>
                            <m:sub>
                              <m:r>
                                <a:rPr lang="cs-CZ" b="0" i="1" smtClean="0">
                                  <a:latin typeface="Cambria Math" panose="02040503050406030204" pitchFamily="18" charset="0"/>
                                  <a:ea typeface="Cambria Math" panose="02040503050406030204" pitchFamily="18" charset="0"/>
                                </a:rPr>
                                <m:t>𝑒</m:t>
                              </m:r>
                            </m:sub>
                          </m:sSub>
                        </m:num>
                        <m:den>
                          <m:r>
                            <a:rPr lang="cs-CZ" b="0" i="1" smtClean="0">
                              <a:latin typeface="Cambria Math" panose="02040503050406030204" pitchFamily="18" charset="0"/>
                              <a:ea typeface="Cambria Math" panose="02040503050406030204" pitchFamily="18" charset="0"/>
                            </a:rPr>
                            <m:t>1</m:t>
                          </m:r>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𝑒</m:t>
                              </m:r>
                            </m:sub>
                          </m:sSub>
                        </m:den>
                      </m:f>
                    </m:oMath>
                  </m:oMathPara>
                </a14:m>
                <a:endParaRPr lang="cs-CZ" dirty="0"/>
              </a:p>
              <a:p>
                <a:pPr marL="0" indent="0">
                  <a:buNone/>
                </a:pPr>
                <a:r>
                  <a:rPr lang="cs-CZ" dirty="0"/>
                  <a:t>kde </a:t>
                </a:r>
                <a:r>
                  <a:rPr lang="cs-CZ" i="1" dirty="0"/>
                  <a:t>p</a:t>
                </a:r>
                <a:r>
                  <a:rPr lang="cs-CZ" i="1" baseline="-25000" dirty="0"/>
                  <a:t>o</a:t>
                </a:r>
                <a:r>
                  <a:rPr lang="cs-CZ" dirty="0"/>
                  <a:t> je celkový podíl shod a </a:t>
                </a:r>
                <a:r>
                  <a:rPr lang="cs-CZ" i="1" dirty="0" err="1"/>
                  <a:t>p</a:t>
                </a:r>
                <a:r>
                  <a:rPr lang="cs-CZ" i="1" baseline="-25000" dirty="0" err="1"/>
                  <a:t>e</a:t>
                </a:r>
                <a:r>
                  <a:rPr lang="cs-CZ" i="1" baseline="-25000" dirty="0"/>
                  <a:t> </a:t>
                </a:r>
                <a:r>
                  <a:rPr lang="cs-CZ" dirty="0"/>
                  <a:t>je podíl shod, které můžeme připsat náhodě</a:t>
                </a:r>
              </a:p>
              <a:p>
                <a:r>
                  <a:rPr lang="cs-CZ" dirty="0"/>
                  <a:t>Člen </a:t>
                </a:r>
                <a:r>
                  <a:rPr lang="cs-CZ" dirty="0" err="1"/>
                  <a:t>p</a:t>
                </a:r>
                <a:r>
                  <a:rPr lang="cs-CZ" baseline="-25000" dirty="0" err="1"/>
                  <a:t>e</a:t>
                </a:r>
                <a:r>
                  <a:rPr lang="cs-CZ" dirty="0"/>
                  <a:t> nicméně můžeme definovat různě.</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11560" y="1556792"/>
                <a:ext cx="7772400" cy="3816424"/>
              </a:xfrm>
              <a:blipFill rotWithShape="0">
                <a:blip r:embed="rId2"/>
                <a:stretch>
                  <a:fillRect l="-784" t="-1597" r="-1098"/>
                </a:stretch>
              </a:blipFill>
            </p:spPr>
            <p:txBody>
              <a:bodyPr/>
              <a:lstStyle/>
              <a:p>
                <a:r>
                  <a:rPr lang="cs-CZ">
                    <a:noFill/>
                  </a:rPr>
                  <a:t> </a:t>
                </a:r>
              </a:p>
            </p:txBody>
          </p:sp>
        </mc:Fallback>
      </mc:AlternateContent>
    </p:spTree>
    <p:extLst>
      <p:ext uri="{BB962C8B-B14F-4D97-AF65-F5344CB8AC3E}">
        <p14:creationId xmlns:p14="http://schemas.microsoft.com/office/powerpoint/2010/main" val="41604010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856136"/>
          </a:xfrm>
        </p:spPr>
        <p:txBody>
          <a:bodyPr/>
          <a:lstStyle/>
          <a:p>
            <a:r>
              <a:rPr lang="cs-CZ" dirty="0"/>
              <a:t>Situace: dva posuzovatelé</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80" y="1844824"/>
            <a:ext cx="8597640" cy="3235540"/>
          </a:xfrm>
          <a:prstGeom prst="rect">
            <a:avLst/>
          </a:prstGeom>
        </p:spPr>
      </p:pic>
      <mc:AlternateContent xmlns:mc="http://schemas.openxmlformats.org/markup-compatibility/2006" xmlns:a14="http://schemas.microsoft.com/office/drawing/2010/main">
        <mc:Choice Requires="a14">
          <p:sp>
            <p:nvSpPr>
              <p:cNvPr id="5" name="Obdélník 4"/>
              <p:cNvSpPr/>
              <p:nvPr/>
            </p:nvSpPr>
            <p:spPr>
              <a:xfrm>
                <a:off x="1616083" y="5619879"/>
                <a:ext cx="1423788" cy="613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ea typeface="Cambria Math" panose="02040503050406030204" pitchFamily="18" charset="0"/>
                        </a:rPr>
                        <m:t>𝜅</m:t>
                      </m:r>
                      <m:r>
                        <a:rPr lang="cs-CZ" i="1">
                          <a:latin typeface="Cambria Math" panose="02040503050406030204" pitchFamily="18" charset="0"/>
                          <a:ea typeface="Cambria Math" panose="02040503050406030204" pitchFamily="18" charset="0"/>
                        </a:rPr>
                        <m:t>=</m:t>
                      </m:r>
                      <m:f>
                        <m:fPr>
                          <m:ctrlPr>
                            <a:rPr lang="cs-CZ" i="1">
                              <a:latin typeface="Cambria Math" panose="02040503050406030204" pitchFamily="18" charset="0"/>
                              <a:ea typeface="Cambria Math" panose="02040503050406030204" pitchFamily="18" charset="0"/>
                            </a:rPr>
                          </m:ctrlPr>
                        </m:fPr>
                        <m:num>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𝑜</m:t>
                              </m:r>
                            </m:sub>
                          </m:sSub>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𝑒</m:t>
                              </m:r>
                            </m:sub>
                          </m:sSub>
                        </m:num>
                        <m:den>
                          <m:r>
                            <a:rPr lang="cs-CZ" i="1">
                              <a:latin typeface="Cambria Math" panose="02040503050406030204" pitchFamily="18" charset="0"/>
                              <a:ea typeface="Cambria Math" panose="02040503050406030204" pitchFamily="18" charset="0"/>
                            </a:rPr>
                            <m:t>1−</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𝑒</m:t>
                              </m:r>
                            </m:sub>
                          </m:sSub>
                        </m:den>
                      </m:f>
                    </m:oMath>
                  </m:oMathPara>
                </a14:m>
                <a:endParaRPr lang="cs-CZ" dirty="0"/>
              </a:p>
            </p:txBody>
          </p:sp>
        </mc:Choice>
        <mc:Fallback xmlns="">
          <p:sp>
            <p:nvSpPr>
              <p:cNvPr id="5" name="Obdélník 4"/>
              <p:cNvSpPr>
                <a:spLocks noRot="1" noChangeAspect="1" noMove="1" noResize="1" noEditPoints="1" noAdjustHandles="1" noChangeArrowheads="1" noChangeShapeType="1" noTextEdit="1"/>
              </p:cNvSpPr>
              <p:nvPr/>
            </p:nvSpPr>
            <p:spPr>
              <a:xfrm>
                <a:off x="1616083" y="5619879"/>
                <a:ext cx="1423788" cy="613501"/>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Obdélník 5"/>
              <p:cNvSpPr/>
              <p:nvPr/>
            </p:nvSpPr>
            <p:spPr>
              <a:xfrm>
                <a:off x="3810186" y="5502378"/>
                <a:ext cx="1509965" cy="8485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𝑜</m:t>
                          </m:r>
                        </m:sub>
                      </m:sSub>
                      <m:r>
                        <a:rPr lang="cs-CZ" i="1">
                          <a:latin typeface="Cambria Math" panose="02040503050406030204" pitchFamily="18" charset="0"/>
                          <a:ea typeface="Cambria Math" panose="02040503050406030204" pitchFamily="18" charset="0"/>
                        </a:rPr>
                        <m:t>=</m:t>
                      </m:r>
                      <m:nary>
                        <m:naryPr>
                          <m:chr m:val="∑"/>
                          <m:ctrlPr>
                            <a:rPr lang="cs-CZ" i="1" smtClean="0">
                              <a:latin typeface="Cambria Math" panose="02040503050406030204" pitchFamily="18" charset="0"/>
                              <a:ea typeface="Cambria Math" panose="02040503050406030204" pitchFamily="18" charset="0"/>
                            </a:rPr>
                          </m:ctrlPr>
                        </m:naryPr>
                        <m:sub>
                          <m:r>
                            <m:rPr>
                              <m:brk m:alnAt="23"/>
                            </m:rPr>
                            <a:rPr lang="cs-CZ" b="0" i="1" smtClean="0">
                              <a:latin typeface="Cambria Math" panose="02040503050406030204" pitchFamily="18" charset="0"/>
                              <a:ea typeface="Cambria Math" panose="02040503050406030204" pitchFamily="18" charset="0"/>
                            </a:rPr>
                            <m:t>𝑘</m:t>
                          </m:r>
                          <m:r>
                            <a:rPr lang="cs-CZ" b="0" i="1" smtClean="0">
                              <a:latin typeface="Cambria Math" panose="02040503050406030204" pitchFamily="18" charset="0"/>
                              <a:ea typeface="Cambria Math" panose="02040503050406030204" pitchFamily="18" charset="0"/>
                            </a:rPr>
                            <m:t>=1</m:t>
                          </m:r>
                        </m:sub>
                        <m:sup>
                          <m:r>
                            <a:rPr lang="cs-CZ" b="0" i="1" smtClean="0">
                              <a:latin typeface="Cambria Math" panose="02040503050406030204" pitchFamily="18" charset="0"/>
                              <a:ea typeface="Cambria Math" panose="02040503050406030204" pitchFamily="18" charset="0"/>
                            </a:rPr>
                            <m:t>𝑞</m:t>
                          </m:r>
                        </m:sup>
                        <m:e>
                          <m:f>
                            <m:fPr>
                              <m:ctrlPr>
                                <a:rPr lang="cs-CZ" i="1" smtClean="0">
                                  <a:latin typeface="Cambria Math" panose="02040503050406030204" pitchFamily="18" charset="0"/>
                                  <a:ea typeface="Cambria Math" panose="02040503050406030204" pitchFamily="18" charset="0"/>
                                </a:rPr>
                              </m:ctrlPr>
                            </m:fPr>
                            <m:num>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𝑛</m:t>
                                  </m:r>
                                </m:e>
                                <m:sub>
                                  <m:r>
                                    <a:rPr lang="cs-CZ" i="1">
                                      <a:latin typeface="Cambria Math" panose="02040503050406030204" pitchFamily="18" charset="0"/>
                                      <a:ea typeface="Cambria Math" panose="02040503050406030204" pitchFamily="18" charset="0"/>
                                    </a:rPr>
                                    <m:t>𝑘𝑘</m:t>
                                  </m:r>
                                </m:sub>
                              </m:sSub>
                            </m:num>
                            <m:den>
                              <m:r>
                                <a:rPr lang="cs-CZ" b="0" i="1" smtClean="0">
                                  <a:latin typeface="Cambria Math" panose="02040503050406030204" pitchFamily="18" charset="0"/>
                                  <a:ea typeface="Cambria Math" panose="02040503050406030204" pitchFamily="18" charset="0"/>
                                </a:rPr>
                                <m:t>𝑛</m:t>
                              </m:r>
                            </m:den>
                          </m:f>
                        </m:e>
                      </m:nary>
                    </m:oMath>
                  </m:oMathPara>
                </a14:m>
                <a:endParaRPr lang="cs-CZ" dirty="0"/>
              </a:p>
            </p:txBody>
          </p:sp>
        </mc:Choice>
        <mc:Fallback xmlns="">
          <p:sp>
            <p:nvSpPr>
              <p:cNvPr id="6" name="Obdélník 5"/>
              <p:cNvSpPr>
                <a:spLocks noRot="1" noChangeAspect="1" noMove="1" noResize="1" noEditPoints="1" noAdjustHandles="1" noChangeArrowheads="1" noChangeShapeType="1" noTextEdit="1"/>
              </p:cNvSpPr>
              <p:nvPr/>
            </p:nvSpPr>
            <p:spPr>
              <a:xfrm>
                <a:off x="3810186" y="5502378"/>
                <a:ext cx="1509965" cy="848502"/>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Obdélník 6"/>
              <p:cNvSpPr/>
              <p:nvPr/>
            </p:nvSpPr>
            <p:spPr>
              <a:xfrm>
                <a:off x="6078347" y="5741963"/>
                <a:ext cx="8699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b="0" i="1" smtClean="0">
                              <a:latin typeface="Cambria Math" panose="02040503050406030204" pitchFamily="18" charset="0"/>
                              <a:ea typeface="Cambria Math" panose="02040503050406030204" pitchFamily="18" charset="0"/>
                            </a:rPr>
                            <m:t>𝑒</m:t>
                          </m:r>
                        </m:sub>
                      </m:sSub>
                      <m:r>
                        <a:rPr lang="cs-CZ"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 ?</m:t>
                      </m:r>
                    </m:oMath>
                  </m:oMathPara>
                </a14:m>
                <a:endParaRPr lang="cs-CZ" dirty="0"/>
              </a:p>
            </p:txBody>
          </p:sp>
        </mc:Choice>
        <mc:Fallback xmlns="">
          <p:sp>
            <p:nvSpPr>
              <p:cNvPr id="7" name="Obdélník 6"/>
              <p:cNvSpPr>
                <a:spLocks noRot="1" noChangeAspect="1" noMove="1" noResize="1" noEditPoints="1" noAdjustHandles="1" noChangeArrowheads="1" noChangeShapeType="1" noTextEdit="1"/>
              </p:cNvSpPr>
              <p:nvPr/>
            </p:nvSpPr>
            <p:spPr>
              <a:xfrm>
                <a:off x="6078347" y="5741963"/>
                <a:ext cx="869917" cy="369332"/>
              </a:xfrm>
              <a:prstGeom prst="rect">
                <a:avLst/>
              </a:prstGeom>
              <a:blipFill>
                <a:blip r:embed="rId5"/>
                <a:stretch>
                  <a:fillRect b="-6557"/>
                </a:stretch>
              </a:blipFill>
            </p:spPr>
            <p:txBody>
              <a:bodyPr/>
              <a:lstStyle/>
              <a:p>
                <a:r>
                  <a:rPr lang="cs-CZ">
                    <a:noFill/>
                  </a:rPr>
                  <a:t> </a:t>
                </a:r>
              </a:p>
            </p:txBody>
          </p:sp>
        </mc:Fallback>
      </mc:AlternateContent>
    </p:spTree>
    <p:extLst>
      <p:ext uri="{BB962C8B-B14F-4D97-AF65-F5344CB8AC3E}">
        <p14:creationId xmlns:p14="http://schemas.microsoft.com/office/powerpoint/2010/main" val="308073509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85800" y="484632"/>
            <a:ext cx="7772400" cy="784128"/>
          </a:xfrm>
        </p:spPr>
        <p:txBody>
          <a:bodyPr/>
          <a:lstStyle/>
          <a:p>
            <a:r>
              <a:rPr lang="cs-CZ" dirty="0"/>
              <a:t>Cohenova </a:t>
            </a:r>
            <a:r>
              <a:rPr lang="el-GR" dirty="0">
                <a:latin typeface="Times New Roman" panose="02020603050405020304" pitchFamily="18" charset="0"/>
                <a:cs typeface="Times New Roman" panose="02020603050405020304" pitchFamily="18" charset="0"/>
              </a:rPr>
              <a:t>κ</a:t>
            </a:r>
            <a:r>
              <a:rPr lang="cs-CZ" dirty="0"/>
              <a:t> </a:t>
            </a:r>
            <a:r>
              <a:rPr lang="cs-CZ" sz="1800" dirty="0"/>
              <a:t>(kappa)</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5800" y="1556792"/>
                <a:ext cx="7772400" cy="3884406"/>
              </a:xfrm>
            </p:spPr>
            <p:txBody>
              <a:bodyPr/>
              <a:lstStyle/>
              <a:p>
                <a:r>
                  <a:rPr lang="cs-CZ" dirty="0"/>
                  <a:t>předpokládejme, že pro posuzovatele A i B existují pravděpodobnosti p</a:t>
                </a:r>
                <a:r>
                  <a:rPr lang="cs-CZ" baseline="-25000" dirty="0"/>
                  <a:t>A1</a:t>
                </a:r>
                <a:r>
                  <a:rPr lang="cs-CZ" dirty="0"/>
                  <a:t>, p</a:t>
                </a:r>
                <a:r>
                  <a:rPr lang="cs-CZ" baseline="-25000" dirty="0"/>
                  <a:t>A2</a:t>
                </a:r>
                <a:r>
                  <a:rPr lang="cs-CZ" dirty="0"/>
                  <a:t>... </a:t>
                </a:r>
                <a:r>
                  <a:rPr lang="cs-CZ" dirty="0" err="1"/>
                  <a:t>p</a:t>
                </a:r>
                <a:r>
                  <a:rPr lang="cs-CZ" baseline="-25000" dirty="0" err="1"/>
                  <a:t>Aq</a:t>
                </a:r>
                <a:r>
                  <a:rPr lang="cs-CZ" dirty="0"/>
                  <a:t>,(respektive p</a:t>
                </a:r>
                <a:r>
                  <a:rPr lang="cs-CZ" baseline="-25000" dirty="0"/>
                  <a:t>B1</a:t>
                </a:r>
                <a:r>
                  <a:rPr lang="cs-CZ" dirty="0"/>
                  <a:t>, p</a:t>
                </a:r>
                <a:r>
                  <a:rPr lang="cs-CZ" baseline="-25000" dirty="0"/>
                  <a:t>B2</a:t>
                </a:r>
                <a:r>
                  <a:rPr lang="cs-CZ" dirty="0"/>
                  <a:t>... </a:t>
                </a:r>
                <a:r>
                  <a:rPr lang="cs-CZ" dirty="0" err="1"/>
                  <a:t>p</a:t>
                </a:r>
                <a:r>
                  <a:rPr lang="cs-CZ" baseline="-25000" dirty="0" err="1"/>
                  <a:t>Bq</a:t>
                </a:r>
                <a:r>
                  <a:rPr lang="cs-CZ" dirty="0"/>
                  <a:t>), že objekt zařadí do kategorie 1, 2 ... q.</a:t>
                </a:r>
              </a:p>
              <a:p>
                <a:r>
                  <a:rPr lang="cs-CZ" dirty="0"/>
                  <a:t>pokud by jeden nebo oba posuzovatelé kategorizovali náhodně </a:t>
                </a:r>
                <a:r>
                  <a:rPr lang="cs-CZ" sz="1800" dirty="0"/>
                  <a:t>(ale s ohledem k výše uvedeným pravděpodobnostem)</a:t>
                </a:r>
                <a:r>
                  <a:rPr lang="cs-CZ" dirty="0"/>
                  <a:t>, pak podíl náhodně vzniklých shod je</a:t>
                </a:r>
              </a:p>
              <a:p>
                <a:endParaRPr lang="cs-CZ" sz="1050" dirty="0"/>
              </a:p>
              <a:p>
                <a:pPr marL="0"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𝑝</m:t>
                          </m:r>
                        </m:e>
                        <m:sub>
                          <m:r>
                            <a:rPr lang="cs-CZ" b="0" i="1" smtClean="0">
                              <a:latin typeface="Cambria Math" panose="02040503050406030204" pitchFamily="18" charset="0"/>
                            </a:rPr>
                            <m:t>𝑒</m:t>
                          </m:r>
                        </m:sub>
                      </m:sSub>
                      <m:r>
                        <a:rPr lang="cs-CZ" b="0" i="1" smtClean="0">
                          <a:latin typeface="Cambria Math" panose="02040503050406030204" pitchFamily="18" charset="0"/>
                        </a:rPr>
                        <m:t>=</m:t>
                      </m:r>
                      <m:nary>
                        <m:naryPr>
                          <m:chr m:val="∑"/>
                          <m:ctrlPr>
                            <a:rPr lang="cs-CZ" b="0" i="1" smtClean="0">
                              <a:latin typeface="Cambria Math" panose="02040503050406030204" pitchFamily="18" charset="0"/>
                            </a:rPr>
                          </m:ctrlPr>
                        </m:naryPr>
                        <m:sub>
                          <m:r>
                            <m:rPr>
                              <m:brk m:alnAt="23"/>
                            </m:rPr>
                            <a:rPr lang="cs-CZ" b="0" i="1" smtClean="0">
                              <a:latin typeface="Cambria Math" panose="02040503050406030204" pitchFamily="18" charset="0"/>
                            </a:rPr>
                            <m:t>𝑘</m:t>
                          </m:r>
                          <m:r>
                            <a:rPr lang="cs-CZ" b="0" i="1" smtClean="0">
                              <a:latin typeface="Cambria Math" panose="02040503050406030204" pitchFamily="18" charset="0"/>
                            </a:rPr>
                            <m:t>=1</m:t>
                          </m:r>
                        </m:sub>
                        <m:sup>
                          <m:r>
                            <a:rPr lang="cs-CZ" b="0" i="1" smtClean="0">
                              <a:latin typeface="Cambria Math" panose="02040503050406030204" pitchFamily="18" charset="0"/>
                            </a:rPr>
                            <m:t>𝑞</m:t>
                          </m:r>
                        </m:sup>
                        <m:e>
                          <m:sSub>
                            <m:sSubPr>
                              <m:ctrlPr>
                                <a:rPr lang="cs-CZ" b="0" i="1" smtClean="0">
                                  <a:latin typeface="Cambria Math" panose="02040503050406030204" pitchFamily="18" charset="0"/>
                                </a:rPr>
                              </m:ctrlPr>
                            </m:sSubPr>
                            <m:e>
                              <m:r>
                                <a:rPr lang="cs-CZ" b="0" i="1" smtClean="0">
                                  <a:latin typeface="Cambria Math" panose="02040503050406030204" pitchFamily="18" charset="0"/>
                                </a:rPr>
                                <m:t>𝑝</m:t>
                              </m:r>
                            </m:e>
                            <m:sub>
                              <m:r>
                                <a:rPr lang="cs-CZ" b="0" i="1" smtClean="0">
                                  <a:latin typeface="Cambria Math" panose="02040503050406030204" pitchFamily="18" charset="0"/>
                                </a:rPr>
                                <m:t>𝐴𝑘</m:t>
                              </m:r>
                            </m:sub>
                          </m:sSub>
                          <m:r>
                            <a:rPr lang="cs-CZ" b="0" i="1" smtClean="0">
                              <a:latin typeface="Cambria Math" panose="02040503050406030204" pitchFamily="18" charset="0"/>
                              <a:ea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𝑝</m:t>
                              </m:r>
                            </m:e>
                            <m:sub>
                              <m:r>
                                <a:rPr lang="cs-CZ" b="0" i="1" smtClean="0">
                                  <a:latin typeface="Cambria Math" panose="02040503050406030204" pitchFamily="18" charset="0"/>
                                </a:rPr>
                                <m:t>𝐵𝑘</m:t>
                              </m:r>
                            </m:sub>
                          </m:sSub>
                        </m:e>
                      </m:nary>
                    </m:oMath>
                  </m:oMathPara>
                </a14:m>
                <a:endParaRPr lang="cs-CZ" dirty="0"/>
              </a:p>
              <a:p>
                <a:endParaRPr lang="cs-CZ" sz="300" dirty="0"/>
              </a:p>
              <a:p>
                <a:r>
                  <a:rPr lang="cs-CZ" dirty="0"/>
                  <a:t>Dosadíme do vzorce z předešlého </a:t>
                </a:r>
                <a:r>
                  <a:rPr lang="cs-CZ" dirty="0" err="1"/>
                  <a:t>slidu</a:t>
                </a:r>
                <a:r>
                  <a:rPr lang="cs-CZ" dirty="0"/>
                  <a:t>:</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5800" y="1556792"/>
                <a:ext cx="7772400" cy="3884406"/>
              </a:xfrm>
              <a:blipFill>
                <a:blip r:embed="rId2"/>
                <a:stretch>
                  <a:fillRect l="-392" t="-156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Obdélník 4"/>
              <p:cNvSpPr/>
              <p:nvPr/>
            </p:nvSpPr>
            <p:spPr>
              <a:xfrm>
                <a:off x="2843808" y="5558699"/>
                <a:ext cx="1423788" cy="613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ea typeface="Cambria Math" panose="02040503050406030204" pitchFamily="18" charset="0"/>
                        </a:rPr>
                        <m:t>𝜅</m:t>
                      </m:r>
                      <m:r>
                        <a:rPr lang="cs-CZ" i="1">
                          <a:latin typeface="Cambria Math" panose="02040503050406030204" pitchFamily="18" charset="0"/>
                          <a:ea typeface="Cambria Math" panose="02040503050406030204" pitchFamily="18" charset="0"/>
                        </a:rPr>
                        <m:t>=</m:t>
                      </m:r>
                      <m:f>
                        <m:fPr>
                          <m:ctrlPr>
                            <a:rPr lang="cs-CZ" i="1">
                              <a:latin typeface="Cambria Math" panose="02040503050406030204" pitchFamily="18" charset="0"/>
                              <a:ea typeface="Cambria Math" panose="02040503050406030204" pitchFamily="18" charset="0"/>
                            </a:rPr>
                          </m:ctrlPr>
                        </m:fPr>
                        <m:num>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𝑜</m:t>
                              </m:r>
                            </m:sub>
                          </m:sSub>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𝑒</m:t>
                              </m:r>
                            </m:sub>
                          </m:sSub>
                        </m:num>
                        <m:den>
                          <m:r>
                            <a:rPr lang="cs-CZ" i="1">
                              <a:latin typeface="Cambria Math" panose="02040503050406030204" pitchFamily="18" charset="0"/>
                              <a:ea typeface="Cambria Math" panose="02040503050406030204" pitchFamily="18" charset="0"/>
                            </a:rPr>
                            <m:t>1−</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𝑒</m:t>
                              </m:r>
                            </m:sub>
                          </m:sSub>
                        </m:den>
                      </m:f>
                    </m:oMath>
                  </m:oMathPara>
                </a14:m>
                <a:endParaRPr lang="cs-CZ" dirty="0"/>
              </a:p>
            </p:txBody>
          </p:sp>
        </mc:Choice>
        <mc:Fallback xmlns="">
          <p:sp>
            <p:nvSpPr>
              <p:cNvPr id="5" name="Obdélník 4"/>
              <p:cNvSpPr>
                <a:spLocks noRot="1" noChangeAspect="1" noMove="1" noResize="1" noEditPoints="1" noAdjustHandles="1" noChangeArrowheads="1" noChangeShapeType="1" noTextEdit="1"/>
              </p:cNvSpPr>
              <p:nvPr/>
            </p:nvSpPr>
            <p:spPr>
              <a:xfrm>
                <a:off x="2843808" y="5558699"/>
                <a:ext cx="1423788" cy="613501"/>
              </a:xfrm>
              <a:prstGeom prst="rect">
                <a:avLst/>
              </a:prstGeom>
              <a:blipFill rotWithShape="0">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Obdélník 5"/>
              <p:cNvSpPr/>
              <p:nvPr/>
            </p:nvSpPr>
            <p:spPr>
              <a:xfrm>
                <a:off x="5037911" y="5441198"/>
                <a:ext cx="1509965" cy="8485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𝑜</m:t>
                          </m:r>
                        </m:sub>
                      </m:sSub>
                      <m:r>
                        <a:rPr lang="cs-CZ" i="1">
                          <a:latin typeface="Cambria Math" panose="02040503050406030204" pitchFamily="18" charset="0"/>
                          <a:ea typeface="Cambria Math" panose="02040503050406030204" pitchFamily="18" charset="0"/>
                        </a:rPr>
                        <m:t>=</m:t>
                      </m:r>
                      <m:nary>
                        <m:naryPr>
                          <m:chr m:val="∑"/>
                          <m:ctrlPr>
                            <a:rPr lang="cs-CZ" i="1" smtClean="0">
                              <a:latin typeface="Cambria Math" panose="02040503050406030204" pitchFamily="18" charset="0"/>
                              <a:ea typeface="Cambria Math" panose="02040503050406030204" pitchFamily="18" charset="0"/>
                            </a:rPr>
                          </m:ctrlPr>
                        </m:naryPr>
                        <m:sub>
                          <m:r>
                            <m:rPr>
                              <m:brk m:alnAt="23"/>
                            </m:rPr>
                            <a:rPr lang="cs-CZ" b="0" i="1" smtClean="0">
                              <a:latin typeface="Cambria Math" panose="02040503050406030204" pitchFamily="18" charset="0"/>
                              <a:ea typeface="Cambria Math" panose="02040503050406030204" pitchFamily="18" charset="0"/>
                            </a:rPr>
                            <m:t>𝑘</m:t>
                          </m:r>
                          <m:r>
                            <a:rPr lang="cs-CZ" b="0" i="1" smtClean="0">
                              <a:latin typeface="Cambria Math" panose="02040503050406030204" pitchFamily="18" charset="0"/>
                              <a:ea typeface="Cambria Math" panose="02040503050406030204" pitchFamily="18" charset="0"/>
                            </a:rPr>
                            <m:t>=1</m:t>
                          </m:r>
                        </m:sub>
                        <m:sup>
                          <m:r>
                            <a:rPr lang="cs-CZ" b="0" i="1" smtClean="0">
                              <a:latin typeface="Cambria Math" panose="02040503050406030204" pitchFamily="18" charset="0"/>
                              <a:ea typeface="Cambria Math" panose="02040503050406030204" pitchFamily="18" charset="0"/>
                            </a:rPr>
                            <m:t>𝑞</m:t>
                          </m:r>
                        </m:sup>
                        <m:e>
                          <m:f>
                            <m:fPr>
                              <m:ctrlPr>
                                <a:rPr lang="cs-CZ" i="1" smtClean="0">
                                  <a:latin typeface="Cambria Math" panose="02040503050406030204" pitchFamily="18" charset="0"/>
                                  <a:ea typeface="Cambria Math" panose="02040503050406030204" pitchFamily="18" charset="0"/>
                                </a:rPr>
                              </m:ctrlPr>
                            </m:fPr>
                            <m:num>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𝑛</m:t>
                                  </m:r>
                                </m:e>
                                <m:sub>
                                  <m:r>
                                    <a:rPr lang="cs-CZ" i="1">
                                      <a:latin typeface="Cambria Math" panose="02040503050406030204" pitchFamily="18" charset="0"/>
                                      <a:ea typeface="Cambria Math" panose="02040503050406030204" pitchFamily="18" charset="0"/>
                                    </a:rPr>
                                    <m:t>𝑘𝑘</m:t>
                                  </m:r>
                                </m:sub>
                              </m:sSub>
                            </m:num>
                            <m:den>
                              <m:r>
                                <a:rPr lang="cs-CZ" b="0" i="1" smtClean="0">
                                  <a:latin typeface="Cambria Math" panose="02040503050406030204" pitchFamily="18" charset="0"/>
                                  <a:ea typeface="Cambria Math" panose="02040503050406030204" pitchFamily="18" charset="0"/>
                                </a:rPr>
                                <m:t>𝑛</m:t>
                              </m:r>
                            </m:den>
                          </m:f>
                        </m:e>
                      </m:nary>
                    </m:oMath>
                  </m:oMathPara>
                </a14:m>
                <a:endParaRPr lang="cs-CZ" dirty="0"/>
              </a:p>
            </p:txBody>
          </p:sp>
        </mc:Choice>
        <mc:Fallback xmlns="">
          <p:sp>
            <p:nvSpPr>
              <p:cNvPr id="6" name="Obdélník 5"/>
              <p:cNvSpPr>
                <a:spLocks noRot="1" noChangeAspect="1" noMove="1" noResize="1" noEditPoints="1" noAdjustHandles="1" noChangeArrowheads="1" noChangeShapeType="1" noTextEdit="1"/>
              </p:cNvSpPr>
              <p:nvPr/>
            </p:nvSpPr>
            <p:spPr>
              <a:xfrm>
                <a:off x="5037911" y="5441198"/>
                <a:ext cx="1509965" cy="848502"/>
              </a:xfrm>
              <a:prstGeom prst="rect">
                <a:avLst/>
              </a:prstGeom>
              <a:blipFill rotWithShape="0">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9242993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928144"/>
          </a:xfrm>
        </p:spPr>
        <p:txBody>
          <a:bodyPr/>
          <a:lstStyle/>
          <a:p>
            <a:r>
              <a:rPr lang="cs-CZ" dirty="0" err="1"/>
              <a:t>Scottovo</a:t>
            </a:r>
            <a:r>
              <a:rPr lang="cs-CZ" dirty="0"/>
              <a:t> </a:t>
            </a:r>
            <a:r>
              <a:rPr lang="el-GR" dirty="0">
                <a:latin typeface="Times New Roman" panose="02020603050405020304" pitchFamily="18" charset="0"/>
                <a:cs typeface="Times New Roman" panose="02020603050405020304" pitchFamily="18" charset="0"/>
              </a:rPr>
              <a:t>π</a:t>
            </a:r>
            <a:r>
              <a:rPr lang="cs-CZ" dirty="0">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(pí)</a:t>
            </a:r>
            <a:endParaRPr lang="cs-CZ" sz="2000"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5800" y="1599259"/>
                <a:ext cx="7772400" cy="3629941"/>
              </a:xfrm>
            </p:spPr>
            <p:txBody>
              <a:bodyPr/>
              <a:lstStyle/>
              <a:p>
                <a:r>
                  <a:rPr lang="cs-CZ" dirty="0"/>
                  <a:t>předpokládejme, že pravděpodobnosti výběru jednotlivých kategorií se sice můžou různit, ale jsou pro všechny hodnotitele stejné: </a:t>
                </a:r>
                <a14:m>
                  <m:oMath xmlns:m="http://schemas.openxmlformats.org/officeDocument/2006/math">
                    <m:sSub>
                      <m:sSubPr>
                        <m:ctrlPr>
                          <a:rPr lang="cs-CZ" i="1" smtClean="0">
                            <a:latin typeface="Cambria Math" panose="02040503050406030204" pitchFamily="18" charset="0"/>
                          </a:rPr>
                        </m:ctrlPr>
                      </m:sSubPr>
                      <m:e>
                        <m:acc>
                          <m:accPr>
                            <m:chr m:val="̂"/>
                            <m:ctrlPr>
                              <a:rPr lang="cs-CZ" i="1" smtClean="0">
                                <a:latin typeface="Cambria Math" panose="02040503050406030204" pitchFamily="18" charset="0"/>
                              </a:rPr>
                            </m:ctrlPr>
                          </m:accPr>
                          <m:e>
                            <m:r>
                              <a:rPr lang="cs-CZ" i="1" smtClean="0">
                                <a:latin typeface="Cambria Math" panose="02040503050406030204" pitchFamily="18" charset="0"/>
                                <a:ea typeface="Cambria Math" panose="02040503050406030204" pitchFamily="18" charset="0"/>
                              </a:rPr>
                              <m:t>𝜋</m:t>
                            </m:r>
                          </m:e>
                        </m:acc>
                      </m:e>
                      <m:sub>
                        <m:r>
                          <a:rPr lang="cs-CZ" b="0" i="1" smtClean="0">
                            <a:latin typeface="Cambria Math" panose="02040503050406030204" pitchFamily="18" charset="0"/>
                          </a:rPr>
                          <m:t>1</m:t>
                        </m:r>
                      </m:sub>
                    </m:sSub>
                    <m:r>
                      <a:rPr lang="cs-CZ" b="0" i="1" smtClean="0">
                        <a:latin typeface="Cambria Math" panose="02040503050406030204" pitchFamily="18" charset="0"/>
                      </a:rPr>
                      <m:t>,</m:t>
                    </m:r>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ea typeface="Cambria Math" panose="02040503050406030204" pitchFamily="18" charset="0"/>
                              </a:rPr>
                              <m:t>𝜋</m:t>
                            </m:r>
                          </m:e>
                        </m:acc>
                      </m:e>
                      <m:sub>
                        <m:r>
                          <a:rPr lang="cs-CZ" b="0" i="1" smtClean="0">
                            <a:latin typeface="Cambria Math" panose="02040503050406030204" pitchFamily="18" charset="0"/>
                            <a:ea typeface="Cambria Math" panose="02040503050406030204" pitchFamily="18" charset="0"/>
                          </a:rPr>
                          <m:t>2</m:t>
                        </m:r>
                      </m:sub>
                    </m:sSub>
                    <m:r>
                      <a:rPr lang="cs-CZ" i="1">
                        <a:latin typeface="Cambria Math" panose="02040503050406030204" pitchFamily="18" charset="0"/>
                      </a:rPr>
                      <m:t>,</m:t>
                    </m:r>
                  </m:oMath>
                </a14:m>
                <a:r>
                  <a:rPr lang="cs-CZ" dirty="0"/>
                  <a:t>... </a:t>
                </a:r>
                <a14:m>
                  <m:oMath xmlns:m="http://schemas.openxmlformats.org/officeDocument/2006/math">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ea typeface="Cambria Math" panose="02040503050406030204" pitchFamily="18" charset="0"/>
                              </a:rPr>
                              <m:t>𝜋</m:t>
                            </m:r>
                          </m:e>
                        </m:acc>
                      </m:e>
                      <m:sub>
                        <m:r>
                          <a:rPr lang="cs-CZ" b="0" i="1" smtClean="0">
                            <a:latin typeface="Cambria Math" panose="02040503050406030204" pitchFamily="18" charset="0"/>
                            <a:ea typeface="Cambria Math" panose="02040503050406030204" pitchFamily="18" charset="0"/>
                          </a:rPr>
                          <m:t>𝑞</m:t>
                        </m:r>
                      </m:sub>
                    </m:sSub>
                  </m:oMath>
                </a14:m>
                <a:r>
                  <a:rPr lang="cs-CZ" dirty="0"/>
                  <a:t>.</a:t>
                </a:r>
              </a:p>
              <a:p>
                <a:r>
                  <a:rPr lang="cs-CZ" dirty="0"/>
                  <a:t>tedy </a:t>
                </a:r>
                <a14:m>
                  <m:oMath xmlns:m="http://schemas.openxmlformats.org/officeDocument/2006/math">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ea typeface="Cambria Math" panose="02040503050406030204" pitchFamily="18" charset="0"/>
                              </a:rPr>
                              <m:t>𝜋</m:t>
                            </m:r>
                          </m:e>
                        </m:acc>
                      </m:e>
                      <m:sub>
                        <m:r>
                          <a:rPr lang="cs-CZ" b="0" i="1" smtClean="0">
                            <a:latin typeface="Cambria Math" panose="02040503050406030204" pitchFamily="18" charset="0"/>
                            <a:ea typeface="Cambria Math" panose="02040503050406030204" pitchFamily="18" charset="0"/>
                          </a:rPr>
                          <m:t>𝑘</m:t>
                        </m:r>
                      </m:sub>
                    </m:sSub>
                    <m:r>
                      <a:rPr lang="cs-CZ" b="0" i="1" smtClean="0">
                        <a:latin typeface="Cambria Math" panose="02040503050406030204" pitchFamily="18" charset="0"/>
                      </a:rPr>
                      <m:t>=</m:t>
                    </m:r>
                    <m:f>
                      <m:fPr>
                        <m:ctrlPr>
                          <a:rPr lang="cs-CZ" b="0" i="1" smtClean="0">
                            <a:latin typeface="Cambria Math" panose="02040503050406030204" pitchFamily="18" charset="0"/>
                          </a:rPr>
                        </m:ctrlPr>
                      </m:fPr>
                      <m:num>
                        <m:sSub>
                          <m:sSubPr>
                            <m:ctrlPr>
                              <a:rPr lang="cs-CZ" b="0" i="1" smtClean="0">
                                <a:latin typeface="Cambria Math" panose="02040503050406030204" pitchFamily="18" charset="0"/>
                              </a:rPr>
                            </m:ctrlPr>
                          </m:sSubPr>
                          <m:e>
                            <m:r>
                              <a:rPr lang="cs-CZ" b="0" i="1" smtClean="0">
                                <a:latin typeface="Cambria Math" panose="02040503050406030204" pitchFamily="18" charset="0"/>
                              </a:rPr>
                              <m:t>𝑝</m:t>
                            </m:r>
                          </m:e>
                          <m:sub>
                            <m:r>
                              <a:rPr lang="cs-CZ" b="0" i="1" smtClean="0">
                                <a:latin typeface="Cambria Math" panose="02040503050406030204" pitchFamily="18" charset="0"/>
                              </a:rPr>
                              <m:t>𝐴𝑘</m:t>
                            </m:r>
                          </m:sub>
                        </m:sSub>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𝑝</m:t>
                            </m:r>
                          </m:e>
                          <m:sub>
                            <m:r>
                              <a:rPr lang="cs-CZ" b="0" i="1" smtClean="0">
                                <a:latin typeface="Cambria Math" panose="02040503050406030204" pitchFamily="18" charset="0"/>
                              </a:rPr>
                              <m:t>𝐵𝑘</m:t>
                            </m:r>
                          </m:sub>
                        </m:sSub>
                      </m:num>
                      <m:den>
                        <m:r>
                          <a:rPr lang="cs-CZ" b="0" i="1" smtClean="0">
                            <a:latin typeface="Cambria Math" panose="02040503050406030204" pitchFamily="18" charset="0"/>
                          </a:rPr>
                          <m:t>2</m:t>
                        </m:r>
                      </m:den>
                    </m:f>
                  </m:oMath>
                </a14:m>
                <a:endParaRPr lang="cs-CZ" dirty="0"/>
              </a:p>
              <a:p>
                <a:r>
                  <a:rPr lang="cs-CZ" dirty="0"/>
                  <a:t>když pak bude alespoň jeden posuzovatel hádat, tak podíl náhodných shod bude</a:t>
                </a:r>
              </a:p>
              <a:p>
                <a:pPr marL="0" indent="0">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𝑝</m:t>
                          </m:r>
                        </m:e>
                        <m:sub>
                          <m:r>
                            <a:rPr lang="cs-CZ" i="1">
                              <a:latin typeface="Cambria Math" panose="02040503050406030204" pitchFamily="18" charset="0"/>
                            </a:rPr>
                            <m:t>𝑒</m:t>
                          </m:r>
                        </m:sub>
                      </m:sSub>
                      <m:r>
                        <a:rPr lang="cs-CZ" i="1">
                          <a:latin typeface="Cambria Math" panose="02040503050406030204" pitchFamily="18" charset="0"/>
                        </a:rPr>
                        <m:t>=</m:t>
                      </m:r>
                      <m:nary>
                        <m:naryPr>
                          <m:chr m:val="∑"/>
                          <m:ctrlPr>
                            <a:rPr lang="cs-CZ" i="1">
                              <a:latin typeface="Cambria Math" panose="02040503050406030204" pitchFamily="18" charset="0"/>
                            </a:rPr>
                          </m:ctrlPr>
                        </m:naryPr>
                        <m:sub>
                          <m:r>
                            <m:rPr>
                              <m:brk m:alnAt="23"/>
                            </m:rPr>
                            <a:rPr lang="cs-CZ" i="1">
                              <a:latin typeface="Cambria Math" panose="02040503050406030204" pitchFamily="18" charset="0"/>
                            </a:rPr>
                            <m:t>𝑘</m:t>
                          </m:r>
                          <m:r>
                            <a:rPr lang="cs-CZ" i="1">
                              <a:latin typeface="Cambria Math" panose="02040503050406030204" pitchFamily="18" charset="0"/>
                            </a:rPr>
                            <m:t>=1</m:t>
                          </m:r>
                        </m:sub>
                        <m:sup>
                          <m:r>
                            <a:rPr lang="cs-CZ" i="1">
                              <a:latin typeface="Cambria Math" panose="02040503050406030204" pitchFamily="18" charset="0"/>
                            </a:rPr>
                            <m:t>𝑞</m:t>
                          </m:r>
                        </m:sup>
                        <m:e>
                          <m:sSubSup>
                            <m:sSubSupPr>
                              <m:ctrlPr>
                                <a:rPr lang="cs-CZ" i="1" smtClean="0">
                                  <a:latin typeface="Cambria Math" panose="02040503050406030204" pitchFamily="18" charset="0"/>
                                </a:rPr>
                              </m:ctrlPr>
                            </m:sSubSupPr>
                            <m:e>
                              <m:acc>
                                <m:accPr>
                                  <m:chr m:val="̂"/>
                                  <m:ctrlPr>
                                    <a:rPr lang="cs-CZ" i="1" smtClean="0">
                                      <a:latin typeface="Cambria Math" panose="02040503050406030204" pitchFamily="18" charset="0"/>
                                    </a:rPr>
                                  </m:ctrlPr>
                                </m:accPr>
                                <m:e>
                                  <m:r>
                                    <a:rPr lang="cs-CZ" i="1" smtClean="0">
                                      <a:latin typeface="Cambria Math" panose="02040503050406030204" pitchFamily="18" charset="0"/>
                                      <a:ea typeface="Cambria Math" panose="02040503050406030204" pitchFamily="18" charset="0"/>
                                    </a:rPr>
                                    <m:t>𝜋</m:t>
                                  </m:r>
                                </m:e>
                              </m:acc>
                            </m:e>
                            <m:sub>
                              <m:r>
                                <a:rPr lang="cs-CZ" b="0" i="1" smtClean="0">
                                  <a:latin typeface="Cambria Math" panose="02040503050406030204" pitchFamily="18" charset="0"/>
                                </a:rPr>
                                <m:t>𝑘</m:t>
                              </m:r>
                            </m:sub>
                            <m:sup>
                              <m:r>
                                <a:rPr lang="cs-CZ" b="0" i="1" smtClean="0">
                                  <a:latin typeface="Cambria Math" panose="02040503050406030204" pitchFamily="18" charset="0"/>
                                </a:rPr>
                                <m:t>2</m:t>
                              </m:r>
                            </m:sup>
                          </m:sSubSup>
                        </m:e>
                      </m:nary>
                    </m:oMath>
                  </m:oMathPara>
                </a14:m>
                <a:endParaRPr lang="cs-CZ" dirty="0"/>
              </a:p>
              <a:p>
                <a:endParaRPr lang="cs-CZ" sz="300" dirty="0"/>
              </a:p>
              <a:p>
                <a:r>
                  <a:rPr lang="cs-CZ" dirty="0"/>
                  <a:t>Dosadíme do vzorce z minula:</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5800" y="1599259"/>
                <a:ext cx="7772400" cy="3629941"/>
              </a:xfrm>
              <a:blipFill>
                <a:blip r:embed="rId2"/>
                <a:stretch>
                  <a:fillRect l="-392" t="-1678" b="-33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Obdélník 3"/>
              <p:cNvSpPr/>
              <p:nvPr/>
            </p:nvSpPr>
            <p:spPr>
              <a:xfrm>
                <a:off x="2843808" y="5558699"/>
                <a:ext cx="1423788" cy="613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ea typeface="Cambria Math" panose="02040503050406030204" pitchFamily="18" charset="0"/>
                        </a:rPr>
                        <m:t>𝜅</m:t>
                      </m:r>
                      <m:r>
                        <a:rPr lang="cs-CZ" i="1">
                          <a:latin typeface="Cambria Math" panose="02040503050406030204" pitchFamily="18" charset="0"/>
                          <a:ea typeface="Cambria Math" panose="02040503050406030204" pitchFamily="18" charset="0"/>
                        </a:rPr>
                        <m:t>=</m:t>
                      </m:r>
                      <m:f>
                        <m:fPr>
                          <m:ctrlPr>
                            <a:rPr lang="cs-CZ" i="1">
                              <a:latin typeface="Cambria Math" panose="02040503050406030204" pitchFamily="18" charset="0"/>
                              <a:ea typeface="Cambria Math" panose="02040503050406030204" pitchFamily="18" charset="0"/>
                            </a:rPr>
                          </m:ctrlPr>
                        </m:fPr>
                        <m:num>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𝑜</m:t>
                              </m:r>
                            </m:sub>
                          </m:sSub>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𝑒</m:t>
                              </m:r>
                            </m:sub>
                          </m:sSub>
                        </m:num>
                        <m:den>
                          <m:r>
                            <a:rPr lang="cs-CZ" i="1">
                              <a:latin typeface="Cambria Math" panose="02040503050406030204" pitchFamily="18" charset="0"/>
                              <a:ea typeface="Cambria Math" panose="02040503050406030204" pitchFamily="18" charset="0"/>
                            </a:rPr>
                            <m:t>1−</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𝑒</m:t>
                              </m:r>
                            </m:sub>
                          </m:sSub>
                        </m:den>
                      </m:f>
                    </m:oMath>
                  </m:oMathPara>
                </a14:m>
                <a:endParaRPr lang="cs-CZ" dirty="0"/>
              </a:p>
            </p:txBody>
          </p:sp>
        </mc:Choice>
        <mc:Fallback xmlns="">
          <p:sp>
            <p:nvSpPr>
              <p:cNvPr id="4" name="Obdélník 3"/>
              <p:cNvSpPr>
                <a:spLocks noRot="1" noChangeAspect="1" noMove="1" noResize="1" noEditPoints="1" noAdjustHandles="1" noChangeArrowheads="1" noChangeShapeType="1" noTextEdit="1"/>
              </p:cNvSpPr>
              <p:nvPr/>
            </p:nvSpPr>
            <p:spPr>
              <a:xfrm>
                <a:off x="2843808" y="5558699"/>
                <a:ext cx="1423788" cy="613501"/>
              </a:xfrm>
              <a:prstGeom prst="rect">
                <a:avLst/>
              </a:prstGeom>
              <a:blipFill rotWithShape="0">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Obdélník 4"/>
              <p:cNvSpPr/>
              <p:nvPr/>
            </p:nvSpPr>
            <p:spPr>
              <a:xfrm>
                <a:off x="5037911" y="5441198"/>
                <a:ext cx="1509965" cy="8485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𝑜</m:t>
                          </m:r>
                        </m:sub>
                      </m:sSub>
                      <m:r>
                        <a:rPr lang="cs-CZ" i="1">
                          <a:latin typeface="Cambria Math" panose="02040503050406030204" pitchFamily="18" charset="0"/>
                          <a:ea typeface="Cambria Math" panose="02040503050406030204" pitchFamily="18" charset="0"/>
                        </a:rPr>
                        <m:t>=</m:t>
                      </m:r>
                      <m:nary>
                        <m:naryPr>
                          <m:chr m:val="∑"/>
                          <m:ctrlPr>
                            <a:rPr lang="cs-CZ" i="1" smtClean="0">
                              <a:latin typeface="Cambria Math" panose="02040503050406030204" pitchFamily="18" charset="0"/>
                              <a:ea typeface="Cambria Math" panose="02040503050406030204" pitchFamily="18" charset="0"/>
                            </a:rPr>
                          </m:ctrlPr>
                        </m:naryPr>
                        <m:sub>
                          <m:r>
                            <m:rPr>
                              <m:brk m:alnAt="23"/>
                            </m:rPr>
                            <a:rPr lang="cs-CZ" b="0" i="1" smtClean="0">
                              <a:latin typeface="Cambria Math" panose="02040503050406030204" pitchFamily="18" charset="0"/>
                              <a:ea typeface="Cambria Math" panose="02040503050406030204" pitchFamily="18" charset="0"/>
                            </a:rPr>
                            <m:t>𝑘</m:t>
                          </m:r>
                          <m:r>
                            <a:rPr lang="cs-CZ" b="0" i="1" smtClean="0">
                              <a:latin typeface="Cambria Math" panose="02040503050406030204" pitchFamily="18" charset="0"/>
                              <a:ea typeface="Cambria Math" panose="02040503050406030204" pitchFamily="18" charset="0"/>
                            </a:rPr>
                            <m:t>=1</m:t>
                          </m:r>
                        </m:sub>
                        <m:sup>
                          <m:r>
                            <a:rPr lang="cs-CZ" b="0" i="1" smtClean="0">
                              <a:latin typeface="Cambria Math" panose="02040503050406030204" pitchFamily="18" charset="0"/>
                              <a:ea typeface="Cambria Math" panose="02040503050406030204" pitchFamily="18" charset="0"/>
                            </a:rPr>
                            <m:t>𝑞</m:t>
                          </m:r>
                        </m:sup>
                        <m:e>
                          <m:f>
                            <m:fPr>
                              <m:ctrlPr>
                                <a:rPr lang="cs-CZ" i="1" smtClean="0">
                                  <a:latin typeface="Cambria Math" panose="02040503050406030204" pitchFamily="18" charset="0"/>
                                  <a:ea typeface="Cambria Math" panose="02040503050406030204" pitchFamily="18" charset="0"/>
                                </a:rPr>
                              </m:ctrlPr>
                            </m:fPr>
                            <m:num>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𝑛</m:t>
                                  </m:r>
                                </m:e>
                                <m:sub>
                                  <m:r>
                                    <a:rPr lang="cs-CZ" i="1">
                                      <a:latin typeface="Cambria Math" panose="02040503050406030204" pitchFamily="18" charset="0"/>
                                      <a:ea typeface="Cambria Math" panose="02040503050406030204" pitchFamily="18" charset="0"/>
                                    </a:rPr>
                                    <m:t>𝑘𝑘</m:t>
                                  </m:r>
                                </m:sub>
                              </m:sSub>
                            </m:num>
                            <m:den>
                              <m:r>
                                <a:rPr lang="cs-CZ" b="0" i="1" smtClean="0">
                                  <a:latin typeface="Cambria Math" panose="02040503050406030204" pitchFamily="18" charset="0"/>
                                  <a:ea typeface="Cambria Math" panose="02040503050406030204" pitchFamily="18" charset="0"/>
                                </a:rPr>
                                <m:t>𝑛</m:t>
                              </m:r>
                            </m:den>
                          </m:f>
                        </m:e>
                      </m:nary>
                    </m:oMath>
                  </m:oMathPara>
                </a14:m>
                <a:endParaRPr lang="cs-CZ" dirty="0"/>
              </a:p>
            </p:txBody>
          </p:sp>
        </mc:Choice>
        <mc:Fallback xmlns="">
          <p:sp>
            <p:nvSpPr>
              <p:cNvPr id="5" name="Obdélník 4"/>
              <p:cNvSpPr>
                <a:spLocks noRot="1" noChangeAspect="1" noMove="1" noResize="1" noEditPoints="1" noAdjustHandles="1" noChangeArrowheads="1" noChangeShapeType="1" noTextEdit="1"/>
              </p:cNvSpPr>
              <p:nvPr/>
            </p:nvSpPr>
            <p:spPr>
              <a:xfrm>
                <a:off x="5037911" y="5441198"/>
                <a:ext cx="1509965" cy="848502"/>
              </a:xfrm>
              <a:prstGeom prst="rect">
                <a:avLst/>
              </a:prstGeom>
              <a:blipFill rotWithShape="0">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83009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G-index</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dirty="0"/>
                  <a:t>předpokládejme, že pravděpodobnosti obou posuzovatelů jsou stejné, ale že výběr všech kategorií je stejně pravděpodobný.</a:t>
                </a:r>
              </a:p>
              <a:p>
                <a:r>
                  <a:rPr lang="cs-CZ" dirty="0"/>
                  <a:t>tedy </a:t>
                </a:r>
                <a14:m>
                  <m:oMath xmlns:m="http://schemas.openxmlformats.org/officeDocument/2006/math">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ea typeface="Cambria Math" panose="02040503050406030204" pitchFamily="18" charset="0"/>
                              </a:rPr>
                              <m:t>𝜋</m:t>
                            </m:r>
                          </m:e>
                        </m:acc>
                      </m:e>
                      <m:sub>
                        <m:r>
                          <a:rPr lang="cs-CZ" i="1">
                            <a:latin typeface="Cambria Math" panose="02040503050406030204" pitchFamily="18" charset="0"/>
                            <a:ea typeface="Cambria Math" panose="02040503050406030204" pitchFamily="18" charset="0"/>
                          </a:rPr>
                          <m:t>𝑘</m:t>
                        </m:r>
                      </m:sub>
                    </m:sSub>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𝑞</m:t>
                        </m:r>
                      </m:den>
                    </m:f>
                  </m:oMath>
                </a14:m>
                <a:r>
                  <a:rPr lang="cs-CZ" dirty="0"/>
                  <a:t>, ze čehož plyne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𝑝</m:t>
                        </m:r>
                      </m:e>
                      <m:sub>
                        <m:r>
                          <a:rPr lang="cs-CZ" i="1">
                            <a:latin typeface="Cambria Math" panose="02040503050406030204" pitchFamily="18" charset="0"/>
                          </a:rPr>
                          <m:t>𝑒</m:t>
                        </m:r>
                      </m:sub>
                    </m:sSub>
                    <m:r>
                      <a:rPr lang="cs-CZ" i="1">
                        <a:latin typeface="Cambria Math" panose="02040503050406030204" pitchFamily="18" charset="0"/>
                      </a:rPr>
                      <m:t>=</m:t>
                    </m:r>
                    <m:nary>
                      <m:naryPr>
                        <m:chr m:val="∑"/>
                        <m:ctrlPr>
                          <a:rPr lang="cs-CZ" i="1">
                            <a:latin typeface="Cambria Math" panose="02040503050406030204" pitchFamily="18" charset="0"/>
                          </a:rPr>
                        </m:ctrlPr>
                      </m:naryPr>
                      <m:sub>
                        <m:r>
                          <m:rPr>
                            <m:brk m:alnAt="23"/>
                          </m:rPr>
                          <a:rPr lang="cs-CZ" i="1">
                            <a:latin typeface="Cambria Math" panose="02040503050406030204" pitchFamily="18" charset="0"/>
                          </a:rPr>
                          <m:t>𝑘</m:t>
                        </m:r>
                        <m:r>
                          <a:rPr lang="cs-CZ" i="1">
                            <a:latin typeface="Cambria Math" panose="02040503050406030204" pitchFamily="18" charset="0"/>
                          </a:rPr>
                          <m:t>=1</m:t>
                        </m:r>
                      </m:sub>
                      <m:sup>
                        <m:r>
                          <a:rPr lang="cs-CZ" i="1">
                            <a:latin typeface="Cambria Math" panose="02040503050406030204" pitchFamily="18" charset="0"/>
                          </a:rPr>
                          <m:t>𝑞</m:t>
                        </m:r>
                      </m:sup>
                      <m:e>
                        <m:sSubSup>
                          <m:sSubSupPr>
                            <m:ctrlPr>
                              <a:rPr lang="cs-CZ" i="1">
                                <a:latin typeface="Cambria Math" panose="02040503050406030204" pitchFamily="18" charset="0"/>
                              </a:rPr>
                            </m:ctrlPr>
                          </m:sSubSupPr>
                          <m:e>
                            <m:acc>
                              <m:accPr>
                                <m:chr m:val="̂"/>
                                <m:ctrlPr>
                                  <a:rPr lang="cs-CZ" i="1">
                                    <a:latin typeface="Cambria Math" panose="02040503050406030204" pitchFamily="18" charset="0"/>
                                  </a:rPr>
                                </m:ctrlPr>
                              </m:accPr>
                              <m:e>
                                <m:r>
                                  <a:rPr lang="cs-CZ" i="1">
                                    <a:latin typeface="Cambria Math" panose="02040503050406030204" pitchFamily="18" charset="0"/>
                                    <a:ea typeface="Cambria Math" panose="02040503050406030204" pitchFamily="18" charset="0"/>
                                  </a:rPr>
                                  <m:t>𝜋</m:t>
                                </m:r>
                              </m:e>
                            </m:acc>
                          </m:e>
                          <m:sub>
                            <m:r>
                              <a:rPr lang="cs-CZ" i="1">
                                <a:latin typeface="Cambria Math" panose="02040503050406030204" pitchFamily="18" charset="0"/>
                              </a:rPr>
                              <m:t>𝑘</m:t>
                            </m:r>
                          </m:sub>
                          <m:sup>
                            <m:r>
                              <a:rPr lang="cs-CZ" i="1">
                                <a:latin typeface="Cambria Math" panose="02040503050406030204" pitchFamily="18" charset="0"/>
                              </a:rPr>
                              <m:t>2</m:t>
                            </m:r>
                          </m:sup>
                        </m:sSubSup>
                      </m:e>
                    </m:nary>
                    <m:r>
                      <a:rPr lang="cs-CZ" b="0" i="1" smtClean="0">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1</m:t>
                        </m:r>
                      </m:num>
                      <m:den>
                        <m:r>
                          <a:rPr lang="cs-CZ" i="1">
                            <a:latin typeface="Cambria Math" panose="02040503050406030204" pitchFamily="18" charset="0"/>
                          </a:rPr>
                          <m:t>𝑞</m:t>
                        </m:r>
                      </m:den>
                    </m:f>
                  </m:oMath>
                </a14:m>
                <a:endParaRPr lang="cs-CZ" dirty="0"/>
              </a:p>
              <a:p>
                <a:r>
                  <a:rPr lang="cs-CZ" dirty="0"/>
                  <a:t>nalezené hodnoty dosadíme</a:t>
                </a:r>
              </a:p>
              <a:p>
                <a:endParaRPr lang="cs-CZ" dirty="0"/>
              </a:p>
              <a:p>
                <a:endParaRPr lang="cs-CZ" dirty="0"/>
              </a:p>
              <a:p>
                <a:endParaRPr lang="cs-CZ" dirty="0"/>
              </a:p>
              <a:p>
                <a:endParaRPr lang="cs-CZ" dirty="0"/>
              </a:p>
              <a:p>
                <a:r>
                  <a:rPr lang="cs-CZ" dirty="0"/>
                  <a:t>G-index se používá poměrně zřídka</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392" t="-1504" b="-240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Obdélník 3"/>
              <p:cNvSpPr/>
              <p:nvPr/>
            </p:nvSpPr>
            <p:spPr>
              <a:xfrm>
                <a:off x="2737937" y="4482605"/>
                <a:ext cx="1423788" cy="613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ea typeface="Cambria Math" panose="02040503050406030204" pitchFamily="18" charset="0"/>
                        </a:rPr>
                        <m:t>𝜅</m:t>
                      </m:r>
                      <m:r>
                        <a:rPr lang="cs-CZ" i="1">
                          <a:latin typeface="Cambria Math" panose="02040503050406030204" pitchFamily="18" charset="0"/>
                          <a:ea typeface="Cambria Math" panose="02040503050406030204" pitchFamily="18" charset="0"/>
                        </a:rPr>
                        <m:t>=</m:t>
                      </m:r>
                      <m:f>
                        <m:fPr>
                          <m:ctrlPr>
                            <a:rPr lang="cs-CZ" i="1">
                              <a:latin typeface="Cambria Math" panose="02040503050406030204" pitchFamily="18" charset="0"/>
                              <a:ea typeface="Cambria Math" panose="02040503050406030204" pitchFamily="18" charset="0"/>
                            </a:rPr>
                          </m:ctrlPr>
                        </m:fPr>
                        <m:num>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𝑜</m:t>
                              </m:r>
                            </m:sub>
                          </m:sSub>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𝑒</m:t>
                              </m:r>
                            </m:sub>
                          </m:sSub>
                        </m:num>
                        <m:den>
                          <m:r>
                            <a:rPr lang="cs-CZ" i="1">
                              <a:latin typeface="Cambria Math" panose="02040503050406030204" pitchFamily="18" charset="0"/>
                              <a:ea typeface="Cambria Math" panose="02040503050406030204" pitchFamily="18" charset="0"/>
                            </a:rPr>
                            <m:t>1−</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𝑒</m:t>
                              </m:r>
                            </m:sub>
                          </m:sSub>
                        </m:den>
                      </m:f>
                    </m:oMath>
                  </m:oMathPara>
                </a14:m>
                <a:endParaRPr lang="cs-CZ" dirty="0"/>
              </a:p>
            </p:txBody>
          </p:sp>
        </mc:Choice>
        <mc:Fallback xmlns="">
          <p:sp>
            <p:nvSpPr>
              <p:cNvPr id="4" name="Obdélník 3"/>
              <p:cNvSpPr>
                <a:spLocks noRot="1" noChangeAspect="1" noMove="1" noResize="1" noEditPoints="1" noAdjustHandles="1" noChangeArrowheads="1" noChangeShapeType="1" noTextEdit="1"/>
              </p:cNvSpPr>
              <p:nvPr/>
            </p:nvSpPr>
            <p:spPr>
              <a:xfrm>
                <a:off x="2737937" y="4482605"/>
                <a:ext cx="1423788" cy="613501"/>
              </a:xfrm>
              <a:prstGeom prst="rect">
                <a:avLst/>
              </a:prstGeom>
              <a:blipFill rotWithShape="0">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Obdélník 4"/>
              <p:cNvSpPr/>
              <p:nvPr/>
            </p:nvSpPr>
            <p:spPr>
              <a:xfrm>
                <a:off x="4932040" y="4365104"/>
                <a:ext cx="1509965" cy="8485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𝑜</m:t>
                          </m:r>
                        </m:sub>
                      </m:sSub>
                      <m:r>
                        <a:rPr lang="cs-CZ" i="1">
                          <a:latin typeface="Cambria Math" panose="02040503050406030204" pitchFamily="18" charset="0"/>
                          <a:ea typeface="Cambria Math" panose="02040503050406030204" pitchFamily="18" charset="0"/>
                        </a:rPr>
                        <m:t>=</m:t>
                      </m:r>
                      <m:nary>
                        <m:naryPr>
                          <m:chr m:val="∑"/>
                          <m:ctrlPr>
                            <a:rPr lang="cs-CZ" i="1" smtClean="0">
                              <a:latin typeface="Cambria Math" panose="02040503050406030204" pitchFamily="18" charset="0"/>
                              <a:ea typeface="Cambria Math" panose="02040503050406030204" pitchFamily="18" charset="0"/>
                            </a:rPr>
                          </m:ctrlPr>
                        </m:naryPr>
                        <m:sub>
                          <m:r>
                            <m:rPr>
                              <m:brk m:alnAt="23"/>
                            </m:rPr>
                            <a:rPr lang="cs-CZ" b="0" i="1" smtClean="0">
                              <a:latin typeface="Cambria Math" panose="02040503050406030204" pitchFamily="18" charset="0"/>
                              <a:ea typeface="Cambria Math" panose="02040503050406030204" pitchFamily="18" charset="0"/>
                            </a:rPr>
                            <m:t>𝑘</m:t>
                          </m:r>
                          <m:r>
                            <a:rPr lang="cs-CZ" b="0" i="1" smtClean="0">
                              <a:latin typeface="Cambria Math" panose="02040503050406030204" pitchFamily="18" charset="0"/>
                              <a:ea typeface="Cambria Math" panose="02040503050406030204" pitchFamily="18" charset="0"/>
                            </a:rPr>
                            <m:t>=1</m:t>
                          </m:r>
                        </m:sub>
                        <m:sup>
                          <m:r>
                            <a:rPr lang="cs-CZ" b="0" i="1" smtClean="0">
                              <a:latin typeface="Cambria Math" panose="02040503050406030204" pitchFamily="18" charset="0"/>
                              <a:ea typeface="Cambria Math" panose="02040503050406030204" pitchFamily="18" charset="0"/>
                            </a:rPr>
                            <m:t>𝑞</m:t>
                          </m:r>
                        </m:sup>
                        <m:e>
                          <m:f>
                            <m:fPr>
                              <m:ctrlPr>
                                <a:rPr lang="cs-CZ" i="1" smtClean="0">
                                  <a:latin typeface="Cambria Math" panose="02040503050406030204" pitchFamily="18" charset="0"/>
                                  <a:ea typeface="Cambria Math" panose="02040503050406030204" pitchFamily="18" charset="0"/>
                                </a:rPr>
                              </m:ctrlPr>
                            </m:fPr>
                            <m:num>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𝑛</m:t>
                                  </m:r>
                                </m:e>
                                <m:sub>
                                  <m:r>
                                    <a:rPr lang="cs-CZ" i="1">
                                      <a:latin typeface="Cambria Math" panose="02040503050406030204" pitchFamily="18" charset="0"/>
                                      <a:ea typeface="Cambria Math" panose="02040503050406030204" pitchFamily="18" charset="0"/>
                                    </a:rPr>
                                    <m:t>𝑘𝑘</m:t>
                                  </m:r>
                                </m:sub>
                              </m:sSub>
                            </m:num>
                            <m:den>
                              <m:r>
                                <a:rPr lang="cs-CZ" b="0" i="1" smtClean="0">
                                  <a:latin typeface="Cambria Math" panose="02040503050406030204" pitchFamily="18" charset="0"/>
                                  <a:ea typeface="Cambria Math" panose="02040503050406030204" pitchFamily="18" charset="0"/>
                                </a:rPr>
                                <m:t>𝑛</m:t>
                              </m:r>
                            </m:den>
                          </m:f>
                        </m:e>
                      </m:nary>
                    </m:oMath>
                  </m:oMathPara>
                </a14:m>
                <a:endParaRPr lang="cs-CZ" dirty="0"/>
              </a:p>
            </p:txBody>
          </p:sp>
        </mc:Choice>
        <mc:Fallback xmlns="">
          <p:sp>
            <p:nvSpPr>
              <p:cNvPr id="5" name="Obdélník 4"/>
              <p:cNvSpPr>
                <a:spLocks noRot="1" noChangeAspect="1" noMove="1" noResize="1" noEditPoints="1" noAdjustHandles="1" noChangeArrowheads="1" noChangeShapeType="1" noTextEdit="1"/>
              </p:cNvSpPr>
              <p:nvPr/>
            </p:nvSpPr>
            <p:spPr>
              <a:xfrm>
                <a:off x="4932040" y="4365104"/>
                <a:ext cx="1509965" cy="848502"/>
              </a:xfrm>
              <a:prstGeom prst="rect">
                <a:avLst/>
              </a:prstGeom>
              <a:blipFill rotWithShape="0">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6812007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1144168"/>
          </a:xfrm>
        </p:spPr>
        <p:txBody>
          <a:bodyPr/>
          <a:lstStyle/>
          <a:p>
            <a:r>
              <a:rPr lang="cs-CZ" dirty="0"/>
              <a:t>Situace: více posuzovatelů</a:t>
            </a:r>
          </a:p>
        </p:txBody>
      </p:sp>
      <p:sp>
        <p:nvSpPr>
          <p:cNvPr id="3" name="Zástupný symbol pro obsah 2"/>
          <p:cNvSpPr>
            <a:spLocks noGrp="1"/>
          </p:cNvSpPr>
          <p:nvPr>
            <p:ph idx="1"/>
          </p:nvPr>
        </p:nvSpPr>
        <p:spPr>
          <a:xfrm>
            <a:off x="685800" y="1772816"/>
            <a:ext cx="7772400" cy="4032448"/>
          </a:xfrm>
        </p:spPr>
        <p:txBody>
          <a:bodyPr/>
          <a:lstStyle/>
          <a:p>
            <a:r>
              <a:rPr lang="cs-CZ" dirty="0"/>
              <a:t>Jedním řešením by mohlo být spočítat kappa koeficient pro každou dvojici posuzovatelů a tyto hodnoty zprůměrovat</a:t>
            </a:r>
          </a:p>
          <a:p>
            <a:r>
              <a:rPr lang="cs-CZ" dirty="0"/>
              <a:t>A nebo zobecnit předchozí úvahy...</a:t>
            </a:r>
          </a:p>
        </p:txBody>
      </p:sp>
    </p:spTree>
    <p:extLst>
      <p:ext uri="{BB962C8B-B14F-4D97-AF65-F5344CB8AC3E}">
        <p14:creationId xmlns:p14="http://schemas.microsoft.com/office/powerpoint/2010/main" val="4214449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E9E511-D20B-4C34-9A8C-9A65B7F5498D}"/>
              </a:ext>
            </a:extLst>
          </p:cNvPr>
          <p:cNvSpPr>
            <a:spLocks noGrp="1"/>
          </p:cNvSpPr>
          <p:nvPr>
            <p:ph type="title"/>
          </p:nvPr>
        </p:nvSpPr>
        <p:spPr>
          <a:xfrm>
            <a:off x="685800" y="329740"/>
            <a:ext cx="7772400" cy="712120"/>
          </a:xfrm>
        </p:spPr>
        <p:txBody>
          <a:bodyPr/>
          <a:lstStyle/>
          <a:p>
            <a:r>
              <a:rPr lang="cs-CZ" dirty="0"/>
              <a:t>V psychologii?</a:t>
            </a:r>
            <a:endParaRPr lang="en-US" dirty="0"/>
          </a:p>
        </p:txBody>
      </p:sp>
      <p:sp>
        <p:nvSpPr>
          <p:cNvPr id="3" name="Zástupný symbol pro obsah 2">
            <a:extLst>
              <a:ext uri="{FF2B5EF4-FFF2-40B4-BE49-F238E27FC236}">
                <a16:creationId xmlns:a16="http://schemas.microsoft.com/office/drawing/2014/main" id="{F23D4C92-BE00-4CD4-AAF0-3CAD728E8A92}"/>
              </a:ext>
            </a:extLst>
          </p:cNvPr>
          <p:cNvSpPr>
            <a:spLocks noGrp="1"/>
          </p:cNvSpPr>
          <p:nvPr>
            <p:ph idx="1"/>
          </p:nvPr>
        </p:nvSpPr>
        <p:spPr>
          <a:xfrm>
            <a:off x="685800" y="2970117"/>
            <a:ext cx="7772400" cy="3202083"/>
          </a:xfrm>
        </p:spPr>
        <p:txBody>
          <a:bodyPr/>
          <a:lstStyle/>
          <a:p>
            <a:r>
              <a:rPr lang="cs-CZ" dirty="0"/>
              <a:t>Nejspíš nejde ani o odvozené měření!</a:t>
            </a:r>
          </a:p>
          <a:p>
            <a:r>
              <a:rPr lang="cs-CZ" dirty="0" err="1"/>
              <a:t>Michell</a:t>
            </a:r>
            <a:r>
              <a:rPr lang="cs-CZ" dirty="0"/>
              <a:t> (v ČR Urbánek): </a:t>
            </a:r>
            <a:r>
              <a:rPr lang="cs-CZ" i="1" dirty="0"/>
              <a:t>„Je to jen číslování, není to měření! Měření vyžaduje, aby měřené objekty měly k sobě stejný vztah jako naměřené hodnoty.“</a:t>
            </a:r>
          </a:p>
          <a:p>
            <a:endParaRPr lang="cs-CZ" dirty="0"/>
          </a:p>
          <a:p>
            <a:r>
              <a:rPr lang="cs-CZ" dirty="0"/>
              <a:t>Řešení problému?</a:t>
            </a:r>
          </a:p>
          <a:p>
            <a:pPr lvl="1"/>
            <a:r>
              <a:rPr lang="cs-CZ" dirty="0"/>
              <a:t>nebudeme o něm mluvit a nikdo si ničeho nevšimne</a:t>
            </a:r>
          </a:p>
          <a:p>
            <a:pPr lvl="1"/>
            <a:r>
              <a:rPr lang="cs-CZ" dirty="0"/>
              <a:t>předefinujeme pojem měření benevolentnějším způsobem:</a:t>
            </a:r>
            <a:endParaRPr lang="en-US" dirty="0"/>
          </a:p>
        </p:txBody>
      </p:sp>
      <p:grpSp>
        <p:nvGrpSpPr>
          <p:cNvPr id="4" name="Skupina 3">
            <a:extLst>
              <a:ext uri="{FF2B5EF4-FFF2-40B4-BE49-F238E27FC236}">
                <a16:creationId xmlns:a16="http://schemas.microsoft.com/office/drawing/2014/main" id="{02473743-8CE1-4B32-BD8B-0022C47A0687}"/>
              </a:ext>
            </a:extLst>
          </p:cNvPr>
          <p:cNvGrpSpPr/>
          <p:nvPr/>
        </p:nvGrpSpPr>
        <p:grpSpPr>
          <a:xfrm>
            <a:off x="1043608" y="1412776"/>
            <a:ext cx="1666411" cy="1303197"/>
            <a:chOff x="1285303" y="3786139"/>
            <a:chExt cx="1666411" cy="1303197"/>
          </a:xfrm>
        </p:grpSpPr>
        <p:sp>
          <p:nvSpPr>
            <p:cNvPr id="5" name="Jednoduché závorky 4">
              <a:extLst>
                <a:ext uri="{FF2B5EF4-FFF2-40B4-BE49-F238E27FC236}">
                  <a16:creationId xmlns:a16="http://schemas.microsoft.com/office/drawing/2014/main" id="{E594965E-D1B1-4D98-9FBC-B3F5710D7E53}"/>
                </a:ext>
              </a:extLst>
            </p:cNvPr>
            <p:cNvSpPr/>
            <p:nvPr/>
          </p:nvSpPr>
          <p:spPr>
            <a:xfrm>
              <a:off x="1285303" y="3786139"/>
              <a:ext cx="1666411" cy="1075583"/>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a:extLst>
                <a:ext uri="{FF2B5EF4-FFF2-40B4-BE49-F238E27FC236}">
                  <a16:creationId xmlns:a16="http://schemas.microsoft.com/office/drawing/2014/main" id="{778968F0-0D47-4701-AFE3-B63B789ADDBC}"/>
                </a:ext>
              </a:extLst>
            </p:cNvPr>
            <p:cNvSpPr txBox="1"/>
            <p:nvPr/>
          </p:nvSpPr>
          <p:spPr>
            <a:xfrm>
              <a:off x="1835695" y="4720004"/>
              <a:ext cx="461986" cy="369332"/>
            </a:xfrm>
            <a:prstGeom prst="rect">
              <a:avLst/>
            </a:prstGeom>
            <a:noFill/>
          </p:spPr>
          <p:txBody>
            <a:bodyPr wrap="none" rtlCol="0">
              <a:spAutoFit/>
            </a:bodyPr>
            <a:lstStyle/>
            <a:p>
              <a:r>
                <a:rPr lang="cs-CZ" b="1" dirty="0"/>
                <a:t>IQ</a:t>
              </a:r>
            </a:p>
          </p:txBody>
        </p:sp>
      </p:grpSp>
      <p:grpSp>
        <p:nvGrpSpPr>
          <p:cNvPr id="7" name="Skupina 6">
            <a:extLst>
              <a:ext uri="{FF2B5EF4-FFF2-40B4-BE49-F238E27FC236}">
                <a16:creationId xmlns:a16="http://schemas.microsoft.com/office/drawing/2014/main" id="{75ADF78E-B5B5-459E-A694-F194422C3605}"/>
              </a:ext>
            </a:extLst>
          </p:cNvPr>
          <p:cNvGrpSpPr/>
          <p:nvPr/>
        </p:nvGrpSpPr>
        <p:grpSpPr>
          <a:xfrm>
            <a:off x="3424281" y="1412776"/>
            <a:ext cx="1666411" cy="1303197"/>
            <a:chOff x="1285303" y="3786139"/>
            <a:chExt cx="1666411" cy="1303197"/>
          </a:xfrm>
        </p:grpSpPr>
        <p:sp>
          <p:nvSpPr>
            <p:cNvPr id="8" name="Jednoduché závorky 7">
              <a:extLst>
                <a:ext uri="{FF2B5EF4-FFF2-40B4-BE49-F238E27FC236}">
                  <a16:creationId xmlns:a16="http://schemas.microsoft.com/office/drawing/2014/main" id="{623D8208-7991-4E15-9871-947BD5A8DF16}"/>
                </a:ext>
              </a:extLst>
            </p:cNvPr>
            <p:cNvSpPr/>
            <p:nvPr/>
          </p:nvSpPr>
          <p:spPr>
            <a:xfrm>
              <a:off x="1285303" y="3786139"/>
              <a:ext cx="1666411" cy="1075583"/>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a:extLst>
                <a:ext uri="{FF2B5EF4-FFF2-40B4-BE49-F238E27FC236}">
                  <a16:creationId xmlns:a16="http://schemas.microsoft.com/office/drawing/2014/main" id="{0CD70CB7-8C31-4637-B378-6EBEAFFD2320}"/>
                </a:ext>
              </a:extLst>
            </p:cNvPr>
            <p:cNvSpPr txBox="1"/>
            <p:nvPr/>
          </p:nvSpPr>
          <p:spPr>
            <a:xfrm>
              <a:off x="1857591" y="4720004"/>
              <a:ext cx="461986" cy="369332"/>
            </a:xfrm>
            <a:prstGeom prst="rect">
              <a:avLst/>
            </a:prstGeom>
            <a:noFill/>
          </p:spPr>
          <p:txBody>
            <a:bodyPr wrap="none" rtlCol="0">
              <a:spAutoFit/>
            </a:bodyPr>
            <a:lstStyle/>
            <a:p>
              <a:r>
                <a:rPr lang="cs-CZ" b="1" dirty="0"/>
                <a:t>IQ</a:t>
              </a:r>
            </a:p>
          </p:txBody>
        </p:sp>
      </p:grpSp>
      <p:grpSp>
        <p:nvGrpSpPr>
          <p:cNvPr id="10" name="Skupina 9">
            <a:extLst>
              <a:ext uri="{FF2B5EF4-FFF2-40B4-BE49-F238E27FC236}">
                <a16:creationId xmlns:a16="http://schemas.microsoft.com/office/drawing/2014/main" id="{C7926DD5-CFBF-41C1-96B2-9360CB67667A}"/>
              </a:ext>
            </a:extLst>
          </p:cNvPr>
          <p:cNvGrpSpPr/>
          <p:nvPr/>
        </p:nvGrpSpPr>
        <p:grpSpPr>
          <a:xfrm>
            <a:off x="5804954" y="1412776"/>
            <a:ext cx="2053742" cy="1317479"/>
            <a:chOff x="1285303" y="3786139"/>
            <a:chExt cx="1666411" cy="1317479"/>
          </a:xfrm>
        </p:grpSpPr>
        <p:sp>
          <p:nvSpPr>
            <p:cNvPr id="11" name="Jednoduché závorky 10">
              <a:extLst>
                <a:ext uri="{FF2B5EF4-FFF2-40B4-BE49-F238E27FC236}">
                  <a16:creationId xmlns:a16="http://schemas.microsoft.com/office/drawing/2014/main" id="{75E9733B-6826-42EE-8445-A5786868DD54}"/>
                </a:ext>
              </a:extLst>
            </p:cNvPr>
            <p:cNvSpPr/>
            <p:nvPr/>
          </p:nvSpPr>
          <p:spPr>
            <a:xfrm>
              <a:off x="1285303" y="3786139"/>
              <a:ext cx="1666411" cy="1075583"/>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TextovéPole 11">
              <a:extLst>
                <a:ext uri="{FF2B5EF4-FFF2-40B4-BE49-F238E27FC236}">
                  <a16:creationId xmlns:a16="http://schemas.microsoft.com/office/drawing/2014/main" id="{42891581-F121-4458-A274-D6F31948907E}"/>
                </a:ext>
              </a:extLst>
            </p:cNvPr>
            <p:cNvSpPr txBox="1"/>
            <p:nvPr/>
          </p:nvSpPr>
          <p:spPr>
            <a:xfrm>
              <a:off x="1951201" y="4734286"/>
              <a:ext cx="374857" cy="369332"/>
            </a:xfrm>
            <a:prstGeom prst="rect">
              <a:avLst/>
            </a:prstGeom>
            <a:noFill/>
          </p:spPr>
          <p:txBody>
            <a:bodyPr wrap="none" rtlCol="0">
              <a:spAutoFit/>
            </a:bodyPr>
            <a:lstStyle/>
            <a:p>
              <a:r>
                <a:rPr lang="cs-CZ" b="1" dirty="0"/>
                <a:t>IQ</a:t>
              </a:r>
            </a:p>
          </p:txBody>
        </p:sp>
      </p:grpSp>
      <p:pic>
        <p:nvPicPr>
          <p:cNvPr id="13" name="Obrázek 12">
            <a:extLst>
              <a:ext uri="{FF2B5EF4-FFF2-40B4-BE49-F238E27FC236}">
                <a16:creationId xmlns:a16="http://schemas.microsoft.com/office/drawing/2014/main" id="{A1A41A78-2CD2-48F2-A1F4-B2AB433A8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1236" y="1296278"/>
            <a:ext cx="1106719" cy="1106719"/>
          </a:xfrm>
          <a:prstGeom prst="rect">
            <a:avLst/>
          </a:prstGeom>
        </p:spPr>
      </p:pic>
      <p:pic>
        <p:nvPicPr>
          <p:cNvPr id="14" name="Obrázek 13">
            <a:extLst>
              <a:ext uri="{FF2B5EF4-FFF2-40B4-BE49-F238E27FC236}">
                <a16:creationId xmlns:a16="http://schemas.microsoft.com/office/drawing/2014/main" id="{5B969029-2D2D-427E-AB4F-668BF54072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758" y="1322371"/>
            <a:ext cx="1106719" cy="1106719"/>
          </a:xfrm>
          <a:prstGeom prst="rect">
            <a:avLst/>
          </a:prstGeom>
        </p:spPr>
      </p:pic>
      <p:pic>
        <p:nvPicPr>
          <p:cNvPr id="15" name="Obrázek 14">
            <a:extLst>
              <a:ext uri="{FF2B5EF4-FFF2-40B4-BE49-F238E27FC236}">
                <a16:creationId xmlns:a16="http://schemas.microsoft.com/office/drawing/2014/main" id="{0DF275FE-8294-4EFE-A9F2-860E49857C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800" r="3679"/>
          <a:stretch/>
        </p:blipFill>
        <p:spPr>
          <a:xfrm>
            <a:off x="6935143" y="1322371"/>
            <a:ext cx="869009" cy="1106719"/>
          </a:xfrm>
          <a:prstGeom prst="rect">
            <a:avLst/>
          </a:prstGeom>
        </p:spPr>
      </p:pic>
      <p:pic>
        <p:nvPicPr>
          <p:cNvPr id="16" name="Obrázek 15">
            <a:extLst>
              <a:ext uri="{FF2B5EF4-FFF2-40B4-BE49-F238E27FC236}">
                <a16:creationId xmlns:a16="http://schemas.microsoft.com/office/drawing/2014/main" id="{64298839-DEAA-44EC-B903-9703818433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800" r="3679"/>
          <a:stretch/>
        </p:blipFill>
        <p:spPr>
          <a:xfrm>
            <a:off x="6046604" y="1296277"/>
            <a:ext cx="869009" cy="1106719"/>
          </a:xfrm>
          <a:prstGeom prst="rect">
            <a:avLst/>
          </a:prstGeom>
        </p:spPr>
      </p:pic>
      <p:sp>
        <p:nvSpPr>
          <p:cNvPr id="17" name="Nerovná se 16">
            <a:extLst>
              <a:ext uri="{FF2B5EF4-FFF2-40B4-BE49-F238E27FC236}">
                <a16:creationId xmlns:a16="http://schemas.microsoft.com/office/drawing/2014/main" id="{0B9F2E6A-C42C-4CE5-98BB-B97D621D10FF}"/>
              </a:ext>
            </a:extLst>
          </p:cNvPr>
          <p:cNvSpPr/>
          <p:nvPr/>
        </p:nvSpPr>
        <p:spPr>
          <a:xfrm>
            <a:off x="5081641" y="1608981"/>
            <a:ext cx="713548" cy="603196"/>
          </a:xfrm>
          <a:prstGeom prst="mathNot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8" name="Plus 47">
            <a:extLst>
              <a:ext uri="{FF2B5EF4-FFF2-40B4-BE49-F238E27FC236}">
                <a16:creationId xmlns:a16="http://schemas.microsoft.com/office/drawing/2014/main" id="{41D7B78E-6F54-4AD6-8DEB-B3A70FEFC3BA}"/>
              </a:ext>
            </a:extLst>
          </p:cNvPr>
          <p:cNvSpPr/>
          <p:nvPr/>
        </p:nvSpPr>
        <p:spPr>
          <a:xfrm>
            <a:off x="2780563" y="1662535"/>
            <a:ext cx="576064" cy="57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9204835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856136"/>
          </a:xfrm>
        </p:spPr>
        <p:txBody>
          <a:bodyPr/>
          <a:lstStyle/>
          <a:p>
            <a:r>
              <a:rPr lang="cs-CZ" dirty="0"/>
              <a:t>Situace: více posuzovatelů</a:t>
            </a:r>
          </a:p>
        </p:txBody>
      </p:sp>
      <mc:AlternateContent xmlns:mc="http://schemas.openxmlformats.org/markup-compatibility/2006" xmlns:a14="http://schemas.microsoft.com/office/drawing/2010/main">
        <mc:Choice Requires="a14">
          <p:sp>
            <p:nvSpPr>
              <p:cNvPr id="5" name="Obdélník 4"/>
              <p:cNvSpPr/>
              <p:nvPr/>
            </p:nvSpPr>
            <p:spPr>
              <a:xfrm>
                <a:off x="685800" y="5619879"/>
                <a:ext cx="1423788" cy="613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ea typeface="Cambria Math" panose="02040503050406030204" pitchFamily="18" charset="0"/>
                        </a:rPr>
                        <m:t>𝜅</m:t>
                      </m:r>
                      <m:r>
                        <a:rPr lang="cs-CZ" i="1">
                          <a:latin typeface="Cambria Math" panose="02040503050406030204" pitchFamily="18" charset="0"/>
                          <a:ea typeface="Cambria Math" panose="02040503050406030204" pitchFamily="18" charset="0"/>
                        </a:rPr>
                        <m:t>=</m:t>
                      </m:r>
                      <m:f>
                        <m:fPr>
                          <m:ctrlPr>
                            <a:rPr lang="cs-CZ" i="1">
                              <a:latin typeface="Cambria Math" panose="02040503050406030204" pitchFamily="18" charset="0"/>
                              <a:ea typeface="Cambria Math" panose="02040503050406030204" pitchFamily="18" charset="0"/>
                            </a:rPr>
                          </m:ctrlPr>
                        </m:fPr>
                        <m:num>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𝑜</m:t>
                              </m:r>
                            </m:sub>
                          </m:sSub>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𝑒</m:t>
                              </m:r>
                            </m:sub>
                          </m:sSub>
                        </m:num>
                        <m:den>
                          <m:r>
                            <a:rPr lang="cs-CZ" i="1">
                              <a:latin typeface="Cambria Math" panose="02040503050406030204" pitchFamily="18" charset="0"/>
                              <a:ea typeface="Cambria Math" panose="02040503050406030204" pitchFamily="18" charset="0"/>
                            </a:rPr>
                            <m:t>1−</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𝑒</m:t>
                              </m:r>
                            </m:sub>
                          </m:sSub>
                        </m:den>
                      </m:f>
                    </m:oMath>
                  </m:oMathPara>
                </a14:m>
                <a:endParaRPr lang="cs-CZ" dirty="0"/>
              </a:p>
            </p:txBody>
          </p:sp>
        </mc:Choice>
        <mc:Fallback xmlns="">
          <p:sp>
            <p:nvSpPr>
              <p:cNvPr id="5" name="Obdélník 4"/>
              <p:cNvSpPr>
                <a:spLocks noRot="1" noChangeAspect="1" noMove="1" noResize="1" noEditPoints="1" noAdjustHandles="1" noChangeArrowheads="1" noChangeShapeType="1" noTextEdit="1"/>
              </p:cNvSpPr>
              <p:nvPr/>
            </p:nvSpPr>
            <p:spPr>
              <a:xfrm>
                <a:off x="685800" y="5619879"/>
                <a:ext cx="1423788" cy="613501"/>
              </a:xfrm>
              <a:prstGeom prst="rect">
                <a:avLst/>
              </a:prstGeom>
              <a:blipFill rotWithShape="0">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Obdélník 5"/>
              <p:cNvSpPr/>
              <p:nvPr/>
            </p:nvSpPr>
            <p:spPr>
              <a:xfrm>
                <a:off x="2879903" y="5502378"/>
                <a:ext cx="2868093"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𝑜</m:t>
                          </m:r>
                        </m:sub>
                      </m:sSub>
                      <m:r>
                        <a:rPr lang="cs-CZ" i="1">
                          <a:latin typeface="Cambria Math" panose="02040503050406030204" pitchFamily="18" charset="0"/>
                          <a:ea typeface="Cambria Math" panose="02040503050406030204" pitchFamily="18" charset="0"/>
                        </a:rPr>
                        <m:t>=</m:t>
                      </m:r>
                      <m:f>
                        <m:fPr>
                          <m:ctrlPr>
                            <a:rPr lang="cs-CZ"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1</m:t>
                          </m:r>
                        </m:num>
                        <m:den>
                          <m:r>
                            <a:rPr lang="cs-CZ" b="0" i="1" smtClean="0">
                              <a:latin typeface="Cambria Math" panose="02040503050406030204" pitchFamily="18" charset="0"/>
                              <a:ea typeface="Cambria Math" panose="02040503050406030204" pitchFamily="18" charset="0"/>
                            </a:rPr>
                            <m:t>𝑛</m:t>
                          </m:r>
                        </m:den>
                      </m:f>
                      <m:nary>
                        <m:naryPr>
                          <m:chr m:val="∑"/>
                          <m:ctrlPr>
                            <a:rPr lang="cs-CZ" i="1" smtClean="0">
                              <a:latin typeface="Cambria Math" panose="02040503050406030204" pitchFamily="18" charset="0"/>
                              <a:ea typeface="Cambria Math" panose="02040503050406030204" pitchFamily="18" charset="0"/>
                            </a:rPr>
                          </m:ctrlPr>
                        </m:naryPr>
                        <m:sub>
                          <m:r>
                            <m:rPr>
                              <m:brk m:alnAt="23"/>
                            </m:rPr>
                            <a:rPr lang="cs-CZ" b="0" i="1" smtClean="0">
                              <a:latin typeface="Cambria Math" panose="02040503050406030204" pitchFamily="18" charset="0"/>
                              <a:ea typeface="Cambria Math" panose="02040503050406030204" pitchFamily="18" charset="0"/>
                            </a:rPr>
                            <m:t>𝑖</m:t>
                          </m:r>
                          <m:r>
                            <a:rPr lang="cs-CZ" b="0" i="1" smtClean="0">
                              <a:latin typeface="Cambria Math" panose="02040503050406030204" pitchFamily="18" charset="0"/>
                              <a:ea typeface="Cambria Math" panose="02040503050406030204" pitchFamily="18" charset="0"/>
                            </a:rPr>
                            <m:t>=1</m:t>
                          </m:r>
                        </m:sub>
                        <m:sup>
                          <m:r>
                            <a:rPr lang="cs-CZ" b="0" i="1" smtClean="0">
                              <a:latin typeface="Cambria Math" panose="02040503050406030204" pitchFamily="18" charset="0"/>
                              <a:ea typeface="Cambria Math" panose="02040503050406030204" pitchFamily="18" charset="0"/>
                            </a:rPr>
                            <m:t>𝑛</m:t>
                          </m:r>
                        </m:sup>
                        <m:e>
                          <m:nary>
                            <m:naryPr>
                              <m:chr m:val="∑"/>
                              <m:ctrlPr>
                                <a:rPr lang="cs-CZ" i="1">
                                  <a:latin typeface="Cambria Math" panose="02040503050406030204" pitchFamily="18" charset="0"/>
                                  <a:ea typeface="Cambria Math" panose="02040503050406030204" pitchFamily="18" charset="0"/>
                                </a:rPr>
                              </m:ctrlPr>
                            </m:naryPr>
                            <m:sub>
                              <m:r>
                                <m:rPr>
                                  <m:brk m:alnAt="23"/>
                                </m:rPr>
                                <a:rPr lang="cs-CZ" i="1">
                                  <a:latin typeface="Cambria Math" panose="02040503050406030204" pitchFamily="18" charset="0"/>
                                  <a:ea typeface="Cambria Math" panose="02040503050406030204" pitchFamily="18" charset="0"/>
                                </a:rPr>
                                <m:t>𝑘</m:t>
                              </m:r>
                              <m:r>
                                <a:rPr lang="cs-CZ" i="1">
                                  <a:latin typeface="Cambria Math" panose="02040503050406030204" pitchFamily="18" charset="0"/>
                                  <a:ea typeface="Cambria Math" panose="02040503050406030204" pitchFamily="18" charset="0"/>
                                </a:rPr>
                                <m:t>=1</m:t>
                              </m:r>
                            </m:sub>
                            <m:sup>
                              <m:r>
                                <a:rPr lang="cs-CZ" i="1">
                                  <a:latin typeface="Cambria Math" panose="02040503050406030204" pitchFamily="18" charset="0"/>
                                  <a:ea typeface="Cambria Math" panose="02040503050406030204" pitchFamily="18" charset="0"/>
                                </a:rPr>
                                <m:t>𝑞</m:t>
                              </m:r>
                            </m:sup>
                            <m:e>
                              <m:f>
                                <m:fPr>
                                  <m:ctrlPr>
                                    <a:rPr lang="cs-CZ" i="1">
                                      <a:latin typeface="Cambria Math" panose="02040503050406030204" pitchFamily="18" charset="0"/>
                                      <a:ea typeface="Cambria Math" panose="02040503050406030204" pitchFamily="18" charset="0"/>
                                    </a:rPr>
                                  </m:ctrlPr>
                                </m:fPr>
                                <m:num>
                                  <m:sSub>
                                    <m:sSubPr>
                                      <m:ctrlPr>
                                        <a:rPr lang="cs-CZ" i="1">
                                          <a:latin typeface="Cambria Math" panose="02040503050406030204" pitchFamily="18" charset="0"/>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𝑟</m:t>
                                      </m:r>
                                    </m:e>
                                    <m:sub>
                                      <m:r>
                                        <a:rPr lang="cs-CZ" b="0" i="1" smtClean="0">
                                          <a:latin typeface="Cambria Math" panose="02040503050406030204" pitchFamily="18" charset="0"/>
                                          <a:ea typeface="Cambria Math" panose="02040503050406030204" pitchFamily="18" charset="0"/>
                                        </a:rPr>
                                        <m:t>𝑖</m:t>
                                      </m:r>
                                      <m:r>
                                        <a:rPr lang="cs-CZ" i="1">
                                          <a:latin typeface="Cambria Math" panose="02040503050406030204" pitchFamily="18" charset="0"/>
                                          <a:ea typeface="Cambria Math" panose="02040503050406030204" pitchFamily="18" charset="0"/>
                                        </a:rPr>
                                        <m:t>𝑘</m:t>
                                      </m:r>
                                    </m:sub>
                                  </m:sSub>
                                  <m:r>
                                    <a:rPr lang="cs-CZ" b="0" i="1" smtClean="0">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𝑟</m:t>
                                      </m:r>
                                    </m:e>
                                    <m:sub>
                                      <m:r>
                                        <a:rPr lang="cs-CZ" i="1">
                                          <a:latin typeface="Cambria Math" panose="02040503050406030204" pitchFamily="18" charset="0"/>
                                          <a:ea typeface="Cambria Math" panose="02040503050406030204" pitchFamily="18" charset="0"/>
                                        </a:rPr>
                                        <m:t>𝑖𝑘</m:t>
                                      </m:r>
                                    </m:sub>
                                  </m:sSub>
                                  <m:r>
                                    <a:rPr lang="cs-CZ" b="0" i="1" smtClean="0">
                                      <a:latin typeface="Cambria Math" panose="02040503050406030204" pitchFamily="18" charset="0"/>
                                      <a:ea typeface="Cambria Math" panose="02040503050406030204" pitchFamily="18" charset="0"/>
                                    </a:rPr>
                                    <m:t>−1)</m:t>
                                  </m:r>
                                </m:num>
                                <m:den>
                                  <m:r>
                                    <a:rPr lang="cs-CZ" b="0" i="1" smtClean="0">
                                      <a:latin typeface="Cambria Math" panose="02040503050406030204" pitchFamily="18" charset="0"/>
                                      <a:ea typeface="Cambria Math" panose="02040503050406030204" pitchFamily="18" charset="0"/>
                                    </a:rPr>
                                    <m:t>𝑟</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𝑟</m:t>
                                  </m:r>
                                  <m:r>
                                    <a:rPr lang="cs-CZ" b="0" i="1" smtClean="0">
                                      <a:latin typeface="Cambria Math" panose="02040503050406030204" pitchFamily="18" charset="0"/>
                                      <a:ea typeface="Cambria Math" panose="02040503050406030204" pitchFamily="18" charset="0"/>
                                    </a:rPr>
                                    <m:t>−1)</m:t>
                                  </m:r>
                                </m:den>
                              </m:f>
                            </m:e>
                          </m:nary>
                        </m:e>
                      </m:nary>
                    </m:oMath>
                  </m:oMathPara>
                </a14:m>
                <a:endParaRPr lang="cs-CZ" dirty="0"/>
              </a:p>
            </p:txBody>
          </p:sp>
        </mc:Choice>
        <mc:Fallback xmlns="">
          <p:sp>
            <p:nvSpPr>
              <p:cNvPr id="6" name="Obdélník 5"/>
              <p:cNvSpPr>
                <a:spLocks noRot="1" noChangeAspect="1" noMove="1" noResize="1" noEditPoints="1" noAdjustHandles="1" noChangeArrowheads="1" noChangeShapeType="1" noTextEdit="1"/>
              </p:cNvSpPr>
              <p:nvPr/>
            </p:nvSpPr>
            <p:spPr>
              <a:xfrm>
                <a:off x="2879903" y="5502378"/>
                <a:ext cx="2868093" cy="848566"/>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Obdélník 6"/>
              <p:cNvSpPr/>
              <p:nvPr/>
            </p:nvSpPr>
            <p:spPr>
              <a:xfrm>
                <a:off x="5940152" y="5741963"/>
                <a:ext cx="8699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b="0" i="1" smtClean="0">
                              <a:latin typeface="Cambria Math" panose="02040503050406030204" pitchFamily="18" charset="0"/>
                              <a:ea typeface="Cambria Math" panose="02040503050406030204" pitchFamily="18" charset="0"/>
                            </a:rPr>
                            <m:t>𝑒</m:t>
                          </m:r>
                        </m:sub>
                      </m:sSub>
                      <m:r>
                        <a:rPr lang="cs-CZ" i="1">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 ?</m:t>
                      </m:r>
                    </m:oMath>
                  </m:oMathPara>
                </a14:m>
                <a:endParaRPr lang="cs-CZ" dirty="0"/>
              </a:p>
            </p:txBody>
          </p:sp>
        </mc:Choice>
        <mc:Fallback xmlns="">
          <p:sp>
            <p:nvSpPr>
              <p:cNvPr id="7" name="Obdélník 6"/>
              <p:cNvSpPr>
                <a:spLocks noRot="1" noChangeAspect="1" noMove="1" noResize="1" noEditPoints="1" noAdjustHandles="1" noChangeArrowheads="1" noChangeShapeType="1" noTextEdit="1"/>
              </p:cNvSpPr>
              <p:nvPr/>
            </p:nvSpPr>
            <p:spPr>
              <a:xfrm>
                <a:off x="5940152" y="5741963"/>
                <a:ext cx="869917" cy="369332"/>
              </a:xfrm>
              <a:prstGeom prst="rect">
                <a:avLst/>
              </a:prstGeom>
              <a:blipFill rotWithShape="0">
                <a:blip r:embed="rId4"/>
                <a:stretch>
                  <a:fillRect b="-6557"/>
                </a:stretch>
              </a:blipFill>
            </p:spPr>
            <p:txBody>
              <a:bodyPr/>
              <a:lstStyle/>
              <a:p>
                <a:r>
                  <a:rPr lang="cs-CZ">
                    <a:noFill/>
                  </a:rPr>
                  <a:t> </a:t>
                </a:r>
              </a:p>
            </p:txBody>
          </p:sp>
        </mc:Fallback>
      </mc:AlternateContent>
      <p:pic>
        <p:nvPicPr>
          <p:cNvPr id="3" name="Obráze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700808"/>
            <a:ext cx="8779499" cy="3305591"/>
          </a:xfrm>
          <a:prstGeom prst="rect">
            <a:avLst/>
          </a:prstGeom>
        </p:spPr>
      </p:pic>
    </p:spTree>
    <p:extLst>
      <p:ext uri="{BB962C8B-B14F-4D97-AF65-F5344CB8AC3E}">
        <p14:creationId xmlns:p14="http://schemas.microsoft.com/office/powerpoint/2010/main" val="298174831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1000152"/>
          </a:xfrm>
        </p:spPr>
        <p:txBody>
          <a:bodyPr/>
          <a:lstStyle/>
          <a:p>
            <a:r>
              <a:rPr lang="cs-CZ" dirty="0" err="1"/>
              <a:t>Fleissova</a:t>
            </a:r>
            <a:r>
              <a:rPr lang="cs-CZ" dirty="0"/>
              <a:t> </a:t>
            </a:r>
            <a:r>
              <a:rPr lang="el-GR" dirty="0">
                <a:latin typeface="Times New Roman" panose="02020603050405020304" pitchFamily="18" charset="0"/>
                <a:cs typeface="Times New Roman" panose="02020603050405020304" pitchFamily="18" charset="0"/>
              </a:rPr>
              <a:t>κ</a:t>
            </a:r>
            <a:r>
              <a:rPr lang="cs-CZ" dirty="0"/>
              <a:t> </a:t>
            </a:r>
            <a:r>
              <a:rPr lang="cs-CZ" sz="1800" dirty="0"/>
              <a:t>(kappa)</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5800" y="1628800"/>
                <a:ext cx="8206680" cy="4255368"/>
              </a:xfrm>
            </p:spPr>
            <p:txBody>
              <a:bodyPr>
                <a:normAutofit fontScale="92500" lnSpcReduction="20000"/>
              </a:bodyPr>
              <a:lstStyle/>
              <a:p>
                <a:r>
                  <a:rPr lang="cs-CZ" dirty="0"/>
                  <a:t>Matoucí označení! ve skutečnosti jde o zobecnění </a:t>
                </a:r>
                <a:r>
                  <a:rPr lang="cs-CZ" dirty="0" err="1"/>
                  <a:t>Scottova</a:t>
                </a:r>
                <a:r>
                  <a:rPr lang="cs-CZ" dirty="0"/>
                  <a:t> </a:t>
                </a:r>
                <a:r>
                  <a:rPr lang="el-GR" dirty="0">
                    <a:latin typeface="Times New Roman" panose="02020603050405020304" pitchFamily="18" charset="0"/>
                    <a:cs typeface="Times New Roman" panose="02020603050405020304" pitchFamily="18" charset="0"/>
                  </a:rPr>
                  <a:t>π</a:t>
                </a:r>
                <a:r>
                  <a:rPr lang="cs-CZ" dirty="0"/>
                  <a:t>.</a:t>
                </a:r>
              </a:p>
              <a:p>
                <a:pPr>
                  <a:lnSpc>
                    <a:spcPct val="120000"/>
                  </a:lnSpc>
                </a:pPr>
                <a:r>
                  <a:rPr lang="cs-CZ" dirty="0"/>
                  <a:t>Předpokládáme, že kategorie mají různé pravděpodobnosti </a:t>
                </a:r>
                <a14:m>
                  <m:oMath xmlns:m="http://schemas.openxmlformats.org/officeDocument/2006/math">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ea typeface="Cambria Math" panose="02040503050406030204" pitchFamily="18" charset="0"/>
                              </a:rPr>
                              <m:t>𝜋</m:t>
                            </m:r>
                          </m:e>
                        </m:acc>
                      </m:e>
                      <m:sub>
                        <m:r>
                          <a:rPr lang="cs-CZ" i="1">
                            <a:latin typeface="Cambria Math" panose="02040503050406030204" pitchFamily="18" charset="0"/>
                          </a:rPr>
                          <m:t>1</m:t>
                        </m:r>
                      </m:sub>
                    </m:sSub>
                    <m:r>
                      <a:rPr lang="cs-CZ" i="1">
                        <a:latin typeface="Cambria Math" panose="02040503050406030204" pitchFamily="18" charset="0"/>
                      </a:rPr>
                      <m:t>,</m:t>
                    </m:r>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ea typeface="Cambria Math" panose="02040503050406030204" pitchFamily="18" charset="0"/>
                              </a:rPr>
                              <m:t>𝜋</m:t>
                            </m:r>
                          </m:e>
                        </m:acc>
                      </m:e>
                      <m:sub>
                        <m:r>
                          <a:rPr lang="cs-CZ" i="1">
                            <a:latin typeface="Cambria Math" panose="02040503050406030204" pitchFamily="18" charset="0"/>
                            <a:ea typeface="Cambria Math" panose="02040503050406030204" pitchFamily="18" charset="0"/>
                          </a:rPr>
                          <m:t>2</m:t>
                        </m:r>
                      </m:sub>
                    </m:sSub>
                    <m:r>
                      <a:rPr lang="cs-CZ" i="1">
                        <a:latin typeface="Cambria Math" panose="02040503050406030204" pitchFamily="18" charset="0"/>
                      </a:rPr>
                      <m:t>,</m:t>
                    </m:r>
                  </m:oMath>
                </a14:m>
                <a:r>
                  <a:rPr lang="cs-CZ" dirty="0"/>
                  <a:t>... </a:t>
                </a:r>
                <a14:m>
                  <m:oMath xmlns:m="http://schemas.openxmlformats.org/officeDocument/2006/math">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ea typeface="Cambria Math" panose="02040503050406030204" pitchFamily="18" charset="0"/>
                              </a:rPr>
                              <m:t>𝜋</m:t>
                            </m:r>
                          </m:e>
                        </m:acc>
                      </m:e>
                      <m:sub>
                        <m:r>
                          <a:rPr lang="cs-CZ" i="1">
                            <a:latin typeface="Cambria Math" panose="02040503050406030204" pitchFamily="18" charset="0"/>
                            <a:ea typeface="Cambria Math" panose="02040503050406030204" pitchFamily="18" charset="0"/>
                          </a:rPr>
                          <m:t>𝑞</m:t>
                        </m:r>
                      </m:sub>
                    </m:sSub>
                  </m:oMath>
                </a14:m>
                <a:r>
                  <a:rPr lang="cs-CZ" dirty="0"/>
                  <a:t>, které získáme jako </a:t>
                </a:r>
                <a14:m>
                  <m:oMath xmlns:m="http://schemas.openxmlformats.org/officeDocument/2006/math">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ea typeface="Cambria Math" panose="02040503050406030204" pitchFamily="18" charset="0"/>
                              </a:rPr>
                              <m:t>𝜋</m:t>
                            </m:r>
                          </m:e>
                        </m:acc>
                      </m:e>
                      <m:sub>
                        <m:r>
                          <a:rPr lang="cs-CZ" b="0" i="1" smtClean="0">
                            <a:latin typeface="Cambria Math" panose="02040503050406030204" pitchFamily="18" charset="0"/>
                            <a:ea typeface="Cambria Math" panose="02040503050406030204" pitchFamily="18" charset="0"/>
                          </a:rPr>
                          <m:t>𝑘</m:t>
                        </m:r>
                      </m:sub>
                    </m:sSub>
                    <m:r>
                      <a:rPr lang="cs-CZ" b="0" i="1" smtClean="0">
                        <a:latin typeface="Cambria Math" panose="02040503050406030204" pitchFamily="18" charset="0"/>
                        <a:ea typeface="Cambria Math" panose="02040503050406030204" pitchFamily="18" charset="0"/>
                      </a:rPr>
                      <m:t>=</m:t>
                    </m:r>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1</m:t>
                        </m:r>
                      </m:num>
                      <m:den>
                        <m:r>
                          <a:rPr lang="cs-CZ" b="0" i="1" smtClean="0">
                            <a:latin typeface="Cambria Math" panose="02040503050406030204" pitchFamily="18" charset="0"/>
                            <a:ea typeface="Cambria Math" panose="02040503050406030204" pitchFamily="18" charset="0"/>
                          </a:rPr>
                          <m:t>𝑛</m:t>
                        </m:r>
                      </m:den>
                    </m:f>
                    <m:nary>
                      <m:naryPr>
                        <m:chr m:val="∑"/>
                        <m:ctrlPr>
                          <a:rPr lang="cs-CZ" b="0" i="1" smtClean="0">
                            <a:latin typeface="Cambria Math" panose="02040503050406030204" pitchFamily="18" charset="0"/>
                            <a:ea typeface="Cambria Math" panose="02040503050406030204" pitchFamily="18" charset="0"/>
                          </a:rPr>
                        </m:ctrlPr>
                      </m:naryPr>
                      <m:sub>
                        <m:r>
                          <m:rPr>
                            <m:brk m:alnAt="23"/>
                          </m:rPr>
                          <a:rPr lang="cs-CZ" b="0" i="1" smtClean="0">
                            <a:latin typeface="Cambria Math" panose="02040503050406030204" pitchFamily="18" charset="0"/>
                            <a:ea typeface="Cambria Math" panose="02040503050406030204" pitchFamily="18" charset="0"/>
                          </a:rPr>
                          <m:t>𝑖</m:t>
                        </m:r>
                        <m:r>
                          <a:rPr lang="cs-CZ" b="0" i="1" smtClean="0">
                            <a:latin typeface="Cambria Math" panose="02040503050406030204" pitchFamily="18" charset="0"/>
                            <a:ea typeface="Cambria Math" panose="02040503050406030204" pitchFamily="18" charset="0"/>
                          </a:rPr>
                          <m:t>=1</m:t>
                        </m:r>
                      </m:sub>
                      <m:sup>
                        <m:r>
                          <a:rPr lang="cs-CZ" b="0" i="1" smtClean="0">
                            <a:latin typeface="Cambria Math" panose="02040503050406030204" pitchFamily="18" charset="0"/>
                            <a:ea typeface="Cambria Math" panose="02040503050406030204" pitchFamily="18" charset="0"/>
                          </a:rPr>
                          <m:t>𝑛</m:t>
                        </m:r>
                      </m:sup>
                      <m:e>
                        <m:f>
                          <m:fPr>
                            <m:ctrlPr>
                              <a:rPr lang="cs-CZ" b="0" i="1" smtClean="0">
                                <a:latin typeface="Cambria Math" panose="02040503050406030204" pitchFamily="18" charset="0"/>
                                <a:ea typeface="Cambria Math" panose="02040503050406030204" pitchFamily="18" charset="0"/>
                              </a:rPr>
                            </m:ctrlPr>
                          </m:fPr>
                          <m:num>
                            <m:sSub>
                              <m:sSubPr>
                                <m:ctrlPr>
                                  <a:rPr lang="cs-CZ" b="0" i="1" smtClean="0">
                                    <a:latin typeface="Cambria Math" panose="02040503050406030204" pitchFamily="18" charset="0"/>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𝑟</m:t>
                                </m:r>
                              </m:e>
                              <m:sub>
                                <m:r>
                                  <a:rPr lang="cs-CZ" b="0" i="1" smtClean="0">
                                    <a:latin typeface="Cambria Math" panose="02040503050406030204" pitchFamily="18" charset="0"/>
                                    <a:ea typeface="Cambria Math" panose="02040503050406030204" pitchFamily="18" charset="0"/>
                                  </a:rPr>
                                  <m:t>𝑖𝑘</m:t>
                                </m:r>
                              </m:sub>
                            </m:sSub>
                          </m:num>
                          <m:den>
                            <m:r>
                              <a:rPr lang="cs-CZ" b="0" i="1" smtClean="0">
                                <a:latin typeface="Cambria Math" panose="02040503050406030204" pitchFamily="18" charset="0"/>
                                <a:ea typeface="Cambria Math" panose="02040503050406030204" pitchFamily="18" charset="0"/>
                              </a:rPr>
                              <m:t>𝑟</m:t>
                            </m:r>
                          </m:den>
                        </m:f>
                      </m:e>
                    </m:nary>
                  </m:oMath>
                </a14:m>
                <a:endParaRPr lang="cs-CZ" dirty="0"/>
              </a:p>
              <a:p>
                <a:r>
                  <a:rPr lang="cs-CZ" dirty="0"/>
                  <a:t>Podíl náhodných shod pak můžeme stanovit opět jako</a:t>
                </a:r>
              </a:p>
              <a:p>
                <a:pPr marL="0" indent="0">
                  <a:buNone/>
                </a:pPr>
                <a:endParaRPr lang="cs-CZ" sz="1200" dirty="0"/>
              </a:p>
              <a:p>
                <a:pPr marL="0" indent="0">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𝑝</m:t>
                          </m:r>
                        </m:e>
                        <m:sub>
                          <m:r>
                            <a:rPr lang="cs-CZ" i="1">
                              <a:latin typeface="Cambria Math" panose="02040503050406030204" pitchFamily="18" charset="0"/>
                            </a:rPr>
                            <m:t>𝑒</m:t>
                          </m:r>
                        </m:sub>
                      </m:sSub>
                      <m:r>
                        <a:rPr lang="cs-CZ" i="1">
                          <a:latin typeface="Cambria Math" panose="02040503050406030204" pitchFamily="18" charset="0"/>
                        </a:rPr>
                        <m:t>=</m:t>
                      </m:r>
                      <m:nary>
                        <m:naryPr>
                          <m:chr m:val="∑"/>
                          <m:ctrlPr>
                            <a:rPr lang="cs-CZ" i="1">
                              <a:latin typeface="Cambria Math" panose="02040503050406030204" pitchFamily="18" charset="0"/>
                            </a:rPr>
                          </m:ctrlPr>
                        </m:naryPr>
                        <m:sub>
                          <m:r>
                            <m:rPr>
                              <m:brk m:alnAt="23"/>
                            </m:rPr>
                            <a:rPr lang="cs-CZ" i="1">
                              <a:latin typeface="Cambria Math" panose="02040503050406030204" pitchFamily="18" charset="0"/>
                            </a:rPr>
                            <m:t>𝑘</m:t>
                          </m:r>
                          <m:r>
                            <a:rPr lang="cs-CZ" i="1">
                              <a:latin typeface="Cambria Math" panose="02040503050406030204" pitchFamily="18" charset="0"/>
                            </a:rPr>
                            <m:t>=1</m:t>
                          </m:r>
                        </m:sub>
                        <m:sup>
                          <m:r>
                            <a:rPr lang="cs-CZ" i="1">
                              <a:latin typeface="Cambria Math" panose="02040503050406030204" pitchFamily="18" charset="0"/>
                            </a:rPr>
                            <m:t>𝑞</m:t>
                          </m:r>
                        </m:sup>
                        <m:e>
                          <m:sSubSup>
                            <m:sSubSupPr>
                              <m:ctrlPr>
                                <a:rPr lang="cs-CZ" i="1">
                                  <a:latin typeface="Cambria Math" panose="02040503050406030204" pitchFamily="18" charset="0"/>
                                </a:rPr>
                              </m:ctrlPr>
                            </m:sSubSupPr>
                            <m:e>
                              <m:acc>
                                <m:accPr>
                                  <m:chr m:val="̂"/>
                                  <m:ctrlPr>
                                    <a:rPr lang="cs-CZ" i="1">
                                      <a:latin typeface="Cambria Math" panose="02040503050406030204" pitchFamily="18" charset="0"/>
                                    </a:rPr>
                                  </m:ctrlPr>
                                </m:accPr>
                                <m:e>
                                  <m:r>
                                    <a:rPr lang="cs-CZ" i="1">
                                      <a:latin typeface="Cambria Math" panose="02040503050406030204" pitchFamily="18" charset="0"/>
                                      <a:ea typeface="Cambria Math" panose="02040503050406030204" pitchFamily="18" charset="0"/>
                                    </a:rPr>
                                    <m:t>𝜋</m:t>
                                  </m:r>
                                </m:e>
                              </m:acc>
                            </m:e>
                            <m:sub>
                              <m:r>
                                <a:rPr lang="cs-CZ" i="1">
                                  <a:latin typeface="Cambria Math" panose="02040503050406030204" pitchFamily="18" charset="0"/>
                                </a:rPr>
                                <m:t>𝑘</m:t>
                              </m:r>
                            </m:sub>
                            <m:sup>
                              <m:r>
                                <a:rPr lang="cs-CZ" i="1">
                                  <a:latin typeface="Cambria Math" panose="02040503050406030204" pitchFamily="18" charset="0"/>
                                </a:rPr>
                                <m:t>2</m:t>
                              </m:r>
                            </m:sup>
                          </m:sSubSup>
                        </m:e>
                      </m:nary>
                    </m:oMath>
                  </m:oMathPara>
                </a14:m>
                <a:endParaRPr lang="cs-CZ" dirty="0"/>
              </a:p>
              <a:p>
                <a:pPr marL="0" indent="0">
                  <a:buNone/>
                </a:pPr>
                <a:endParaRPr lang="cs-CZ" dirty="0"/>
              </a:p>
              <a:p>
                <a:r>
                  <a:rPr lang="cs-CZ" dirty="0"/>
                  <a:t>Jelikož jsme předpokládali, že všichni posuzovatelé mají stejné pravděpodobnosti výběru dané kategorie, tak každý prvek může být posuzován jinou skupinou posuzovatelů.</a:t>
                </a:r>
              </a:p>
              <a:p>
                <a:r>
                  <a:rPr lang="cs-CZ" dirty="0"/>
                  <a:t>Dokonce tyto skupiny můžou být různě velké! (Jen bychom museli řádkové součty </a:t>
                </a:r>
                <a:r>
                  <a:rPr lang="cs-CZ" i="1" dirty="0"/>
                  <a:t>r</a:t>
                </a:r>
                <a:r>
                  <a:rPr lang="cs-CZ" dirty="0"/>
                  <a:t> indexovat.)</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5800" y="1628800"/>
                <a:ext cx="8206680" cy="4255368"/>
              </a:xfrm>
              <a:blipFill>
                <a:blip r:embed="rId2"/>
                <a:stretch>
                  <a:fillRect l="-371" t="-2579" r="-1560" b="-287"/>
                </a:stretch>
              </a:blipFill>
            </p:spPr>
            <p:txBody>
              <a:bodyPr/>
              <a:lstStyle/>
              <a:p>
                <a:r>
                  <a:rPr lang="cs-CZ">
                    <a:noFill/>
                  </a:rPr>
                  <a:t> </a:t>
                </a:r>
              </a:p>
            </p:txBody>
          </p:sp>
        </mc:Fallback>
      </mc:AlternateContent>
    </p:spTree>
    <p:extLst>
      <p:ext uri="{BB962C8B-B14F-4D97-AF65-F5344CB8AC3E}">
        <p14:creationId xmlns:p14="http://schemas.microsoft.com/office/powerpoint/2010/main" val="37360711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Kappa paradox</a:t>
            </a:r>
          </a:p>
        </p:txBody>
      </p:sp>
      <p:sp>
        <p:nvSpPr>
          <p:cNvPr id="3" name="Zástupný symbol pro obsah 2"/>
          <p:cNvSpPr>
            <a:spLocks noGrp="1"/>
          </p:cNvSpPr>
          <p:nvPr>
            <p:ph idx="1"/>
          </p:nvPr>
        </p:nvSpPr>
        <p:spPr>
          <a:xfrm>
            <a:off x="685800" y="2121408"/>
            <a:ext cx="7772400" cy="587512"/>
          </a:xfrm>
        </p:spPr>
        <p:txBody>
          <a:bodyPr>
            <a:normAutofit lnSpcReduction="10000"/>
          </a:bodyPr>
          <a:lstStyle/>
          <a:p>
            <a:r>
              <a:rPr lang="cs-CZ" dirty="0"/>
              <a:t>Pokud je některá kategorie dominantní, pak </a:t>
            </a:r>
            <a:r>
              <a:rPr lang="el-GR" dirty="0">
                <a:latin typeface="Times New Roman" panose="02020603050405020304" pitchFamily="18" charset="0"/>
                <a:cs typeface="Times New Roman" panose="02020603050405020304" pitchFamily="18" charset="0"/>
              </a:rPr>
              <a:t>π</a:t>
            </a:r>
            <a:r>
              <a:rPr lang="cs-CZ" dirty="0">
                <a:latin typeface="Times New Roman" panose="02020603050405020304" pitchFamily="18" charset="0"/>
                <a:cs typeface="Times New Roman" panose="02020603050405020304" pitchFamily="18" charset="0"/>
              </a:rPr>
              <a:t> i </a:t>
            </a:r>
            <a:r>
              <a:rPr lang="el-GR" dirty="0">
                <a:latin typeface="Times New Roman" panose="02020603050405020304" pitchFamily="18" charset="0"/>
                <a:cs typeface="Times New Roman" panose="02020603050405020304" pitchFamily="18" charset="0"/>
              </a:rPr>
              <a:t>κ</a:t>
            </a:r>
            <a:r>
              <a:rPr lang="cs-CZ" dirty="0"/>
              <a:t> drasticky podhodnocují!</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852936"/>
            <a:ext cx="8676456" cy="2328131"/>
          </a:xfrm>
          <a:prstGeom prst="rect">
            <a:avLst/>
          </a:prstGeom>
        </p:spPr>
      </p:pic>
      <mc:AlternateContent xmlns:mc="http://schemas.openxmlformats.org/markup-compatibility/2006" xmlns:a14="http://schemas.microsoft.com/office/drawing/2010/main">
        <mc:Choice Requires="a14">
          <p:sp>
            <p:nvSpPr>
              <p:cNvPr id="5" name="TextovéPole 4"/>
              <p:cNvSpPr txBox="1"/>
              <p:nvPr/>
            </p:nvSpPr>
            <p:spPr>
              <a:xfrm>
                <a:off x="806846" y="5589240"/>
                <a:ext cx="3736729" cy="491866"/>
              </a:xfrm>
              <a:prstGeom prst="rect">
                <a:avLst/>
              </a:prstGeom>
              <a:noFill/>
            </p:spPr>
            <p:txBody>
              <a:bodyPr wrap="none" lIns="0" tIns="0" rIns="0" bIns="0" rtlCol="0">
                <a:spAutoFit/>
              </a:bodyPr>
              <a:lstStyle/>
              <a:p>
                <a14:m>
                  <m:oMath xmlns:m="http://schemas.openxmlformats.org/officeDocument/2006/math">
                    <m:r>
                      <a:rPr lang="cs-CZ" i="1" smtClean="0">
                        <a:latin typeface="Cambria Math" panose="02040503050406030204" pitchFamily="18" charset="0"/>
                        <a:ea typeface="Cambria Math" panose="02040503050406030204" pitchFamily="18" charset="0"/>
                      </a:rPr>
                      <m:t>𝜋</m:t>
                    </m:r>
                  </m:oMath>
                </a14:m>
                <a:r>
                  <a:rPr lang="cs-CZ" dirty="0"/>
                  <a:t> = </a:t>
                </a:r>
                <a14:m>
                  <m:oMath xmlns:m="http://schemas.openxmlformats.org/officeDocument/2006/math">
                    <m:f>
                      <m:fPr>
                        <m:ctrlPr>
                          <a:rPr lang="cs-CZ" i="1">
                            <a:latin typeface="Cambria Math" panose="02040503050406030204" pitchFamily="18" charset="0"/>
                          </a:rPr>
                        </m:ctrlPr>
                      </m:fPr>
                      <m:num>
                        <m:r>
                          <m:rPr>
                            <m:nor/>
                          </m:rPr>
                          <a:rPr lang="cs-CZ"/>
                          <m:t>0,9440 − 0,9456</m:t>
                        </m:r>
                      </m:num>
                      <m:den>
                        <m:r>
                          <m:rPr>
                            <m:nor/>
                          </m:rPr>
                          <a:rPr lang="cs-CZ"/>
                          <m:t>1− 0,9456</m:t>
                        </m:r>
                      </m:den>
                    </m:f>
                  </m:oMath>
                </a14:m>
                <a:r>
                  <a:rPr lang="cs-CZ" dirty="0"/>
                  <a:t> =  </a:t>
                </a:r>
                <a14:m>
                  <m:oMath xmlns:m="http://schemas.openxmlformats.org/officeDocument/2006/math">
                    <m:r>
                      <m:rPr>
                        <m:nor/>
                      </m:rPr>
                      <a:rPr lang="cs-CZ" b="0" i="0" smtClean="0">
                        <a:solidFill>
                          <a:srgbClr val="FF0000"/>
                        </a:solidFill>
                      </a:rPr>
                      <m:t>−</m:t>
                    </m:r>
                    <m:r>
                      <m:rPr>
                        <m:nor/>
                      </m:rPr>
                      <a:rPr lang="cs-CZ" smtClean="0">
                        <a:solidFill>
                          <a:srgbClr val="FF0000"/>
                        </a:solidFill>
                      </a:rPr>
                      <m:t> </m:t>
                    </m:r>
                    <m:r>
                      <m:rPr>
                        <m:nor/>
                      </m:rPr>
                      <a:rPr lang="cs-CZ" b="0" i="0" smtClean="0">
                        <a:solidFill>
                          <a:srgbClr val="FF0000"/>
                        </a:solidFill>
                      </a:rPr>
                      <m:t>0,</m:t>
                    </m:r>
                    <m:r>
                      <m:rPr>
                        <m:nor/>
                      </m:rPr>
                      <a:rPr lang="cs-CZ" smtClean="0">
                        <a:solidFill>
                          <a:srgbClr val="FF0000"/>
                        </a:solidFill>
                      </a:rPr>
                      <m:t>0288</m:t>
                    </m:r>
                  </m:oMath>
                </a14:m>
                <a:endParaRPr lang="cs-CZ" dirty="0">
                  <a:solidFill>
                    <a:srgbClr val="FF0000"/>
                  </a:solidFill>
                </a:endParaRPr>
              </a:p>
            </p:txBody>
          </p:sp>
        </mc:Choice>
        <mc:Fallback xmlns="">
          <p:sp>
            <p:nvSpPr>
              <p:cNvPr id="5" name="TextovéPole 4"/>
              <p:cNvSpPr txBox="1">
                <a:spLocks noRot="1" noChangeAspect="1" noMove="1" noResize="1" noEditPoints="1" noAdjustHandles="1" noChangeArrowheads="1" noChangeShapeType="1" noTextEdit="1"/>
              </p:cNvSpPr>
              <p:nvPr/>
            </p:nvSpPr>
            <p:spPr>
              <a:xfrm>
                <a:off x="806846" y="5589240"/>
                <a:ext cx="3736729" cy="491866"/>
              </a:xfrm>
              <a:prstGeom prst="rect">
                <a:avLst/>
              </a:prstGeom>
              <a:blipFill rotWithShape="0">
                <a:blip r:embed="rId3"/>
                <a:stretch>
                  <a:fillRect b="-740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4735000" y="5589240"/>
                <a:ext cx="3657861" cy="491866"/>
              </a:xfrm>
              <a:prstGeom prst="rect">
                <a:avLst/>
              </a:prstGeom>
              <a:noFill/>
            </p:spPr>
            <p:txBody>
              <a:bodyPr wrap="none" lIns="0" tIns="0" rIns="0" bIns="0" rtlCol="0">
                <a:spAutoFit/>
              </a:bodyPr>
              <a:lstStyle/>
              <a:p>
                <a14:m>
                  <m:oMath xmlns:m="http://schemas.openxmlformats.org/officeDocument/2006/math">
                    <m:r>
                      <a:rPr lang="cs-CZ" i="1" smtClean="0">
                        <a:latin typeface="Cambria Math" panose="02040503050406030204" pitchFamily="18" charset="0"/>
                        <a:ea typeface="Cambria Math" panose="02040503050406030204" pitchFamily="18" charset="0"/>
                      </a:rPr>
                      <m:t>𝜅</m:t>
                    </m:r>
                  </m:oMath>
                </a14:m>
                <a:r>
                  <a:rPr lang="cs-CZ" dirty="0"/>
                  <a:t> = </a:t>
                </a:r>
                <a14:m>
                  <m:oMath xmlns:m="http://schemas.openxmlformats.org/officeDocument/2006/math">
                    <m:f>
                      <m:fPr>
                        <m:ctrlPr>
                          <a:rPr lang="cs-CZ" i="1">
                            <a:latin typeface="Cambria Math" panose="02040503050406030204" pitchFamily="18" charset="0"/>
                          </a:rPr>
                        </m:ctrlPr>
                      </m:fPr>
                      <m:num>
                        <m:r>
                          <m:rPr>
                            <m:nor/>
                          </m:rPr>
                          <a:rPr lang="cs-CZ"/>
                          <m:t>0,9440 −</m:t>
                        </m:r>
                        <m:r>
                          <m:rPr>
                            <m:nor/>
                          </m:rPr>
                          <a:rPr lang="cs-CZ" b="0" i="0" smtClean="0"/>
                          <m:t> </m:t>
                        </m:r>
                        <m:r>
                          <m:rPr>
                            <m:nor/>
                          </m:rPr>
                          <a:rPr lang="cs-CZ"/>
                          <m:t>0,94528</m:t>
                        </m:r>
                      </m:num>
                      <m:den>
                        <m:r>
                          <m:rPr>
                            <m:nor/>
                          </m:rPr>
                          <a:rPr lang="cs-CZ"/>
                          <m:t>1−</m:t>
                        </m:r>
                        <m:r>
                          <m:rPr>
                            <m:nor/>
                          </m:rPr>
                          <a:rPr lang="cs-CZ" b="0" i="0" smtClean="0"/>
                          <m:t> </m:t>
                        </m:r>
                        <m:r>
                          <m:rPr>
                            <m:nor/>
                          </m:rPr>
                          <a:rPr lang="cs-CZ"/>
                          <m:t>0,94528</m:t>
                        </m:r>
                      </m:den>
                    </m:f>
                  </m:oMath>
                </a14:m>
                <a:r>
                  <a:rPr lang="cs-CZ" dirty="0"/>
                  <a:t> =  </a:t>
                </a:r>
                <a14:m>
                  <m:oMath xmlns:m="http://schemas.openxmlformats.org/officeDocument/2006/math">
                    <m:r>
                      <m:rPr>
                        <m:nor/>
                      </m:rPr>
                      <a:rPr lang="cs-CZ" b="0" smtClean="0">
                        <a:solidFill>
                          <a:srgbClr val="FF0000"/>
                        </a:solidFill>
                      </a:rPr>
                      <m:t>−</m:t>
                    </m:r>
                    <m:r>
                      <m:rPr>
                        <m:nor/>
                      </m:rPr>
                      <a:rPr lang="cs-CZ">
                        <a:solidFill>
                          <a:srgbClr val="FF0000"/>
                        </a:solidFill>
                      </a:rPr>
                      <m:t>0,023</m:t>
                    </m:r>
                    <m:r>
                      <m:rPr>
                        <m:nor/>
                      </m:rPr>
                      <a:rPr lang="cs-CZ" b="0" i="0" smtClean="0">
                        <a:solidFill>
                          <a:srgbClr val="FF0000"/>
                        </a:solidFill>
                      </a:rPr>
                      <m:t>4</m:t>
                    </m:r>
                  </m:oMath>
                </a14:m>
                <a:endParaRPr lang="cs-CZ" dirty="0">
                  <a:solidFill>
                    <a:srgbClr val="FF0000"/>
                  </a:solidFill>
                </a:endParaRPr>
              </a:p>
            </p:txBody>
          </p:sp>
        </mc:Choice>
        <mc:Fallback xmlns="">
          <p:sp>
            <p:nvSpPr>
              <p:cNvPr id="6" name="TextovéPole 5"/>
              <p:cNvSpPr txBox="1">
                <a:spLocks noRot="1" noChangeAspect="1" noMove="1" noResize="1" noEditPoints="1" noAdjustHandles="1" noChangeArrowheads="1" noChangeShapeType="1" noTextEdit="1"/>
              </p:cNvSpPr>
              <p:nvPr/>
            </p:nvSpPr>
            <p:spPr>
              <a:xfrm>
                <a:off x="4735000" y="5589240"/>
                <a:ext cx="3657861" cy="491866"/>
              </a:xfrm>
              <a:prstGeom prst="rect">
                <a:avLst/>
              </a:prstGeom>
              <a:blipFill rotWithShape="0">
                <a:blip r:embed="rId4"/>
                <a:stretch>
                  <a:fillRect b="-7407"/>
                </a:stretch>
              </a:blipFill>
            </p:spPr>
            <p:txBody>
              <a:bodyPr/>
              <a:lstStyle/>
              <a:p>
                <a:r>
                  <a:rPr lang="cs-CZ">
                    <a:noFill/>
                  </a:rPr>
                  <a:t> </a:t>
                </a:r>
              </a:p>
            </p:txBody>
          </p:sp>
        </mc:Fallback>
      </mc:AlternateContent>
    </p:spTree>
    <p:extLst>
      <p:ext uri="{BB962C8B-B14F-4D97-AF65-F5344CB8AC3E}">
        <p14:creationId xmlns:p14="http://schemas.microsoft.com/office/powerpoint/2010/main" val="29207911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856136"/>
          </a:xfrm>
        </p:spPr>
        <p:txBody>
          <a:bodyPr/>
          <a:lstStyle/>
          <a:p>
            <a:r>
              <a:rPr lang="cs-CZ" dirty="0" err="1"/>
              <a:t>Gwetův</a:t>
            </a:r>
            <a:r>
              <a:rPr lang="cs-CZ" dirty="0"/>
              <a:t> koeficient AC1</a:t>
            </a:r>
          </a:p>
        </p:txBody>
      </p:sp>
      <p:sp>
        <p:nvSpPr>
          <p:cNvPr id="3" name="Zástupný symbol pro obsah 2"/>
          <p:cNvSpPr>
            <a:spLocks noGrp="1"/>
          </p:cNvSpPr>
          <p:nvPr>
            <p:ph idx="1"/>
          </p:nvPr>
        </p:nvSpPr>
        <p:spPr>
          <a:xfrm>
            <a:off x="671180" y="1628800"/>
            <a:ext cx="7772400" cy="4608512"/>
          </a:xfrm>
        </p:spPr>
        <p:txBody>
          <a:bodyPr>
            <a:normAutofit/>
          </a:bodyPr>
          <a:lstStyle/>
          <a:p>
            <a:r>
              <a:rPr lang="cs-CZ" dirty="0"/>
              <a:t>předpokládá různé pravděpodobnosti pro různé kategorie, ale stejné pro všechny hodnotitele</a:t>
            </a:r>
          </a:p>
          <a:p>
            <a:r>
              <a:rPr lang="cs-CZ" dirty="0"/>
              <a:t>vychází z trošku jiné úvahy než předchozí uvedené</a:t>
            </a:r>
          </a:p>
          <a:p>
            <a:r>
              <a:rPr lang="cs-CZ" dirty="0"/>
              <a:t>funguje i při různých počtech hodnotitelů a různých hodnotitelích</a:t>
            </a:r>
          </a:p>
          <a:p>
            <a:r>
              <a:rPr lang="cs-CZ" dirty="0"/>
              <a:t>neselhává ani v případě nevyvážených kategorií (kappa paradox)!  (v předchozím případě je AC1 = 0,9408 )</a:t>
            </a:r>
          </a:p>
          <a:p>
            <a:endParaRPr lang="cs-CZ" dirty="0"/>
          </a:p>
          <a:p>
            <a:r>
              <a:rPr lang="cs-CZ" dirty="0"/>
              <a:t>v současnosti je zřejmě nejlepším koeficientem shody posuzovatelů (pro nominální kategorie)</a:t>
            </a:r>
          </a:p>
          <a:p>
            <a:r>
              <a:rPr lang="cs-CZ" sz="1600" dirty="0"/>
              <a:t>(</a:t>
            </a:r>
            <a:r>
              <a:rPr lang="cs-CZ" sz="1600" dirty="0" err="1"/>
              <a:t>Gwet</a:t>
            </a:r>
            <a:r>
              <a:rPr lang="cs-CZ" sz="1600" dirty="0"/>
              <a:t> formuloval i AC2, ale ten používáme pro ordinální kategorie)</a:t>
            </a:r>
          </a:p>
          <a:p>
            <a:r>
              <a:rPr lang="cs-CZ" sz="1600" dirty="0"/>
              <a:t>pro další </a:t>
            </a:r>
            <a:r>
              <a:rPr lang="cs-CZ" sz="1600" dirty="0" err="1"/>
              <a:t>info</a:t>
            </a:r>
            <a:r>
              <a:rPr lang="cs-CZ" sz="1600" dirty="0"/>
              <a:t> viz </a:t>
            </a:r>
            <a:r>
              <a:rPr lang="cs-CZ" sz="1050" dirty="0">
                <a:hlinkClick r:id="rId2"/>
              </a:rPr>
              <a:t>http://advancedanalyticsllc.com/irrhbk/research_papers/bjmsp2008_interrater.pdf</a:t>
            </a:r>
            <a:r>
              <a:rPr lang="cs-CZ" sz="1050" dirty="0"/>
              <a:t> </a:t>
            </a:r>
          </a:p>
        </p:txBody>
      </p:sp>
    </p:spTree>
    <p:extLst>
      <p:ext uri="{BB962C8B-B14F-4D97-AF65-F5344CB8AC3E}">
        <p14:creationId xmlns:p14="http://schemas.microsoft.com/office/powerpoint/2010/main" val="21191371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60648"/>
            <a:ext cx="6912768" cy="6003750"/>
          </a:xfrm>
          <a:prstGeom prst="rect">
            <a:avLst/>
          </a:prstGeom>
        </p:spPr>
      </p:pic>
    </p:spTree>
    <p:extLst>
      <p:ext uri="{BB962C8B-B14F-4D97-AF65-F5344CB8AC3E}">
        <p14:creationId xmlns:p14="http://schemas.microsoft.com/office/powerpoint/2010/main" val="7682650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Cvičení:</a:t>
            </a:r>
          </a:p>
        </p:txBody>
      </p:sp>
      <p:sp>
        <p:nvSpPr>
          <p:cNvPr id="3" name="Zástupný symbol pro obsah 2"/>
          <p:cNvSpPr>
            <a:spLocks noGrp="1"/>
          </p:cNvSpPr>
          <p:nvPr>
            <p:ph idx="1"/>
          </p:nvPr>
        </p:nvSpPr>
        <p:spPr/>
        <p:txBody>
          <a:bodyPr/>
          <a:lstStyle/>
          <a:p>
            <a:r>
              <a:rPr lang="cs-CZ" dirty="0"/>
              <a:t>Rozdělte se do dvojic a každý zvlášť posuďte 10 obrázků stromů.</a:t>
            </a:r>
          </a:p>
          <a:p>
            <a:r>
              <a:rPr lang="cs-CZ" dirty="0"/>
              <a:t>U každého rozhodněte, jestli je důvod předpokládat u pacienta přítomnost psychopatologie nebo ne.</a:t>
            </a:r>
          </a:p>
        </p:txBody>
      </p:sp>
    </p:spTree>
    <p:extLst>
      <p:ext uri="{BB962C8B-B14F-4D97-AF65-F5344CB8AC3E}">
        <p14:creationId xmlns:p14="http://schemas.microsoft.com/office/powerpoint/2010/main" val="32716779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476672"/>
            <a:ext cx="3798625" cy="5373216"/>
          </a:xfrm>
          <a:prstGeom prst="rect">
            <a:avLst/>
          </a:prstGeom>
          <a:ln>
            <a:noFill/>
          </a:ln>
          <a:effectLst>
            <a:outerShdw blurRad="292100" dist="139700" dir="2700000" algn="tl" rotWithShape="0">
              <a:srgbClr val="333333">
                <a:alpha val="65000"/>
              </a:srgbClr>
            </a:outerShdw>
          </a:effec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76672"/>
            <a:ext cx="3798625" cy="5373216"/>
          </a:xfrm>
          <a:prstGeom prst="rect">
            <a:avLst/>
          </a:prstGeom>
          <a:ln>
            <a:noFill/>
          </a:ln>
          <a:effectLst>
            <a:outerShdw blurRad="292100" dist="139700" dir="2700000" algn="tl" rotWithShape="0">
              <a:srgbClr val="333333">
                <a:alpha val="65000"/>
              </a:srgbClr>
            </a:outerShdw>
          </a:effectLst>
        </p:spPr>
      </p:pic>
      <p:sp>
        <p:nvSpPr>
          <p:cNvPr id="6" name="TextovéPole 5"/>
          <p:cNvSpPr txBox="1"/>
          <p:nvPr/>
        </p:nvSpPr>
        <p:spPr>
          <a:xfrm>
            <a:off x="107504" y="190312"/>
            <a:ext cx="360040" cy="369332"/>
          </a:xfrm>
          <a:prstGeom prst="rect">
            <a:avLst/>
          </a:prstGeom>
          <a:noFill/>
        </p:spPr>
        <p:txBody>
          <a:bodyPr wrap="square" rtlCol="0">
            <a:spAutoFit/>
          </a:bodyPr>
          <a:lstStyle/>
          <a:p>
            <a:r>
              <a:rPr lang="cs-CZ" dirty="0"/>
              <a:t>1</a:t>
            </a:r>
          </a:p>
        </p:txBody>
      </p:sp>
      <p:sp>
        <p:nvSpPr>
          <p:cNvPr id="7" name="TextovéPole 6"/>
          <p:cNvSpPr txBox="1"/>
          <p:nvPr/>
        </p:nvSpPr>
        <p:spPr>
          <a:xfrm>
            <a:off x="4716016" y="190312"/>
            <a:ext cx="360040" cy="369332"/>
          </a:xfrm>
          <a:prstGeom prst="rect">
            <a:avLst/>
          </a:prstGeom>
          <a:noFill/>
        </p:spPr>
        <p:txBody>
          <a:bodyPr wrap="square" rtlCol="0">
            <a:spAutoFit/>
          </a:bodyPr>
          <a:lstStyle/>
          <a:p>
            <a:r>
              <a:rPr lang="cs-CZ" dirty="0"/>
              <a:t>2</a:t>
            </a:r>
          </a:p>
        </p:txBody>
      </p:sp>
    </p:spTree>
    <p:extLst>
      <p:ext uri="{BB962C8B-B14F-4D97-AF65-F5344CB8AC3E}">
        <p14:creationId xmlns:p14="http://schemas.microsoft.com/office/powerpoint/2010/main" val="22076169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476672"/>
            <a:ext cx="3798624" cy="5373216"/>
          </a:xfrm>
          <a:prstGeom prst="rect">
            <a:avLst/>
          </a:prstGeom>
          <a:ln>
            <a:noFill/>
          </a:ln>
          <a:effectLst>
            <a:outerShdw blurRad="292100" dist="139700" dir="2700000" algn="tl" rotWithShape="0">
              <a:srgbClr val="333333">
                <a:alpha val="65000"/>
              </a:srgbClr>
            </a:outerShdw>
          </a:effec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76672"/>
            <a:ext cx="3798624" cy="5373216"/>
          </a:xfrm>
          <a:prstGeom prst="rect">
            <a:avLst/>
          </a:prstGeom>
          <a:ln>
            <a:noFill/>
          </a:ln>
          <a:effectLst>
            <a:outerShdw blurRad="292100" dist="139700" dir="2700000" algn="tl" rotWithShape="0">
              <a:srgbClr val="333333">
                <a:alpha val="65000"/>
              </a:srgbClr>
            </a:outerShdw>
          </a:effectLst>
        </p:spPr>
      </p:pic>
      <p:sp>
        <p:nvSpPr>
          <p:cNvPr id="6" name="TextovéPole 5"/>
          <p:cNvSpPr txBox="1"/>
          <p:nvPr/>
        </p:nvSpPr>
        <p:spPr>
          <a:xfrm>
            <a:off x="107504" y="190312"/>
            <a:ext cx="360040" cy="369332"/>
          </a:xfrm>
          <a:prstGeom prst="rect">
            <a:avLst/>
          </a:prstGeom>
          <a:noFill/>
        </p:spPr>
        <p:txBody>
          <a:bodyPr wrap="square" rtlCol="0">
            <a:spAutoFit/>
          </a:bodyPr>
          <a:lstStyle/>
          <a:p>
            <a:r>
              <a:rPr lang="cs-CZ" dirty="0"/>
              <a:t>3</a:t>
            </a:r>
          </a:p>
        </p:txBody>
      </p:sp>
      <p:sp>
        <p:nvSpPr>
          <p:cNvPr id="7" name="TextovéPole 6"/>
          <p:cNvSpPr txBox="1"/>
          <p:nvPr/>
        </p:nvSpPr>
        <p:spPr>
          <a:xfrm>
            <a:off x="4716016" y="190312"/>
            <a:ext cx="360040" cy="369332"/>
          </a:xfrm>
          <a:prstGeom prst="rect">
            <a:avLst/>
          </a:prstGeom>
          <a:noFill/>
        </p:spPr>
        <p:txBody>
          <a:bodyPr wrap="square" rtlCol="0">
            <a:spAutoFit/>
          </a:bodyPr>
          <a:lstStyle/>
          <a:p>
            <a:r>
              <a:rPr lang="cs-CZ" dirty="0"/>
              <a:t>4</a:t>
            </a:r>
          </a:p>
        </p:txBody>
      </p:sp>
    </p:spTree>
    <p:extLst>
      <p:ext uri="{BB962C8B-B14F-4D97-AF65-F5344CB8AC3E}">
        <p14:creationId xmlns:p14="http://schemas.microsoft.com/office/powerpoint/2010/main" val="5242517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476673"/>
            <a:ext cx="3798624" cy="5373214"/>
          </a:xfrm>
          <a:prstGeom prst="rect">
            <a:avLst/>
          </a:prstGeom>
          <a:ln>
            <a:noFill/>
          </a:ln>
          <a:effectLst>
            <a:outerShdw blurRad="292100" dist="139700" dir="2700000" algn="tl" rotWithShape="0">
              <a:srgbClr val="333333">
                <a:alpha val="65000"/>
              </a:srgbClr>
            </a:outerShdw>
          </a:effec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76673"/>
            <a:ext cx="3798624" cy="5373214"/>
          </a:xfrm>
          <a:prstGeom prst="rect">
            <a:avLst/>
          </a:prstGeom>
          <a:ln>
            <a:noFill/>
          </a:ln>
          <a:effectLst>
            <a:outerShdw blurRad="292100" dist="139700" dir="2700000" algn="tl" rotWithShape="0">
              <a:srgbClr val="333333">
                <a:alpha val="65000"/>
              </a:srgbClr>
            </a:outerShdw>
          </a:effectLst>
        </p:spPr>
      </p:pic>
      <p:sp>
        <p:nvSpPr>
          <p:cNvPr id="6" name="TextovéPole 5"/>
          <p:cNvSpPr txBox="1"/>
          <p:nvPr/>
        </p:nvSpPr>
        <p:spPr>
          <a:xfrm>
            <a:off x="107504" y="190312"/>
            <a:ext cx="360040" cy="369332"/>
          </a:xfrm>
          <a:prstGeom prst="rect">
            <a:avLst/>
          </a:prstGeom>
          <a:noFill/>
        </p:spPr>
        <p:txBody>
          <a:bodyPr wrap="square" rtlCol="0">
            <a:spAutoFit/>
          </a:bodyPr>
          <a:lstStyle/>
          <a:p>
            <a:r>
              <a:rPr lang="cs-CZ" dirty="0"/>
              <a:t>5</a:t>
            </a:r>
          </a:p>
        </p:txBody>
      </p:sp>
      <p:sp>
        <p:nvSpPr>
          <p:cNvPr id="7" name="TextovéPole 6"/>
          <p:cNvSpPr txBox="1"/>
          <p:nvPr/>
        </p:nvSpPr>
        <p:spPr>
          <a:xfrm>
            <a:off x="4716016" y="190312"/>
            <a:ext cx="360040" cy="369332"/>
          </a:xfrm>
          <a:prstGeom prst="rect">
            <a:avLst/>
          </a:prstGeom>
          <a:noFill/>
        </p:spPr>
        <p:txBody>
          <a:bodyPr wrap="square" rtlCol="0">
            <a:spAutoFit/>
          </a:bodyPr>
          <a:lstStyle/>
          <a:p>
            <a:r>
              <a:rPr lang="cs-CZ" dirty="0"/>
              <a:t>6</a:t>
            </a:r>
          </a:p>
        </p:txBody>
      </p:sp>
    </p:spTree>
    <p:extLst>
      <p:ext uri="{BB962C8B-B14F-4D97-AF65-F5344CB8AC3E}">
        <p14:creationId xmlns:p14="http://schemas.microsoft.com/office/powerpoint/2010/main" val="20180494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476673"/>
            <a:ext cx="3798623" cy="5373214"/>
          </a:xfrm>
          <a:prstGeom prst="rect">
            <a:avLst/>
          </a:prstGeom>
          <a:ln>
            <a:noFill/>
          </a:ln>
          <a:effectLst>
            <a:outerShdw blurRad="292100" dist="139700" dir="2700000" algn="tl" rotWithShape="0">
              <a:srgbClr val="333333">
                <a:alpha val="65000"/>
              </a:srgbClr>
            </a:outerShdw>
          </a:effec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76673"/>
            <a:ext cx="3798623" cy="5373214"/>
          </a:xfrm>
          <a:prstGeom prst="rect">
            <a:avLst/>
          </a:prstGeom>
          <a:ln>
            <a:noFill/>
          </a:ln>
          <a:effectLst>
            <a:outerShdw blurRad="292100" dist="139700" dir="2700000" algn="tl" rotWithShape="0">
              <a:srgbClr val="333333">
                <a:alpha val="65000"/>
              </a:srgbClr>
            </a:outerShdw>
          </a:effectLst>
        </p:spPr>
      </p:pic>
      <p:sp>
        <p:nvSpPr>
          <p:cNvPr id="6" name="TextovéPole 5"/>
          <p:cNvSpPr txBox="1"/>
          <p:nvPr/>
        </p:nvSpPr>
        <p:spPr>
          <a:xfrm>
            <a:off x="107504" y="190312"/>
            <a:ext cx="360040" cy="369332"/>
          </a:xfrm>
          <a:prstGeom prst="rect">
            <a:avLst/>
          </a:prstGeom>
          <a:noFill/>
        </p:spPr>
        <p:txBody>
          <a:bodyPr wrap="square" rtlCol="0">
            <a:spAutoFit/>
          </a:bodyPr>
          <a:lstStyle/>
          <a:p>
            <a:r>
              <a:rPr lang="cs-CZ" dirty="0"/>
              <a:t>7</a:t>
            </a:r>
          </a:p>
        </p:txBody>
      </p:sp>
      <p:sp>
        <p:nvSpPr>
          <p:cNvPr id="7" name="TextovéPole 6"/>
          <p:cNvSpPr txBox="1"/>
          <p:nvPr/>
        </p:nvSpPr>
        <p:spPr>
          <a:xfrm>
            <a:off x="4716016" y="190312"/>
            <a:ext cx="360040" cy="369332"/>
          </a:xfrm>
          <a:prstGeom prst="rect">
            <a:avLst/>
          </a:prstGeom>
          <a:noFill/>
        </p:spPr>
        <p:txBody>
          <a:bodyPr wrap="square" rtlCol="0">
            <a:spAutoFit/>
          </a:bodyPr>
          <a:lstStyle/>
          <a:p>
            <a:r>
              <a:rPr lang="cs-CZ" dirty="0"/>
              <a:t>8</a:t>
            </a:r>
          </a:p>
        </p:txBody>
      </p:sp>
    </p:spTree>
    <p:extLst>
      <p:ext uri="{BB962C8B-B14F-4D97-AF65-F5344CB8AC3E}">
        <p14:creationId xmlns:p14="http://schemas.microsoft.com/office/powerpoint/2010/main" val="263296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1072160"/>
          </a:xfrm>
        </p:spPr>
        <p:txBody>
          <a:bodyPr/>
          <a:lstStyle/>
          <a:p>
            <a:r>
              <a:rPr lang="cs-CZ" dirty="0"/>
              <a:t>Měření v psychologii? ANO!</a:t>
            </a:r>
          </a:p>
        </p:txBody>
      </p:sp>
      <p:sp>
        <p:nvSpPr>
          <p:cNvPr id="3" name="Zástupný symbol pro obsah 2"/>
          <p:cNvSpPr>
            <a:spLocks noGrp="1"/>
          </p:cNvSpPr>
          <p:nvPr>
            <p:ph idx="1"/>
          </p:nvPr>
        </p:nvSpPr>
        <p:spPr>
          <a:xfrm>
            <a:off x="685800" y="1556792"/>
            <a:ext cx="7772400" cy="1728192"/>
          </a:xfrm>
        </p:spPr>
        <p:txBody>
          <a:bodyPr>
            <a:normAutofit/>
          </a:bodyPr>
          <a:lstStyle/>
          <a:p>
            <a:r>
              <a:rPr lang="cs-CZ" dirty="0"/>
              <a:t>Galileo Galilei: „</a:t>
            </a:r>
            <a:r>
              <a:rPr lang="cs-CZ" i="1" dirty="0"/>
              <a:t>Co je měřitelné, měř, co není měřitelné, měřitelným učiň!</a:t>
            </a:r>
            <a:r>
              <a:rPr lang="cs-CZ" dirty="0"/>
              <a:t>“</a:t>
            </a:r>
          </a:p>
          <a:p>
            <a:r>
              <a:rPr lang="cs-CZ" dirty="0"/>
              <a:t>S. </a:t>
            </a:r>
            <a:r>
              <a:rPr lang="cs-CZ" dirty="0" err="1"/>
              <a:t>Stevens</a:t>
            </a:r>
            <a:r>
              <a:rPr lang="cs-CZ" dirty="0"/>
              <a:t> (1946): „</a:t>
            </a:r>
            <a:r>
              <a:rPr lang="cs-CZ" i="1" dirty="0"/>
              <a:t>Měření je přiřazování číslic objektům a událostem na základě stanovených pravidel</a:t>
            </a:r>
            <a:r>
              <a:rPr lang="cs-CZ" dirty="0"/>
              <a:t>.“</a:t>
            </a:r>
          </a:p>
          <a:p>
            <a:pPr lvl="1"/>
            <a:r>
              <a:rPr lang="cs-CZ" dirty="0"/>
              <a:t>musíme však uvažovat nad tím, na jaké úrovni měříme:</a:t>
            </a:r>
          </a:p>
          <a:p>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992429922"/>
              </p:ext>
            </p:extLst>
          </p:nvPr>
        </p:nvGraphicFramePr>
        <p:xfrm>
          <a:off x="685800" y="3429000"/>
          <a:ext cx="7807824" cy="3062440"/>
        </p:xfrm>
        <a:graphic>
          <a:graphicData uri="http://schemas.openxmlformats.org/drawingml/2006/table">
            <a:tbl>
              <a:tblPr firstRow="1" bandRow="1">
                <a:tableStyleId>{5C22544A-7EE6-4342-B048-85BDC9FD1C3A}</a:tableStyleId>
              </a:tblPr>
              <a:tblGrid>
                <a:gridCol w="2602608">
                  <a:extLst>
                    <a:ext uri="{9D8B030D-6E8A-4147-A177-3AD203B41FA5}">
                      <a16:colId xmlns:a16="http://schemas.microsoft.com/office/drawing/2014/main" val="20000"/>
                    </a:ext>
                  </a:extLst>
                </a:gridCol>
                <a:gridCol w="2602608">
                  <a:extLst>
                    <a:ext uri="{9D8B030D-6E8A-4147-A177-3AD203B41FA5}">
                      <a16:colId xmlns:a16="http://schemas.microsoft.com/office/drawing/2014/main" val="20001"/>
                    </a:ext>
                  </a:extLst>
                </a:gridCol>
                <a:gridCol w="2602608">
                  <a:extLst>
                    <a:ext uri="{9D8B030D-6E8A-4147-A177-3AD203B41FA5}">
                      <a16:colId xmlns:a16="http://schemas.microsoft.com/office/drawing/2014/main" val="20002"/>
                    </a:ext>
                  </a:extLst>
                </a:gridCol>
              </a:tblGrid>
              <a:tr h="648072">
                <a:tc>
                  <a:txBody>
                    <a:bodyPr/>
                    <a:lstStyle/>
                    <a:p>
                      <a:r>
                        <a:rPr lang="cs-CZ" dirty="0"/>
                        <a:t>Úroveň</a:t>
                      </a:r>
                    </a:p>
                  </a:txBody>
                  <a:tcPr anchor="ctr"/>
                </a:tc>
                <a:tc>
                  <a:txBody>
                    <a:bodyPr/>
                    <a:lstStyle/>
                    <a:p>
                      <a:r>
                        <a:rPr lang="cs-CZ" dirty="0"/>
                        <a:t>Lze rozhodnout</a:t>
                      </a:r>
                    </a:p>
                  </a:txBody>
                  <a:tcPr anchor="ctr"/>
                </a:tc>
                <a:tc>
                  <a:txBody>
                    <a:bodyPr/>
                    <a:lstStyle/>
                    <a:p>
                      <a:r>
                        <a:rPr lang="cs-CZ" dirty="0"/>
                        <a:t>Možné operace</a:t>
                      </a:r>
                    </a:p>
                  </a:txBody>
                  <a:tcPr anchor="ctr"/>
                </a:tc>
                <a:extLst>
                  <a:ext uri="{0D108BD9-81ED-4DB2-BD59-A6C34878D82A}">
                    <a16:rowId xmlns:a16="http://schemas.microsoft.com/office/drawing/2014/main" val="10000"/>
                  </a:ext>
                </a:extLst>
              </a:tr>
              <a:tr h="567104">
                <a:tc>
                  <a:txBody>
                    <a:bodyPr/>
                    <a:lstStyle/>
                    <a:p>
                      <a:r>
                        <a:rPr lang="cs-CZ" dirty="0"/>
                        <a:t>Nominální</a:t>
                      </a:r>
                    </a:p>
                  </a:txBody>
                  <a:tcPr anchor="ctr"/>
                </a:tc>
                <a:tc>
                  <a:txBody>
                    <a:bodyPr/>
                    <a:lstStyle/>
                    <a:p>
                      <a:r>
                        <a:rPr lang="cs-CZ" dirty="0"/>
                        <a:t>x</a:t>
                      </a:r>
                      <a:r>
                        <a:rPr lang="cs-CZ" baseline="-25000" dirty="0"/>
                        <a:t>1</a:t>
                      </a:r>
                      <a:r>
                        <a:rPr lang="cs-CZ" baseline="0" dirty="0"/>
                        <a:t> = x</a:t>
                      </a:r>
                      <a:r>
                        <a:rPr lang="cs-CZ" baseline="-25000" dirty="0"/>
                        <a:t>2</a:t>
                      </a:r>
                    </a:p>
                  </a:txBody>
                  <a:tcPr anchor="ctr"/>
                </a:tc>
                <a:tc>
                  <a:txBody>
                    <a:bodyPr/>
                    <a:lstStyle/>
                    <a:p>
                      <a:r>
                        <a:rPr lang="cs-CZ" dirty="0"/>
                        <a:t>četnosti</a:t>
                      </a:r>
                      <a:r>
                        <a:rPr lang="cs-CZ" baseline="0" dirty="0"/>
                        <a:t> kategorií, modus</a:t>
                      </a:r>
                      <a:endParaRPr lang="cs-CZ" dirty="0"/>
                    </a:p>
                  </a:txBody>
                  <a:tcPr anchor="ctr"/>
                </a:tc>
                <a:extLst>
                  <a:ext uri="{0D108BD9-81ED-4DB2-BD59-A6C34878D82A}">
                    <a16:rowId xmlns:a16="http://schemas.microsoft.com/office/drawing/2014/main" val="10001"/>
                  </a:ext>
                </a:extLst>
              </a:tr>
              <a:tr h="567104">
                <a:tc>
                  <a:txBody>
                    <a:bodyPr/>
                    <a:lstStyle/>
                    <a:p>
                      <a:r>
                        <a:rPr lang="cs-CZ" dirty="0"/>
                        <a:t>Ordinální</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x</a:t>
                      </a:r>
                      <a:r>
                        <a:rPr lang="cs-CZ" baseline="-25000" dirty="0"/>
                        <a:t>1</a:t>
                      </a:r>
                      <a:r>
                        <a:rPr lang="cs-CZ" baseline="0" dirty="0"/>
                        <a:t> &gt; x</a:t>
                      </a:r>
                      <a:r>
                        <a:rPr lang="cs-CZ" baseline="-25000" dirty="0"/>
                        <a:t>2</a:t>
                      </a:r>
                    </a:p>
                  </a:txBody>
                  <a:tcPr anchor="ctr"/>
                </a:tc>
                <a:tc>
                  <a:txBody>
                    <a:bodyPr/>
                    <a:lstStyle/>
                    <a:p>
                      <a:r>
                        <a:rPr lang="cs-CZ" dirty="0"/>
                        <a:t>medián</a:t>
                      </a:r>
                    </a:p>
                  </a:txBody>
                  <a:tcPr anchor="ctr"/>
                </a:tc>
                <a:extLst>
                  <a:ext uri="{0D108BD9-81ED-4DB2-BD59-A6C34878D82A}">
                    <a16:rowId xmlns:a16="http://schemas.microsoft.com/office/drawing/2014/main" val="10002"/>
                  </a:ext>
                </a:extLst>
              </a:tr>
              <a:tr h="567104">
                <a:tc>
                  <a:txBody>
                    <a:bodyPr/>
                    <a:lstStyle/>
                    <a:p>
                      <a:r>
                        <a:rPr lang="cs-CZ" dirty="0"/>
                        <a:t>Intervalová</a:t>
                      </a:r>
                    </a:p>
                  </a:txBody>
                  <a:tcPr anchor="ctr"/>
                </a:tc>
                <a:tc>
                  <a:txBody>
                    <a:bodyPr/>
                    <a:lstStyle/>
                    <a:p>
                      <a:r>
                        <a:rPr lang="cs-CZ" dirty="0"/>
                        <a:t>(x</a:t>
                      </a:r>
                      <a:r>
                        <a:rPr lang="cs-CZ" baseline="-25000" dirty="0"/>
                        <a:t>1</a:t>
                      </a:r>
                      <a:r>
                        <a:rPr lang="cs-CZ" baseline="0" dirty="0"/>
                        <a:t> – x</a:t>
                      </a:r>
                      <a:r>
                        <a:rPr lang="cs-CZ" baseline="-25000" dirty="0"/>
                        <a:t>2</a:t>
                      </a:r>
                      <a:r>
                        <a:rPr lang="cs-CZ" baseline="0" dirty="0"/>
                        <a:t>) &gt; (x</a:t>
                      </a:r>
                      <a:r>
                        <a:rPr lang="cs-CZ" baseline="-25000" dirty="0"/>
                        <a:t>3 </a:t>
                      </a:r>
                      <a:r>
                        <a:rPr lang="cs-CZ" baseline="0" dirty="0"/>
                        <a:t>– x</a:t>
                      </a:r>
                      <a:r>
                        <a:rPr lang="cs-CZ" baseline="-25000" dirty="0"/>
                        <a:t>4</a:t>
                      </a:r>
                      <a:r>
                        <a:rPr lang="cs-CZ" baseline="0" dirty="0"/>
                        <a:t>)</a:t>
                      </a:r>
                      <a:endParaRPr lang="cs-CZ" dirty="0"/>
                    </a:p>
                  </a:txBody>
                  <a:tcPr anchor="ctr"/>
                </a:tc>
                <a:tc>
                  <a:txBody>
                    <a:bodyPr/>
                    <a:lstStyle/>
                    <a:p>
                      <a:r>
                        <a:rPr lang="cs-CZ" dirty="0"/>
                        <a:t>součet, průměr, rozptyl...</a:t>
                      </a:r>
                    </a:p>
                  </a:txBody>
                  <a:tcPr anchor="ctr"/>
                </a:tc>
                <a:extLst>
                  <a:ext uri="{0D108BD9-81ED-4DB2-BD59-A6C34878D82A}">
                    <a16:rowId xmlns:a16="http://schemas.microsoft.com/office/drawing/2014/main" val="10003"/>
                  </a:ext>
                </a:extLst>
              </a:tr>
              <a:tr h="567104">
                <a:tc>
                  <a:txBody>
                    <a:bodyPr/>
                    <a:lstStyle/>
                    <a:p>
                      <a:r>
                        <a:rPr lang="cs-CZ" dirty="0"/>
                        <a:t>Poměrová</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(x</a:t>
                      </a:r>
                      <a:r>
                        <a:rPr lang="cs-CZ" baseline="-25000" dirty="0"/>
                        <a:t>1</a:t>
                      </a:r>
                      <a:r>
                        <a:rPr lang="cs-CZ" baseline="0" dirty="0"/>
                        <a:t>/x</a:t>
                      </a:r>
                      <a:r>
                        <a:rPr lang="cs-CZ" baseline="-25000" dirty="0"/>
                        <a:t>2</a:t>
                      </a:r>
                      <a:r>
                        <a:rPr lang="cs-CZ" baseline="0" dirty="0"/>
                        <a:t>) &gt; (x</a:t>
                      </a:r>
                      <a:r>
                        <a:rPr lang="cs-CZ" baseline="-25000" dirty="0"/>
                        <a:t>3</a:t>
                      </a:r>
                      <a:r>
                        <a:rPr lang="cs-CZ" baseline="0" dirty="0"/>
                        <a:t>/x</a:t>
                      </a:r>
                      <a:r>
                        <a:rPr lang="cs-CZ" baseline="-25000" dirty="0"/>
                        <a:t>4</a:t>
                      </a:r>
                      <a:r>
                        <a:rPr lang="cs-CZ" baseline="0" dirty="0"/>
                        <a:t>)</a:t>
                      </a:r>
                      <a:endParaRPr lang="cs-CZ" dirty="0"/>
                    </a:p>
                  </a:txBody>
                  <a:tcPr anchor="ctr"/>
                </a:tc>
                <a:tc>
                  <a:txBody>
                    <a:bodyPr/>
                    <a:lstStyle/>
                    <a:p>
                      <a:r>
                        <a:rPr lang="cs-CZ" dirty="0"/>
                        <a:t>násobení a dělení</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989868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476673"/>
            <a:ext cx="3798623" cy="5373213"/>
          </a:xfrm>
          <a:prstGeom prst="rect">
            <a:avLst/>
          </a:prstGeom>
          <a:ln>
            <a:noFill/>
          </a:ln>
          <a:effectLst>
            <a:outerShdw blurRad="292100" dist="139700" dir="2700000" algn="tl" rotWithShape="0">
              <a:srgbClr val="333333">
                <a:alpha val="65000"/>
              </a:srgbClr>
            </a:outerShdw>
          </a:effec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76673"/>
            <a:ext cx="3798623" cy="5373213"/>
          </a:xfrm>
          <a:prstGeom prst="rect">
            <a:avLst/>
          </a:prstGeom>
          <a:ln>
            <a:noFill/>
          </a:ln>
          <a:effectLst>
            <a:outerShdw blurRad="292100" dist="139700" dir="2700000" algn="tl" rotWithShape="0">
              <a:srgbClr val="333333">
                <a:alpha val="65000"/>
              </a:srgbClr>
            </a:outerShdw>
          </a:effectLst>
        </p:spPr>
      </p:pic>
      <p:sp>
        <p:nvSpPr>
          <p:cNvPr id="6" name="TextovéPole 5"/>
          <p:cNvSpPr txBox="1"/>
          <p:nvPr/>
        </p:nvSpPr>
        <p:spPr>
          <a:xfrm>
            <a:off x="107504" y="190312"/>
            <a:ext cx="360040" cy="369332"/>
          </a:xfrm>
          <a:prstGeom prst="rect">
            <a:avLst/>
          </a:prstGeom>
          <a:noFill/>
        </p:spPr>
        <p:txBody>
          <a:bodyPr wrap="square" rtlCol="0">
            <a:spAutoFit/>
          </a:bodyPr>
          <a:lstStyle/>
          <a:p>
            <a:r>
              <a:rPr lang="cs-CZ" dirty="0"/>
              <a:t>9</a:t>
            </a:r>
          </a:p>
        </p:txBody>
      </p:sp>
      <p:sp>
        <p:nvSpPr>
          <p:cNvPr id="7" name="TextovéPole 6"/>
          <p:cNvSpPr txBox="1"/>
          <p:nvPr/>
        </p:nvSpPr>
        <p:spPr>
          <a:xfrm>
            <a:off x="4626207" y="190312"/>
            <a:ext cx="593865" cy="369332"/>
          </a:xfrm>
          <a:prstGeom prst="rect">
            <a:avLst/>
          </a:prstGeom>
          <a:noFill/>
        </p:spPr>
        <p:txBody>
          <a:bodyPr wrap="square" rtlCol="0">
            <a:spAutoFit/>
          </a:bodyPr>
          <a:lstStyle/>
          <a:p>
            <a:r>
              <a:rPr lang="cs-CZ" dirty="0"/>
              <a:t>10</a:t>
            </a:r>
          </a:p>
        </p:txBody>
      </p:sp>
    </p:spTree>
    <p:extLst>
      <p:ext uri="{BB962C8B-B14F-4D97-AF65-F5344CB8AC3E}">
        <p14:creationId xmlns:p14="http://schemas.microsoft.com/office/powerpoint/2010/main" val="28810279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640112"/>
          </a:xfrm>
        </p:spPr>
        <p:txBody>
          <a:bodyPr>
            <a:normAutofit/>
          </a:bodyPr>
          <a:lstStyle/>
          <a:p>
            <a:r>
              <a:rPr lang="cs-CZ" sz="2800" dirty="0"/>
              <a:t>Spočítejte vaši shodu se sousedem:</a:t>
            </a:r>
          </a:p>
        </p:txBody>
      </p:sp>
      <mc:AlternateContent xmlns:mc="http://schemas.openxmlformats.org/markup-compatibility/2006" xmlns:a14="http://schemas.microsoft.com/office/drawing/2010/main">
        <mc:Choice Requires="a14">
          <p:sp>
            <p:nvSpPr>
              <p:cNvPr id="4" name="Obdélník 3"/>
              <p:cNvSpPr/>
              <p:nvPr/>
            </p:nvSpPr>
            <p:spPr>
              <a:xfrm>
                <a:off x="2674618" y="4044796"/>
                <a:ext cx="1423788" cy="613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ea typeface="Cambria Math" panose="02040503050406030204" pitchFamily="18" charset="0"/>
                        </a:rPr>
                        <m:t>𝜅</m:t>
                      </m:r>
                      <m:r>
                        <a:rPr lang="cs-CZ" i="1">
                          <a:latin typeface="Cambria Math" panose="02040503050406030204" pitchFamily="18" charset="0"/>
                          <a:ea typeface="Cambria Math" panose="02040503050406030204" pitchFamily="18" charset="0"/>
                        </a:rPr>
                        <m:t>=</m:t>
                      </m:r>
                      <m:f>
                        <m:fPr>
                          <m:ctrlPr>
                            <a:rPr lang="cs-CZ" i="1">
                              <a:latin typeface="Cambria Math" panose="02040503050406030204" pitchFamily="18" charset="0"/>
                              <a:ea typeface="Cambria Math" panose="02040503050406030204" pitchFamily="18" charset="0"/>
                            </a:rPr>
                          </m:ctrlPr>
                        </m:fPr>
                        <m:num>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𝑜</m:t>
                              </m:r>
                            </m:sub>
                          </m:sSub>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𝑒</m:t>
                              </m:r>
                            </m:sub>
                          </m:sSub>
                        </m:num>
                        <m:den>
                          <m:r>
                            <a:rPr lang="cs-CZ" i="1">
                              <a:latin typeface="Cambria Math" panose="02040503050406030204" pitchFamily="18" charset="0"/>
                              <a:ea typeface="Cambria Math" panose="02040503050406030204" pitchFamily="18" charset="0"/>
                            </a:rPr>
                            <m:t>1−</m:t>
                          </m:r>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𝑒</m:t>
                              </m:r>
                            </m:sub>
                          </m:sSub>
                        </m:den>
                      </m:f>
                    </m:oMath>
                  </m:oMathPara>
                </a14:m>
                <a:endParaRPr lang="cs-CZ" dirty="0"/>
              </a:p>
            </p:txBody>
          </p:sp>
        </mc:Choice>
        <mc:Fallback xmlns="">
          <p:sp>
            <p:nvSpPr>
              <p:cNvPr id="4" name="Obdélník 3"/>
              <p:cNvSpPr>
                <a:spLocks noRot="1" noChangeAspect="1" noMove="1" noResize="1" noEditPoints="1" noAdjustHandles="1" noChangeArrowheads="1" noChangeShapeType="1" noTextEdit="1"/>
              </p:cNvSpPr>
              <p:nvPr/>
            </p:nvSpPr>
            <p:spPr>
              <a:xfrm>
                <a:off x="2674618" y="4044796"/>
                <a:ext cx="1423788" cy="613501"/>
              </a:xfrm>
              <a:prstGeom prst="rect">
                <a:avLst/>
              </a:prstGeom>
              <a:blipFill rotWithShape="0">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Obdélník 4"/>
              <p:cNvSpPr/>
              <p:nvPr/>
            </p:nvSpPr>
            <p:spPr>
              <a:xfrm>
                <a:off x="4718219" y="3927295"/>
                <a:ext cx="1509965" cy="8485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𝑝</m:t>
                          </m:r>
                        </m:e>
                        <m:sub>
                          <m:r>
                            <a:rPr lang="cs-CZ" i="1">
                              <a:latin typeface="Cambria Math" panose="02040503050406030204" pitchFamily="18" charset="0"/>
                              <a:ea typeface="Cambria Math" panose="02040503050406030204" pitchFamily="18" charset="0"/>
                            </a:rPr>
                            <m:t>𝑜</m:t>
                          </m:r>
                        </m:sub>
                      </m:sSub>
                      <m:r>
                        <a:rPr lang="cs-CZ" i="1">
                          <a:latin typeface="Cambria Math" panose="02040503050406030204" pitchFamily="18" charset="0"/>
                          <a:ea typeface="Cambria Math" panose="02040503050406030204" pitchFamily="18" charset="0"/>
                        </a:rPr>
                        <m:t>=</m:t>
                      </m:r>
                      <m:nary>
                        <m:naryPr>
                          <m:chr m:val="∑"/>
                          <m:ctrlPr>
                            <a:rPr lang="cs-CZ" i="1" smtClean="0">
                              <a:latin typeface="Cambria Math" panose="02040503050406030204" pitchFamily="18" charset="0"/>
                              <a:ea typeface="Cambria Math" panose="02040503050406030204" pitchFamily="18" charset="0"/>
                            </a:rPr>
                          </m:ctrlPr>
                        </m:naryPr>
                        <m:sub>
                          <m:r>
                            <m:rPr>
                              <m:brk m:alnAt="23"/>
                            </m:rPr>
                            <a:rPr lang="cs-CZ" b="0" i="1" smtClean="0">
                              <a:latin typeface="Cambria Math" panose="02040503050406030204" pitchFamily="18" charset="0"/>
                              <a:ea typeface="Cambria Math" panose="02040503050406030204" pitchFamily="18" charset="0"/>
                            </a:rPr>
                            <m:t>𝑘</m:t>
                          </m:r>
                          <m:r>
                            <a:rPr lang="cs-CZ" b="0" i="1" smtClean="0">
                              <a:latin typeface="Cambria Math" panose="02040503050406030204" pitchFamily="18" charset="0"/>
                              <a:ea typeface="Cambria Math" panose="02040503050406030204" pitchFamily="18" charset="0"/>
                            </a:rPr>
                            <m:t>=1</m:t>
                          </m:r>
                        </m:sub>
                        <m:sup>
                          <m:r>
                            <a:rPr lang="cs-CZ" b="0" i="1" smtClean="0">
                              <a:latin typeface="Cambria Math" panose="02040503050406030204" pitchFamily="18" charset="0"/>
                              <a:ea typeface="Cambria Math" panose="02040503050406030204" pitchFamily="18" charset="0"/>
                            </a:rPr>
                            <m:t>𝑞</m:t>
                          </m:r>
                        </m:sup>
                        <m:e>
                          <m:f>
                            <m:fPr>
                              <m:ctrlPr>
                                <a:rPr lang="cs-CZ" i="1" smtClean="0">
                                  <a:latin typeface="Cambria Math" panose="02040503050406030204" pitchFamily="18" charset="0"/>
                                  <a:ea typeface="Cambria Math" panose="02040503050406030204" pitchFamily="18" charset="0"/>
                                </a:rPr>
                              </m:ctrlPr>
                            </m:fPr>
                            <m:num>
                              <m:sSub>
                                <m:sSubPr>
                                  <m:ctrlPr>
                                    <a:rPr lang="cs-CZ" i="1">
                                      <a:latin typeface="Cambria Math" panose="02040503050406030204" pitchFamily="18" charset="0"/>
                                      <a:ea typeface="Cambria Math" panose="02040503050406030204" pitchFamily="18" charset="0"/>
                                    </a:rPr>
                                  </m:ctrlPr>
                                </m:sSubPr>
                                <m:e>
                                  <m:r>
                                    <a:rPr lang="cs-CZ" i="1">
                                      <a:latin typeface="Cambria Math" panose="02040503050406030204" pitchFamily="18" charset="0"/>
                                      <a:ea typeface="Cambria Math" panose="02040503050406030204" pitchFamily="18" charset="0"/>
                                    </a:rPr>
                                    <m:t>𝑛</m:t>
                                  </m:r>
                                </m:e>
                                <m:sub>
                                  <m:r>
                                    <a:rPr lang="cs-CZ" i="1">
                                      <a:latin typeface="Cambria Math" panose="02040503050406030204" pitchFamily="18" charset="0"/>
                                      <a:ea typeface="Cambria Math" panose="02040503050406030204" pitchFamily="18" charset="0"/>
                                    </a:rPr>
                                    <m:t>𝑘𝑘</m:t>
                                  </m:r>
                                </m:sub>
                              </m:sSub>
                            </m:num>
                            <m:den>
                              <m:r>
                                <a:rPr lang="cs-CZ" b="0" i="1" smtClean="0">
                                  <a:latin typeface="Cambria Math" panose="02040503050406030204" pitchFamily="18" charset="0"/>
                                  <a:ea typeface="Cambria Math" panose="02040503050406030204" pitchFamily="18" charset="0"/>
                                </a:rPr>
                                <m:t>𝑛</m:t>
                              </m:r>
                            </m:den>
                          </m:f>
                        </m:e>
                      </m:nary>
                    </m:oMath>
                  </m:oMathPara>
                </a14:m>
                <a:endParaRPr lang="cs-CZ" dirty="0"/>
              </a:p>
            </p:txBody>
          </p:sp>
        </mc:Choice>
        <mc:Fallback xmlns="">
          <p:sp>
            <p:nvSpPr>
              <p:cNvPr id="5" name="Obdélník 4"/>
              <p:cNvSpPr>
                <a:spLocks noRot="1" noChangeAspect="1" noMove="1" noResize="1" noEditPoints="1" noAdjustHandles="1" noChangeArrowheads="1" noChangeShapeType="1" noTextEdit="1"/>
              </p:cNvSpPr>
              <p:nvPr/>
            </p:nvSpPr>
            <p:spPr>
              <a:xfrm>
                <a:off x="4718219" y="3927295"/>
                <a:ext cx="1509965" cy="848502"/>
              </a:xfrm>
              <a:prstGeom prst="rect">
                <a:avLst/>
              </a:prstGeom>
              <a:blipFill rotWithShape="0">
                <a:blip r:embed="rId3"/>
                <a:stretch>
                  <a:fillRect/>
                </a:stretch>
              </a:blipFill>
            </p:spPr>
            <p:txBody>
              <a:bodyPr/>
              <a:lstStyle/>
              <a:p>
                <a:r>
                  <a:rPr lang="cs-CZ">
                    <a:noFill/>
                  </a:rPr>
                  <a:t> </a:t>
                </a:r>
              </a:p>
            </p:txBody>
          </p:sp>
        </mc:Fallback>
      </mc:AlternateContent>
      <p:pic>
        <p:nvPicPr>
          <p:cNvPr id="6" name="Obrázek 5"/>
          <p:cNvPicPr>
            <a:picLocks noChangeAspect="1"/>
          </p:cNvPicPr>
          <p:nvPr/>
        </p:nvPicPr>
        <p:blipFill rotWithShape="1">
          <a:blip r:embed="rId4">
            <a:extLst>
              <a:ext uri="{28A0092B-C50C-407E-A947-70E740481C1C}">
                <a14:useLocalDpi xmlns:a14="http://schemas.microsoft.com/office/drawing/2010/main" val="0"/>
              </a:ext>
            </a:extLst>
          </a:blip>
          <a:srcRect t="13462"/>
          <a:stretch/>
        </p:blipFill>
        <p:spPr>
          <a:xfrm>
            <a:off x="971600" y="1268760"/>
            <a:ext cx="7107132" cy="2314579"/>
          </a:xfrm>
          <a:prstGeom prst="rect">
            <a:avLst/>
          </a:prstGeom>
        </p:spPr>
      </p:pic>
      <mc:AlternateContent xmlns:mc="http://schemas.openxmlformats.org/markup-compatibility/2006" xmlns:a14="http://schemas.microsoft.com/office/drawing/2010/main">
        <mc:Choice Requires="a14">
          <p:sp>
            <p:nvSpPr>
              <p:cNvPr id="7" name="TextovéPole 6"/>
              <p:cNvSpPr txBox="1"/>
              <p:nvPr/>
            </p:nvSpPr>
            <p:spPr>
              <a:xfrm>
                <a:off x="888762" y="5085184"/>
                <a:ext cx="7272808" cy="1329851"/>
              </a:xfrm>
              <a:prstGeom prst="rect">
                <a:avLst/>
              </a:prstGeom>
              <a:noFill/>
            </p:spPr>
            <p:txBody>
              <a:bodyPr wrap="square" rtlCol="0">
                <a:spAutoFit/>
              </a:bodyPr>
              <a:lstStyle/>
              <a:p>
                <a:r>
                  <a:rPr lang="cs-CZ" sz="2000" dirty="0"/>
                  <a:t>Cohenova kappa: </a:t>
                </a:r>
                <a14:m>
                  <m:oMath xmlns:m="http://schemas.openxmlformats.org/officeDocument/2006/math">
                    <m:sSub>
                      <m:sSubPr>
                        <m:ctrlPr>
                          <a:rPr lang="cs-CZ" sz="2000" i="1">
                            <a:latin typeface="Cambria Math" panose="02040503050406030204" pitchFamily="18" charset="0"/>
                          </a:rPr>
                        </m:ctrlPr>
                      </m:sSubPr>
                      <m:e>
                        <m:r>
                          <a:rPr lang="cs-CZ" sz="2000" i="1">
                            <a:latin typeface="Cambria Math" panose="02040503050406030204" pitchFamily="18" charset="0"/>
                          </a:rPr>
                          <m:t>𝑝</m:t>
                        </m:r>
                      </m:e>
                      <m:sub>
                        <m:r>
                          <a:rPr lang="cs-CZ" sz="2000" i="1">
                            <a:latin typeface="Cambria Math" panose="02040503050406030204" pitchFamily="18" charset="0"/>
                          </a:rPr>
                          <m:t>𝑒</m:t>
                        </m:r>
                      </m:sub>
                    </m:sSub>
                    <m:r>
                      <a:rPr lang="cs-CZ" sz="2000" i="1">
                        <a:latin typeface="Cambria Math" panose="02040503050406030204" pitchFamily="18" charset="0"/>
                      </a:rPr>
                      <m:t>=</m:t>
                    </m:r>
                    <m:nary>
                      <m:naryPr>
                        <m:chr m:val="∑"/>
                        <m:ctrlPr>
                          <a:rPr lang="cs-CZ" sz="2000" i="1">
                            <a:latin typeface="Cambria Math" panose="02040503050406030204" pitchFamily="18" charset="0"/>
                          </a:rPr>
                        </m:ctrlPr>
                      </m:naryPr>
                      <m:sub>
                        <m:r>
                          <m:rPr>
                            <m:brk m:alnAt="23"/>
                          </m:rPr>
                          <a:rPr lang="cs-CZ" sz="2000" i="1">
                            <a:latin typeface="Cambria Math" panose="02040503050406030204" pitchFamily="18" charset="0"/>
                          </a:rPr>
                          <m:t>𝑘</m:t>
                        </m:r>
                        <m:r>
                          <a:rPr lang="cs-CZ" sz="2000" i="1">
                            <a:latin typeface="Cambria Math" panose="02040503050406030204" pitchFamily="18" charset="0"/>
                          </a:rPr>
                          <m:t>=1</m:t>
                        </m:r>
                      </m:sub>
                      <m:sup>
                        <m:r>
                          <a:rPr lang="cs-CZ" sz="2000" i="1">
                            <a:latin typeface="Cambria Math" panose="02040503050406030204" pitchFamily="18" charset="0"/>
                          </a:rPr>
                          <m:t>𝑞</m:t>
                        </m:r>
                      </m:sup>
                      <m:e>
                        <m:sSub>
                          <m:sSubPr>
                            <m:ctrlPr>
                              <a:rPr lang="cs-CZ" sz="2000" i="1">
                                <a:latin typeface="Cambria Math" panose="02040503050406030204" pitchFamily="18" charset="0"/>
                              </a:rPr>
                            </m:ctrlPr>
                          </m:sSubPr>
                          <m:e>
                            <m:r>
                              <a:rPr lang="cs-CZ" sz="2000" i="1">
                                <a:latin typeface="Cambria Math" panose="02040503050406030204" pitchFamily="18" charset="0"/>
                              </a:rPr>
                              <m:t>𝑝</m:t>
                            </m:r>
                          </m:e>
                          <m:sub>
                            <m:r>
                              <a:rPr lang="cs-CZ" sz="2000" i="1">
                                <a:latin typeface="Cambria Math" panose="02040503050406030204" pitchFamily="18" charset="0"/>
                              </a:rPr>
                              <m:t>𝐴𝑘</m:t>
                            </m:r>
                          </m:sub>
                        </m:sSub>
                        <m:r>
                          <a:rPr lang="cs-CZ" sz="2000" i="1">
                            <a:latin typeface="Cambria Math" panose="02040503050406030204" pitchFamily="18" charset="0"/>
                            <a:ea typeface="Cambria Math" panose="02040503050406030204" pitchFamily="18" charset="0"/>
                          </a:rPr>
                          <m:t>∙</m:t>
                        </m:r>
                        <m:sSub>
                          <m:sSubPr>
                            <m:ctrlPr>
                              <a:rPr lang="cs-CZ" sz="2000" i="1">
                                <a:latin typeface="Cambria Math" panose="02040503050406030204" pitchFamily="18" charset="0"/>
                              </a:rPr>
                            </m:ctrlPr>
                          </m:sSubPr>
                          <m:e>
                            <m:r>
                              <a:rPr lang="cs-CZ" sz="2000" i="1">
                                <a:latin typeface="Cambria Math" panose="02040503050406030204" pitchFamily="18" charset="0"/>
                              </a:rPr>
                              <m:t>𝑝</m:t>
                            </m:r>
                          </m:e>
                          <m:sub>
                            <m:r>
                              <a:rPr lang="cs-CZ" sz="2000" i="1">
                                <a:latin typeface="Cambria Math" panose="02040503050406030204" pitchFamily="18" charset="0"/>
                              </a:rPr>
                              <m:t>𝐵𝑘</m:t>
                            </m:r>
                          </m:sub>
                        </m:sSub>
                      </m:e>
                    </m:nary>
                  </m:oMath>
                </a14:m>
                <a:endParaRPr lang="cs-CZ" sz="2000" dirty="0"/>
              </a:p>
              <a:p>
                <a:r>
                  <a:rPr lang="cs-CZ" sz="2000" dirty="0" err="1"/>
                  <a:t>Scottovo</a:t>
                </a:r>
                <a:r>
                  <a:rPr lang="cs-CZ" sz="2000" dirty="0"/>
                  <a:t> pí: </a:t>
                </a:r>
                <a14:m>
                  <m:oMath xmlns:m="http://schemas.openxmlformats.org/officeDocument/2006/math">
                    <m:sSub>
                      <m:sSubPr>
                        <m:ctrlPr>
                          <a:rPr lang="cs-CZ" sz="2000" i="1">
                            <a:latin typeface="Cambria Math" panose="02040503050406030204" pitchFamily="18" charset="0"/>
                          </a:rPr>
                        </m:ctrlPr>
                      </m:sSubPr>
                      <m:e>
                        <m:r>
                          <a:rPr lang="cs-CZ" sz="2000" i="1">
                            <a:latin typeface="Cambria Math" panose="02040503050406030204" pitchFamily="18" charset="0"/>
                          </a:rPr>
                          <m:t>𝑝</m:t>
                        </m:r>
                      </m:e>
                      <m:sub>
                        <m:r>
                          <a:rPr lang="cs-CZ" sz="2000" i="1">
                            <a:latin typeface="Cambria Math" panose="02040503050406030204" pitchFamily="18" charset="0"/>
                          </a:rPr>
                          <m:t>𝑒</m:t>
                        </m:r>
                      </m:sub>
                    </m:sSub>
                    <m:r>
                      <a:rPr lang="cs-CZ" sz="2000" i="1">
                        <a:latin typeface="Cambria Math" panose="02040503050406030204" pitchFamily="18" charset="0"/>
                      </a:rPr>
                      <m:t>=</m:t>
                    </m:r>
                    <m:nary>
                      <m:naryPr>
                        <m:chr m:val="∑"/>
                        <m:ctrlPr>
                          <a:rPr lang="cs-CZ" sz="2000" i="1">
                            <a:latin typeface="Cambria Math" panose="02040503050406030204" pitchFamily="18" charset="0"/>
                          </a:rPr>
                        </m:ctrlPr>
                      </m:naryPr>
                      <m:sub>
                        <m:r>
                          <m:rPr>
                            <m:brk m:alnAt="23"/>
                          </m:rPr>
                          <a:rPr lang="cs-CZ" sz="2000" i="1">
                            <a:latin typeface="Cambria Math" panose="02040503050406030204" pitchFamily="18" charset="0"/>
                          </a:rPr>
                          <m:t>𝑘</m:t>
                        </m:r>
                        <m:r>
                          <a:rPr lang="cs-CZ" sz="2000" i="1">
                            <a:latin typeface="Cambria Math" panose="02040503050406030204" pitchFamily="18" charset="0"/>
                          </a:rPr>
                          <m:t>=1</m:t>
                        </m:r>
                      </m:sub>
                      <m:sup>
                        <m:r>
                          <a:rPr lang="cs-CZ" sz="2000" i="1">
                            <a:latin typeface="Cambria Math" panose="02040503050406030204" pitchFamily="18" charset="0"/>
                          </a:rPr>
                          <m:t>𝑞</m:t>
                        </m:r>
                      </m:sup>
                      <m:e>
                        <m:sSubSup>
                          <m:sSubSupPr>
                            <m:ctrlPr>
                              <a:rPr lang="cs-CZ" sz="2000" i="1">
                                <a:latin typeface="Cambria Math" panose="02040503050406030204" pitchFamily="18" charset="0"/>
                              </a:rPr>
                            </m:ctrlPr>
                          </m:sSubSupPr>
                          <m:e>
                            <m:acc>
                              <m:accPr>
                                <m:chr m:val="̂"/>
                                <m:ctrlPr>
                                  <a:rPr lang="cs-CZ" sz="2000" i="1">
                                    <a:latin typeface="Cambria Math" panose="02040503050406030204" pitchFamily="18" charset="0"/>
                                  </a:rPr>
                                </m:ctrlPr>
                              </m:accPr>
                              <m:e>
                                <m:r>
                                  <a:rPr lang="cs-CZ" sz="2000" i="1">
                                    <a:latin typeface="Cambria Math" panose="02040503050406030204" pitchFamily="18" charset="0"/>
                                    <a:ea typeface="Cambria Math" panose="02040503050406030204" pitchFamily="18" charset="0"/>
                                  </a:rPr>
                                  <m:t>𝜋</m:t>
                                </m:r>
                              </m:e>
                            </m:acc>
                          </m:e>
                          <m:sub>
                            <m:r>
                              <a:rPr lang="cs-CZ" sz="2000" i="1">
                                <a:latin typeface="Cambria Math" panose="02040503050406030204" pitchFamily="18" charset="0"/>
                              </a:rPr>
                              <m:t>𝑘</m:t>
                            </m:r>
                          </m:sub>
                          <m:sup>
                            <m:r>
                              <a:rPr lang="cs-CZ" sz="2000" i="1">
                                <a:latin typeface="Cambria Math" panose="02040503050406030204" pitchFamily="18" charset="0"/>
                              </a:rPr>
                              <m:t>2</m:t>
                            </m:r>
                          </m:sup>
                        </m:sSubSup>
                      </m:e>
                    </m:nary>
                  </m:oMath>
                </a14:m>
                <a:r>
                  <a:rPr lang="cs-CZ" sz="2000" dirty="0"/>
                  <a:t> , kde </a:t>
                </a:r>
                <a14:m>
                  <m:oMath xmlns:m="http://schemas.openxmlformats.org/officeDocument/2006/math">
                    <m:sSub>
                      <m:sSubPr>
                        <m:ctrlPr>
                          <a:rPr lang="cs-CZ" sz="2000" i="1">
                            <a:latin typeface="Cambria Math" panose="02040503050406030204" pitchFamily="18" charset="0"/>
                          </a:rPr>
                        </m:ctrlPr>
                      </m:sSubPr>
                      <m:e>
                        <m:acc>
                          <m:accPr>
                            <m:chr m:val="̂"/>
                            <m:ctrlPr>
                              <a:rPr lang="cs-CZ" sz="2000" i="1">
                                <a:latin typeface="Cambria Math" panose="02040503050406030204" pitchFamily="18" charset="0"/>
                              </a:rPr>
                            </m:ctrlPr>
                          </m:accPr>
                          <m:e>
                            <m:r>
                              <a:rPr lang="cs-CZ" sz="2000" i="1">
                                <a:latin typeface="Cambria Math" panose="02040503050406030204" pitchFamily="18" charset="0"/>
                                <a:ea typeface="Cambria Math" panose="02040503050406030204" pitchFamily="18" charset="0"/>
                              </a:rPr>
                              <m:t>𝜋</m:t>
                            </m:r>
                          </m:e>
                        </m:acc>
                      </m:e>
                      <m:sub>
                        <m:r>
                          <a:rPr lang="cs-CZ" sz="2000" i="1">
                            <a:latin typeface="Cambria Math" panose="02040503050406030204" pitchFamily="18" charset="0"/>
                            <a:ea typeface="Cambria Math" panose="02040503050406030204" pitchFamily="18" charset="0"/>
                          </a:rPr>
                          <m:t>𝑘</m:t>
                        </m:r>
                      </m:sub>
                    </m:sSub>
                    <m:r>
                      <a:rPr lang="cs-CZ" sz="2000" i="1">
                        <a:latin typeface="Cambria Math" panose="02040503050406030204" pitchFamily="18" charset="0"/>
                      </a:rPr>
                      <m:t>=</m:t>
                    </m:r>
                    <m:f>
                      <m:fPr>
                        <m:ctrlPr>
                          <a:rPr lang="cs-CZ" sz="2000" i="1">
                            <a:latin typeface="Cambria Math" panose="02040503050406030204" pitchFamily="18" charset="0"/>
                          </a:rPr>
                        </m:ctrlPr>
                      </m:fPr>
                      <m:num>
                        <m:sSub>
                          <m:sSubPr>
                            <m:ctrlPr>
                              <a:rPr lang="cs-CZ" sz="2000" i="1">
                                <a:latin typeface="Cambria Math" panose="02040503050406030204" pitchFamily="18" charset="0"/>
                              </a:rPr>
                            </m:ctrlPr>
                          </m:sSubPr>
                          <m:e>
                            <m:r>
                              <a:rPr lang="cs-CZ" sz="2000" i="1">
                                <a:latin typeface="Cambria Math" panose="02040503050406030204" pitchFamily="18" charset="0"/>
                              </a:rPr>
                              <m:t>𝑝</m:t>
                            </m:r>
                          </m:e>
                          <m:sub>
                            <m:r>
                              <a:rPr lang="cs-CZ" sz="2000" i="1">
                                <a:latin typeface="Cambria Math" panose="02040503050406030204" pitchFamily="18" charset="0"/>
                              </a:rPr>
                              <m:t>𝐴𝑘</m:t>
                            </m:r>
                          </m:sub>
                        </m:sSub>
                        <m:r>
                          <a:rPr lang="cs-CZ" sz="2000" i="1">
                            <a:latin typeface="Cambria Math" panose="02040503050406030204" pitchFamily="18" charset="0"/>
                          </a:rPr>
                          <m:t>+</m:t>
                        </m:r>
                        <m:sSub>
                          <m:sSubPr>
                            <m:ctrlPr>
                              <a:rPr lang="cs-CZ" sz="2000" i="1">
                                <a:latin typeface="Cambria Math" panose="02040503050406030204" pitchFamily="18" charset="0"/>
                              </a:rPr>
                            </m:ctrlPr>
                          </m:sSubPr>
                          <m:e>
                            <m:r>
                              <a:rPr lang="cs-CZ" sz="2000" i="1">
                                <a:latin typeface="Cambria Math" panose="02040503050406030204" pitchFamily="18" charset="0"/>
                              </a:rPr>
                              <m:t>𝑝</m:t>
                            </m:r>
                          </m:e>
                          <m:sub>
                            <m:r>
                              <a:rPr lang="cs-CZ" sz="2000" i="1">
                                <a:latin typeface="Cambria Math" panose="02040503050406030204" pitchFamily="18" charset="0"/>
                              </a:rPr>
                              <m:t>𝐵𝑘</m:t>
                            </m:r>
                          </m:sub>
                        </m:sSub>
                      </m:num>
                      <m:den>
                        <m:r>
                          <a:rPr lang="cs-CZ" sz="2000" i="1">
                            <a:latin typeface="Cambria Math" panose="02040503050406030204" pitchFamily="18" charset="0"/>
                          </a:rPr>
                          <m:t>2</m:t>
                        </m:r>
                      </m:den>
                    </m:f>
                  </m:oMath>
                </a14:m>
                <a:endParaRPr lang="cs-CZ" sz="2000" dirty="0"/>
              </a:p>
              <a:p>
                <a:r>
                  <a:rPr lang="cs-CZ" sz="2000" dirty="0"/>
                  <a:t>G-index</a:t>
                </a:r>
                <a14:m>
                  <m:oMath xmlns:m="http://schemas.openxmlformats.org/officeDocument/2006/math">
                    <m:r>
                      <a:rPr lang="cs-CZ" sz="2000" b="0" i="0" smtClean="0">
                        <a:latin typeface="Cambria Math" panose="02040503050406030204" pitchFamily="18" charset="0"/>
                      </a:rPr>
                      <m:t>: </m:t>
                    </m:r>
                    <m:sSub>
                      <m:sSubPr>
                        <m:ctrlPr>
                          <a:rPr lang="cs-CZ" sz="2000" i="1">
                            <a:latin typeface="Cambria Math" panose="02040503050406030204" pitchFamily="18" charset="0"/>
                          </a:rPr>
                        </m:ctrlPr>
                      </m:sSubPr>
                      <m:e>
                        <m:r>
                          <a:rPr lang="cs-CZ" sz="2000" i="1">
                            <a:latin typeface="Cambria Math" panose="02040503050406030204" pitchFamily="18" charset="0"/>
                          </a:rPr>
                          <m:t>𝑝</m:t>
                        </m:r>
                      </m:e>
                      <m:sub>
                        <m:r>
                          <a:rPr lang="cs-CZ" sz="2000" i="1">
                            <a:latin typeface="Cambria Math" panose="02040503050406030204" pitchFamily="18" charset="0"/>
                          </a:rPr>
                          <m:t>𝑒</m:t>
                        </m:r>
                      </m:sub>
                    </m:sSub>
                    <m:r>
                      <a:rPr lang="cs-CZ" sz="2000" i="1">
                        <a:latin typeface="Cambria Math" panose="02040503050406030204" pitchFamily="18" charset="0"/>
                      </a:rPr>
                      <m:t>=</m:t>
                    </m:r>
                    <m:nary>
                      <m:naryPr>
                        <m:chr m:val="∑"/>
                        <m:ctrlPr>
                          <a:rPr lang="cs-CZ" sz="2000" i="1">
                            <a:latin typeface="Cambria Math" panose="02040503050406030204" pitchFamily="18" charset="0"/>
                          </a:rPr>
                        </m:ctrlPr>
                      </m:naryPr>
                      <m:sub>
                        <m:r>
                          <m:rPr>
                            <m:brk m:alnAt="23"/>
                          </m:rPr>
                          <a:rPr lang="cs-CZ" sz="2000" i="1">
                            <a:latin typeface="Cambria Math" panose="02040503050406030204" pitchFamily="18" charset="0"/>
                          </a:rPr>
                          <m:t>𝑘</m:t>
                        </m:r>
                        <m:r>
                          <a:rPr lang="cs-CZ" sz="2000" i="1">
                            <a:latin typeface="Cambria Math" panose="02040503050406030204" pitchFamily="18" charset="0"/>
                          </a:rPr>
                          <m:t>=1</m:t>
                        </m:r>
                      </m:sub>
                      <m:sup>
                        <m:r>
                          <a:rPr lang="cs-CZ" sz="2000" i="1">
                            <a:latin typeface="Cambria Math" panose="02040503050406030204" pitchFamily="18" charset="0"/>
                          </a:rPr>
                          <m:t>𝑞</m:t>
                        </m:r>
                      </m:sup>
                      <m:e>
                        <m:sSubSup>
                          <m:sSubSupPr>
                            <m:ctrlPr>
                              <a:rPr lang="cs-CZ" sz="2000" i="1">
                                <a:latin typeface="Cambria Math" panose="02040503050406030204" pitchFamily="18" charset="0"/>
                              </a:rPr>
                            </m:ctrlPr>
                          </m:sSubSupPr>
                          <m:e>
                            <m:acc>
                              <m:accPr>
                                <m:chr m:val="̂"/>
                                <m:ctrlPr>
                                  <a:rPr lang="cs-CZ" sz="2000" i="1">
                                    <a:latin typeface="Cambria Math" panose="02040503050406030204" pitchFamily="18" charset="0"/>
                                  </a:rPr>
                                </m:ctrlPr>
                              </m:accPr>
                              <m:e>
                                <m:r>
                                  <a:rPr lang="cs-CZ" sz="2000" i="1">
                                    <a:latin typeface="Cambria Math" panose="02040503050406030204" pitchFamily="18" charset="0"/>
                                    <a:ea typeface="Cambria Math" panose="02040503050406030204" pitchFamily="18" charset="0"/>
                                  </a:rPr>
                                  <m:t>𝜋</m:t>
                                </m:r>
                              </m:e>
                            </m:acc>
                          </m:e>
                          <m:sub>
                            <m:r>
                              <a:rPr lang="cs-CZ" sz="2000" i="1">
                                <a:latin typeface="Cambria Math" panose="02040503050406030204" pitchFamily="18" charset="0"/>
                              </a:rPr>
                              <m:t>𝑘</m:t>
                            </m:r>
                          </m:sub>
                          <m:sup>
                            <m:r>
                              <a:rPr lang="cs-CZ" sz="2000" i="1">
                                <a:latin typeface="Cambria Math" panose="02040503050406030204" pitchFamily="18" charset="0"/>
                              </a:rPr>
                              <m:t>2</m:t>
                            </m:r>
                          </m:sup>
                        </m:sSubSup>
                      </m:e>
                    </m:nary>
                    <m:r>
                      <a:rPr lang="cs-CZ" sz="2000" i="1">
                        <a:latin typeface="Cambria Math" panose="02040503050406030204" pitchFamily="18" charset="0"/>
                      </a:rPr>
                      <m:t>=</m:t>
                    </m:r>
                    <m:f>
                      <m:fPr>
                        <m:ctrlPr>
                          <a:rPr lang="cs-CZ" sz="2000" i="1">
                            <a:latin typeface="Cambria Math" panose="02040503050406030204" pitchFamily="18" charset="0"/>
                          </a:rPr>
                        </m:ctrlPr>
                      </m:fPr>
                      <m:num>
                        <m:r>
                          <a:rPr lang="cs-CZ" sz="2000" i="1">
                            <a:latin typeface="Cambria Math" panose="02040503050406030204" pitchFamily="18" charset="0"/>
                          </a:rPr>
                          <m:t>1</m:t>
                        </m:r>
                      </m:num>
                      <m:den>
                        <m:r>
                          <a:rPr lang="cs-CZ" sz="2000" i="1">
                            <a:latin typeface="Cambria Math" panose="02040503050406030204" pitchFamily="18" charset="0"/>
                          </a:rPr>
                          <m:t>𝑞</m:t>
                        </m:r>
                      </m:den>
                    </m:f>
                  </m:oMath>
                </a14:m>
                <a:endParaRPr lang="cs-CZ"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888762" y="5085184"/>
                <a:ext cx="7272808" cy="1329851"/>
              </a:xfrm>
              <a:prstGeom prst="rect">
                <a:avLst/>
              </a:prstGeom>
              <a:blipFill rotWithShape="0">
                <a:blip r:embed="rId5"/>
                <a:stretch>
                  <a:fillRect l="-922" t="-35321" b="-47248"/>
                </a:stretch>
              </a:blipFill>
            </p:spPr>
            <p:txBody>
              <a:bodyPr/>
              <a:lstStyle/>
              <a:p>
                <a:r>
                  <a:rPr lang="cs-CZ">
                    <a:noFill/>
                  </a:rPr>
                  <a:t> </a:t>
                </a:r>
              </a:p>
            </p:txBody>
          </p:sp>
        </mc:Fallback>
      </mc:AlternateContent>
    </p:spTree>
    <p:extLst>
      <p:ext uri="{BB962C8B-B14F-4D97-AF65-F5344CB8AC3E}">
        <p14:creationId xmlns:p14="http://schemas.microsoft.com/office/powerpoint/2010/main" val="6857584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Validita</a:t>
            </a:r>
          </a:p>
        </p:txBody>
      </p:sp>
      <p:sp>
        <p:nvSpPr>
          <p:cNvPr id="5" name="Zástupný symbol pro text 4"/>
          <p:cNvSpPr>
            <a:spLocks noGrp="1"/>
          </p:cNvSpPr>
          <p:nvPr>
            <p:ph type="body" idx="1"/>
          </p:nvPr>
        </p:nvSpPr>
        <p:spPr/>
        <p:txBody>
          <a:bodyPr/>
          <a:lstStyle/>
          <a:p>
            <a:r>
              <a:rPr lang="cs-CZ" dirty="0"/>
              <a:t>Důkazy o nepřítomnosti konstantní chyby</a:t>
            </a:r>
          </a:p>
        </p:txBody>
      </p:sp>
    </p:spTree>
    <p:extLst>
      <p:ext uri="{BB962C8B-B14F-4D97-AF65-F5344CB8AC3E}">
        <p14:creationId xmlns:p14="http://schemas.microsoft.com/office/powerpoint/2010/main" val="270280099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Co je validita?</a:t>
            </a:r>
          </a:p>
        </p:txBody>
      </p:sp>
      <mc:AlternateContent xmlns:mc="http://schemas.openxmlformats.org/markup-compatibility/2006" xmlns:a14="http://schemas.microsoft.com/office/drawing/2010/main">
        <mc:Choice Requires="a14">
          <p:sp>
            <p:nvSpPr>
              <p:cNvPr id="5" name="Zástupný symbol pro obsah 4"/>
              <p:cNvSpPr>
                <a:spLocks noGrp="1"/>
              </p:cNvSpPr>
              <p:nvPr>
                <p:ph idx="1"/>
              </p:nvPr>
            </p:nvSpPr>
            <p:spPr/>
            <p:txBody>
              <a:bodyPr/>
              <a:lstStyle/>
              <a:p>
                <a:r>
                  <a:rPr lang="cs-CZ" dirty="0"/>
                  <a:t>Měří test skutečně to, co má měřit?</a:t>
                </a:r>
              </a:p>
              <a:p>
                <a:r>
                  <a:rPr lang="cs-CZ" dirty="0"/>
                  <a:t>Možnost kvantifikovat jako </a:t>
                </a:r>
                <a14:m>
                  <m:oMath xmlns:m="http://schemas.openxmlformats.org/officeDocument/2006/math">
                    <m:r>
                      <a:rPr lang="cs-CZ" i="1">
                        <a:latin typeface="Cambria Math" panose="02040503050406030204" pitchFamily="18" charset="0"/>
                      </a:rPr>
                      <m:t>𝐶𝑂𝑅</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𝑋</m:t>
                            </m:r>
                          </m:e>
                          <m:sub>
                            <m:r>
                              <a:rPr lang="cs-CZ" i="1">
                                <a:latin typeface="Cambria Math" panose="02040503050406030204" pitchFamily="18" charset="0"/>
                              </a:rPr>
                              <m:t>𝑖𝑗</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𝜏</m:t>
                            </m:r>
                          </m:e>
                          <m:sub>
                            <m:r>
                              <a:rPr lang="cs-CZ" i="1">
                                <a:latin typeface="Cambria Math" panose="02040503050406030204" pitchFamily="18" charset="0"/>
                              </a:rPr>
                              <m:t>𝑖</m:t>
                            </m:r>
                          </m:sub>
                        </m:sSub>
                      </m:e>
                    </m:d>
                  </m:oMath>
                </a14:m>
                <a:r>
                  <a:rPr lang="cs-CZ" dirty="0"/>
                  <a:t>, jedná se ale o redukci problému.</a:t>
                </a:r>
              </a:p>
              <a:p>
                <a:endParaRPr lang="cs-CZ" dirty="0"/>
              </a:p>
              <a:p>
                <a:r>
                  <a:rPr lang="cs-CZ"/>
                  <a:t>Používáme </a:t>
                </a:r>
                <a:r>
                  <a:rPr lang="cs-CZ" dirty="0"/>
                  <a:t>3 zdroje důkazů o validitě:</a:t>
                </a:r>
              </a:p>
              <a:p>
                <a:pPr lvl="1"/>
                <a:r>
                  <a:rPr lang="cs-CZ" b="1" dirty="0"/>
                  <a:t>obsahové</a:t>
                </a:r>
                <a:r>
                  <a:rPr lang="cs-CZ" dirty="0"/>
                  <a:t> – souvisí testová situace s měřenou vlastností?</a:t>
                </a:r>
              </a:p>
              <a:p>
                <a:pPr lvl="1"/>
                <a:r>
                  <a:rPr lang="cs-CZ" b="1" dirty="0"/>
                  <a:t>empirické</a:t>
                </a:r>
                <a:r>
                  <a:rPr lang="cs-CZ" dirty="0"/>
                  <a:t> – souvisí výsledek testu s nějakým vnějším kritériem?</a:t>
                </a:r>
              </a:p>
              <a:p>
                <a:pPr lvl="1"/>
                <a:r>
                  <a:rPr lang="cs-CZ" b="1" dirty="0"/>
                  <a:t>konstruktové</a:t>
                </a:r>
                <a:r>
                  <a:rPr lang="cs-CZ" dirty="0"/>
                  <a:t> – je výsledek testu ve vztahu k dalším konstruktům tak, aby vyhovoval teorii?</a:t>
                </a:r>
              </a:p>
            </p:txBody>
          </p:sp>
        </mc:Choice>
        <mc:Fallback xmlns="">
          <p:sp>
            <p:nvSpPr>
              <p:cNvPr id="5" name="Zástupný symbol pro obsah 4"/>
              <p:cNvSpPr>
                <a:spLocks noGrp="1" noRot="1" noChangeAspect="1" noMove="1" noResize="1" noEditPoints="1" noAdjustHandles="1" noChangeArrowheads="1" noChangeShapeType="1" noTextEdit="1"/>
              </p:cNvSpPr>
              <p:nvPr>
                <p:ph idx="1"/>
              </p:nvPr>
            </p:nvSpPr>
            <p:spPr>
              <a:blipFill>
                <a:blip r:embed="rId2"/>
                <a:stretch>
                  <a:fillRect l="-392" t="-1504"/>
                </a:stretch>
              </a:blipFill>
            </p:spPr>
            <p:txBody>
              <a:bodyPr/>
              <a:lstStyle/>
              <a:p>
                <a:r>
                  <a:rPr lang="cs-CZ">
                    <a:noFill/>
                  </a:rPr>
                  <a:t> </a:t>
                </a:r>
              </a:p>
            </p:txBody>
          </p:sp>
        </mc:Fallback>
      </mc:AlternateContent>
    </p:spTree>
    <p:extLst>
      <p:ext uri="{BB962C8B-B14F-4D97-AF65-F5344CB8AC3E}">
        <p14:creationId xmlns:p14="http://schemas.microsoft.com/office/powerpoint/2010/main" val="8888343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856136"/>
          </a:xfrm>
        </p:spPr>
        <p:txBody>
          <a:bodyPr/>
          <a:lstStyle/>
          <a:p>
            <a:r>
              <a:rPr lang="cs-CZ" dirty="0"/>
              <a:t>Obsahové zdroje důkazů</a:t>
            </a:r>
          </a:p>
        </p:txBody>
      </p:sp>
      <p:sp>
        <p:nvSpPr>
          <p:cNvPr id="3" name="Zástupný symbol pro obsah 2"/>
          <p:cNvSpPr>
            <a:spLocks noGrp="1"/>
          </p:cNvSpPr>
          <p:nvPr>
            <p:ph idx="1"/>
          </p:nvPr>
        </p:nvSpPr>
        <p:spPr>
          <a:xfrm>
            <a:off x="685800" y="1484784"/>
            <a:ext cx="7772400" cy="4752528"/>
          </a:xfrm>
        </p:spPr>
        <p:txBody>
          <a:bodyPr/>
          <a:lstStyle/>
          <a:p>
            <a:r>
              <a:rPr lang="cs-CZ" b="1" dirty="0"/>
              <a:t>Zjevná (face) validita</a:t>
            </a:r>
          </a:p>
          <a:p>
            <a:pPr lvl="1"/>
            <a:r>
              <a:rPr lang="cs-CZ" dirty="0"/>
              <a:t>je z testu zřejmé, že testuje danou vlastnost?</a:t>
            </a:r>
          </a:p>
          <a:p>
            <a:pPr lvl="1"/>
            <a:r>
              <a:rPr lang="cs-CZ" dirty="0"/>
              <a:t>tato validita je někdy naopak nežádoucí (některé testy jsou silné tím, že nepoznáme, co měří)</a:t>
            </a:r>
          </a:p>
          <a:p>
            <a:pPr lvl="1"/>
            <a:r>
              <a:rPr lang="cs-CZ" dirty="0"/>
              <a:t>scházející face validita může někdy demotivovat testované osoby</a:t>
            </a:r>
          </a:p>
          <a:p>
            <a:pPr lvl="1"/>
            <a:endParaRPr lang="cs-CZ" dirty="0"/>
          </a:p>
          <a:p>
            <a:r>
              <a:rPr lang="cs-CZ" b="1" dirty="0"/>
              <a:t>Výběrová validita</a:t>
            </a:r>
          </a:p>
          <a:p>
            <a:pPr lvl="1"/>
            <a:r>
              <a:rPr lang="cs-CZ" dirty="0"/>
              <a:t>je podobná face validitě, ale tentokrát jde o to, jestli se shodují experti v oblasti, že tímto způsobem je možná vlastnost měřit</a:t>
            </a:r>
          </a:p>
          <a:p>
            <a:pPr lvl="1"/>
            <a:r>
              <a:rPr lang="cs-CZ" dirty="0"/>
              <a:t>de facto jde o to, jestli metoda testování vychází z podložené psychologické teorie</a:t>
            </a:r>
          </a:p>
          <a:p>
            <a:pPr lvl="1"/>
            <a:r>
              <a:rPr lang="cs-CZ" dirty="0"/>
              <a:t>při posuzování výběrové validity se zabýváme i tématem, jestli je jednotlivým složkám (facetám) testu vyhrazeno tolik místa kolik odpovídá jejich roli v rámci daného konstruktu</a:t>
            </a:r>
          </a:p>
          <a:p>
            <a:pPr lvl="1"/>
            <a:endParaRPr lang="cs-CZ" dirty="0"/>
          </a:p>
          <a:p>
            <a:endParaRPr lang="cs-CZ" dirty="0"/>
          </a:p>
        </p:txBody>
      </p:sp>
    </p:spTree>
    <p:extLst>
      <p:ext uri="{BB962C8B-B14F-4D97-AF65-F5344CB8AC3E}">
        <p14:creationId xmlns:p14="http://schemas.microsoft.com/office/powerpoint/2010/main" val="109861982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908720"/>
            <a:ext cx="3816424" cy="5263480"/>
          </a:xfrm>
        </p:spPr>
        <p:txBody>
          <a:bodyPr/>
          <a:lstStyle/>
          <a:p>
            <a:r>
              <a:rPr lang="cs-CZ" b="1" dirty="0"/>
              <a:t>Faktorová validita</a:t>
            </a:r>
          </a:p>
          <a:p>
            <a:pPr lvl="1"/>
            <a:r>
              <a:rPr lang="cs-CZ" dirty="0"/>
              <a:t>váže se k faktorové analýze (metoda vyvinutá Ch. </a:t>
            </a:r>
            <a:r>
              <a:rPr lang="cs-CZ" dirty="0" err="1"/>
              <a:t>Spearmanem</a:t>
            </a:r>
            <a:r>
              <a:rPr lang="cs-CZ" dirty="0"/>
              <a:t>, dále rozpracovaná a hojně používaná)</a:t>
            </a:r>
          </a:p>
          <a:p>
            <a:pPr lvl="1"/>
            <a:r>
              <a:rPr lang="cs-CZ" dirty="0"/>
              <a:t>faktorová struktura skórů jednotlivých položek by měla odpovídat teorii</a:t>
            </a:r>
          </a:p>
          <a:p>
            <a:pPr lvl="1"/>
            <a:r>
              <a:rPr lang="cs-CZ" dirty="0"/>
              <a:t>např. pokud teorie říká, že daný konstrukt je tvořen dvěma složkami, měl by psychologický test vykazovat strukturu o dvou faktorech</a:t>
            </a:r>
          </a:p>
        </p:txBody>
      </p:sp>
      <p:pic>
        <p:nvPicPr>
          <p:cNvPr id="1026" name="Picture 2" descr="http://www.statisticshowto.com/wp-content/uploads/2015/06/confirmatory-factor-analysis.jpg"/>
          <p:cNvPicPr>
            <a:picLocks noChangeAspect="1" noChangeArrowheads="1"/>
          </p:cNvPicPr>
          <p:nvPr/>
        </p:nvPicPr>
        <p:blipFill rotWithShape="1">
          <a:blip r:embed="rId2">
            <a:extLst>
              <a:ext uri="{28A0092B-C50C-407E-A947-70E740481C1C}">
                <a14:useLocalDpi xmlns:a14="http://schemas.microsoft.com/office/drawing/2010/main" val="0"/>
              </a:ext>
            </a:extLst>
          </a:blip>
          <a:srcRect b="3814"/>
          <a:stretch/>
        </p:blipFill>
        <p:spPr bwMode="auto">
          <a:xfrm>
            <a:off x="4067944" y="1052736"/>
            <a:ext cx="508635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1114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Empirické zdroje důkazů</a:t>
            </a:r>
          </a:p>
        </p:txBody>
      </p:sp>
      <p:sp>
        <p:nvSpPr>
          <p:cNvPr id="3" name="Zástupný symbol pro obsah 2"/>
          <p:cNvSpPr>
            <a:spLocks noGrp="1"/>
          </p:cNvSpPr>
          <p:nvPr>
            <p:ph idx="1"/>
          </p:nvPr>
        </p:nvSpPr>
        <p:spPr/>
        <p:txBody>
          <a:bodyPr/>
          <a:lstStyle/>
          <a:p>
            <a:r>
              <a:rPr lang="cs-CZ" b="1" dirty="0"/>
              <a:t>Prediktivní validita</a:t>
            </a:r>
          </a:p>
          <a:p>
            <a:pPr lvl="1"/>
            <a:r>
              <a:rPr lang="cs-CZ" dirty="0"/>
              <a:t>dokáže metoda předpovědět chování jedince (např. dokáže inteligenční test předpovědět úspěch dítěte ve škole?)</a:t>
            </a:r>
          </a:p>
          <a:p>
            <a:pPr lvl="1"/>
            <a:r>
              <a:rPr lang="cs-CZ" dirty="0"/>
              <a:t>často bývá problematické najít vhodné kritérium (respektive to trvá příliš dlouho, než se jej dočkáme)</a:t>
            </a:r>
          </a:p>
          <a:p>
            <a:pPr lvl="1"/>
            <a:endParaRPr lang="cs-CZ" dirty="0"/>
          </a:p>
          <a:p>
            <a:r>
              <a:rPr lang="cs-CZ" b="1" dirty="0"/>
              <a:t>Souběžná (konvergentní) validita</a:t>
            </a:r>
          </a:p>
          <a:p>
            <a:pPr lvl="1"/>
            <a:r>
              <a:rPr lang="cs-CZ" dirty="0"/>
              <a:t>existuje úzká vazba mezi dvěma metodami, které tvrdí, že měří totéž?</a:t>
            </a:r>
          </a:p>
          <a:p>
            <a:pPr lvl="1"/>
            <a:r>
              <a:rPr lang="cs-CZ" dirty="0"/>
              <a:t>obvykle srovnáváme novou metody s tradiční již ozkoušenou metodou, kterou použijeme jako etalon</a:t>
            </a:r>
          </a:p>
          <a:p>
            <a:pPr lvl="1"/>
            <a:endParaRPr lang="cs-CZ" dirty="0"/>
          </a:p>
          <a:p>
            <a:pPr lvl="1"/>
            <a:r>
              <a:rPr lang="cs-CZ" dirty="0"/>
              <a:t>tyto dvě validity se souhrnně označují jako </a:t>
            </a:r>
            <a:r>
              <a:rPr lang="cs-CZ" b="1" dirty="0"/>
              <a:t>kriteriální validita</a:t>
            </a:r>
          </a:p>
        </p:txBody>
      </p:sp>
    </p:spTree>
    <p:extLst>
      <p:ext uri="{BB962C8B-B14F-4D97-AF65-F5344CB8AC3E}">
        <p14:creationId xmlns:p14="http://schemas.microsoft.com/office/powerpoint/2010/main" val="36201362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0" y="692696"/>
            <a:ext cx="7772400" cy="5479504"/>
          </a:xfrm>
        </p:spPr>
        <p:txBody>
          <a:bodyPr/>
          <a:lstStyle/>
          <a:p>
            <a:r>
              <a:rPr lang="cs-CZ" b="1" dirty="0"/>
              <a:t>Diskriminační (divergentní) validita</a:t>
            </a:r>
          </a:p>
          <a:p>
            <a:pPr lvl="1"/>
            <a:r>
              <a:rPr lang="cs-CZ" dirty="0"/>
              <a:t>jedná se o jakýsi protějšek souběžné validity</a:t>
            </a:r>
          </a:p>
          <a:p>
            <a:pPr lvl="1"/>
            <a:r>
              <a:rPr lang="cs-CZ" dirty="0"/>
              <a:t>test, který měří určitou vlastnost by neměl měřit jinou vlastnost (například test emoční inteligence by neměl měřit akademickou inteligenci ani extraverzi... tedy by jeho korelace s IQ a EXT neměly překročit nějakou rozumnou mez)</a:t>
            </a:r>
          </a:p>
          <a:p>
            <a:pPr lvl="1"/>
            <a:r>
              <a:rPr lang="cs-CZ" dirty="0"/>
              <a:t>v učebnici nesprávně nadepsaná jako </a:t>
            </a:r>
            <a:r>
              <a:rPr lang="cs-CZ" b="1" dirty="0"/>
              <a:t>diferenciální validita</a:t>
            </a:r>
            <a:r>
              <a:rPr lang="cs-CZ" dirty="0"/>
              <a:t>, což je ve skutečnosti schopnost testu přinášet spolehlivé výsledky napříč subpopulacemi (např. různé rasy, gendery…).</a:t>
            </a:r>
          </a:p>
        </p:txBody>
      </p:sp>
    </p:spTree>
    <p:extLst>
      <p:ext uri="{BB962C8B-B14F-4D97-AF65-F5344CB8AC3E}">
        <p14:creationId xmlns:p14="http://schemas.microsoft.com/office/powerpoint/2010/main" val="187643747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71360" y="252935"/>
            <a:ext cx="7772400" cy="2299617"/>
          </a:xfrm>
        </p:spPr>
        <p:txBody>
          <a:bodyPr/>
          <a:lstStyle/>
          <a:p>
            <a:r>
              <a:rPr lang="cs-CZ" b="1" dirty="0"/>
              <a:t>Inkrementální (přírůstková) validita</a:t>
            </a:r>
          </a:p>
          <a:p>
            <a:pPr lvl="1"/>
            <a:r>
              <a:rPr lang="cs-CZ" dirty="0"/>
              <a:t>souvisí s regresní analýzou</a:t>
            </a:r>
          </a:p>
          <a:p>
            <a:pPr lvl="1"/>
            <a:r>
              <a:rPr lang="cs-CZ" dirty="0"/>
              <a:t>vysvětluje naše metoda nějakou proporci variability sledovaného rysu nad rámec již vysvětlené variability (k výše uvedenému přikladu: pokud 90 % rozmanitosti výsledků testu emoční inteligence již vysvětluje výsledek testu IQ a EXT, pak naše nová metoda nepřináší žádné nové poznání -&gt; není inkrementálně validní)</a:t>
            </a:r>
          </a:p>
        </p:txBody>
      </p:sp>
      <p:sp>
        <p:nvSpPr>
          <p:cNvPr id="2" name="TextovéPole 1"/>
          <p:cNvSpPr txBox="1"/>
          <p:nvPr/>
        </p:nvSpPr>
        <p:spPr>
          <a:xfrm>
            <a:off x="28892" y="3068960"/>
            <a:ext cx="3456384" cy="307777"/>
          </a:xfrm>
          <a:prstGeom prst="rect">
            <a:avLst/>
          </a:prstGeom>
          <a:noFill/>
        </p:spPr>
        <p:txBody>
          <a:bodyPr wrap="square" rtlCol="0">
            <a:spAutoFit/>
          </a:bodyPr>
          <a:lstStyle/>
          <a:p>
            <a:r>
              <a:rPr lang="cs-CZ" sz="1400" dirty="0"/>
              <a:t>Chceme měřit studijní předpoklady…</a:t>
            </a:r>
          </a:p>
        </p:txBody>
      </p:sp>
      <p:sp>
        <p:nvSpPr>
          <p:cNvPr id="4" name="Ovál 3"/>
          <p:cNvSpPr/>
          <p:nvPr/>
        </p:nvSpPr>
        <p:spPr>
          <a:xfrm>
            <a:off x="1106780" y="3510928"/>
            <a:ext cx="1440160" cy="151216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050" dirty="0"/>
              <a:t>Studijní předpoklady</a:t>
            </a:r>
          </a:p>
        </p:txBody>
      </p:sp>
      <p:sp>
        <p:nvSpPr>
          <p:cNvPr id="5" name="Ovál 4"/>
          <p:cNvSpPr/>
          <p:nvPr/>
        </p:nvSpPr>
        <p:spPr>
          <a:xfrm>
            <a:off x="316924" y="3932632"/>
            <a:ext cx="1440160" cy="1512168"/>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3200" dirty="0">
                <a:solidFill>
                  <a:schemeClr val="tx1"/>
                </a:solidFill>
              </a:rPr>
              <a:t>IQ1</a:t>
            </a:r>
          </a:p>
        </p:txBody>
      </p:sp>
      <p:sp>
        <p:nvSpPr>
          <p:cNvPr id="6" name="Ovál 5"/>
          <p:cNvSpPr/>
          <p:nvPr/>
        </p:nvSpPr>
        <p:spPr>
          <a:xfrm>
            <a:off x="820980" y="4267012"/>
            <a:ext cx="1440160" cy="1512168"/>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3200" dirty="0">
                <a:solidFill>
                  <a:schemeClr val="tx1"/>
                </a:solidFill>
              </a:rPr>
              <a:t>IQ2</a:t>
            </a:r>
          </a:p>
        </p:txBody>
      </p:sp>
      <p:sp>
        <p:nvSpPr>
          <p:cNvPr id="7" name="TextovéPole 6"/>
          <p:cNvSpPr txBox="1"/>
          <p:nvPr/>
        </p:nvSpPr>
        <p:spPr>
          <a:xfrm>
            <a:off x="532948" y="5805783"/>
            <a:ext cx="3096344" cy="307777"/>
          </a:xfrm>
          <a:prstGeom prst="rect">
            <a:avLst/>
          </a:prstGeom>
          <a:noFill/>
        </p:spPr>
        <p:txBody>
          <a:bodyPr wrap="square" rtlCol="0">
            <a:spAutoFit/>
          </a:bodyPr>
          <a:lstStyle/>
          <a:p>
            <a:r>
              <a:rPr lang="cs-CZ" sz="1400" dirty="0"/>
              <a:t>…třeba pomocí několika testů IQ</a:t>
            </a:r>
          </a:p>
        </p:txBody>
      </p:sp>
      <p:sp>
        <p:nvSpPr>
          <p:cNvPr id="8" name="TextovéPole 7"/>
          <p:cNvSpPr txBox="1"/>
          <p:nvPr/>
        </p:nvSpPr>
        <p:spPr>
          <a:xfrm>
            <a:off x="2793327" y="3414529"/>
            <a:ext cx="2775739" cy="307777"/>
          </a:xfrm>
          <a:prstGeom prst="rect">
            <a:avLst/>
          </a:prstGeom>
          <a:noFill/>
        </p:spPr>
        <p:txBody>
          <a:bodyPr wrap="square" rtlCol="0">
            <a:spAutoFit/>
          </a:bodyPr>
          <a:lstStyle/>
          <a:p>
            <a:r>
              <a:rPr lang="cs-CZ" sz="1400" dirty="0"/>
              <a:t>Chceme je měřit přesněji…</a:t>
            </a:r>
          </a:p>
        </p:txBody>
      </p:sp>
      <p:sp>
        <p:nvSpPr>
          <p:cNvPr id="9" name="Ovál 8"/>
          <p:cNvSpPr/>
          <p:nvPr/>
        </p:nvSpPr>
        <p:spPr>
          <a:xfrm>
            <a:off x="4181197" y="4021006"/>
            <a:ext cx="1440160" cy="151216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050" dirty="0"/>
              <a:t>Studijní předpoklady</a:t>
            </a:r>
          </a:p>
        </p:txBody>
      </p:sp>
      <p:sp>
        <p:nvSpPr>
          <p:cNvPr id="10" name="Ovál 9"/>
          <p:cNvSpPr/>
          <p:nvPr/>
        </p:nvSpPr>
        <p:spPr>
          <a:xfrm>
            <a:off x="3391341" y="4442710"/>
            <a:ext cx="1440160" cy="1512168"/>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3200" dirty="0">
                <a:solidFill>
                  <a:schemeClr val="tx1"/>
                </a:solidFill>
              </a:rPr>
              <a:t>IQ1</a:t>
            </a:r>
          </a:p>
        </p:txBody>
      </p:sp>
      <p:sp>
        <p:nvSpPr>
          <p:cNvPr id="11" name="Ovál 10"/>
          <p:cNvSpPr/>
          <p:nvPr/>
        </p:nvSpPr>
        <p:spPr>
          <a:xfrm>
            <a:off x="3895397" y="4777090"/>
            <a:ext cx="1440160" cy="1512168"/>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3200" dirty="0">
                <a:solidFill>
                  <a:schemeClr val="tx1"/>
                </a:solidFill>
              </a:rPr>
              <a:t>IQ2</a:t>
            </a:r>
          </a:p>
        </p:txBody>
      </p:sp>
      <p:sp>
        <p:nvSpPr>
          <p:cNvPr id="12" name="Ovál 11"/>
          <p:cNvSpPr/>
          <p:nvPr/>
        </p:nvSpPr>
        <p:spPr>
          <a:xfrm>
            <a:off x="3234930" y="4179688"/>
            <a:ext cx="1440160" cy="1512168"/>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3200" dirty="0">
                <a:solidFill>
                  <a:schemeClr val="tx1"/>
                </a:solidFill>
              </a:rPr>
              <a:t>IQ3</a:t>
            </a:r>
          </a:p>
        </p:txBody>
      </p:sp>
      <p:sp>
        <p:nvSpPr>
          <p:cNvPr id="13" name="Ovál 12"/>
          <p:cNvSpPr/>
          <p:nvPr/>
        </p:nvSpPr>
        <p:spPr>
          <a:xfrm>
            <a:off x="3629292" y="4601392"/>
            <a:ext cx="1440160" cy="1512168"/>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3200" dirty="0">
                <a:solidFill>
                  <a:schemeClr val="tx1"/>
                </a:solidFill>
              </a:rPr>
              <a:t>IQ4</a:t>
            </a:r>
          </a:p>
        </p:txBody>
      </p:sp>
      <p:sp>
        <p:nvSpPr>
          <p:cNvPr id="14" name="Ovál 13"/>
          <p:cNvSpPr/>
          <p:nvPr/>
        </p:nvSpPr>
        <p:spPr>
          <a:xfrm>
            <a:off x="4095995" y="5049699"/>
            <a:ext cx="1440160" cy="1512168"/>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3200" dirty="0">
                <a:solidFill>
                  <a:schemeClr val="tx1"/>
                </a:solidFill>
              </a:rPr>
              <a:t>IQ5</a:t>
            </a:r>
          </a:p>
        </p:txBody>
      </p:sp>
      <p:sp>
        <p:nvSpPr>
          <p:cNvPr id="15" name="Ovál 14"/>
          <p:cNvSpPr/>
          <p:nvPr/>
        </p:nvSpPr>
        <p:spPr>
          <a:xfrm>
            <a:off x="3520730" y="4812029"/>
            <a:ext cx="1440160" cy="1512168"/>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3200" dirty="0">
                <a:solidFill>
                  <a:schemeClr val="tx1"/>
                </a:solidFill>
              </a:rPr>
              <a:t>IQ6</a:t>
            </a:r>
          </a:p>
        </p:txBody>
      </p:sp>
      <p:sp>
        <p:nvSpPr>
          <p:cNvPr id="16" name="TextovéPole 15"/>
          <p:cNvSpPr txBox="1"/>
          <p:nvPr/>
        </p:nvSpPr>
        <p:spPr>
          <a:xfrm>
            <a:off x="2967920" y="3666361"/>
            <a:ext cx="2775739" cy="523220"/>
          </a:xfrm>
          <a:prstGeom prst="rect">
            <a:avLst/>
          </a:prstGeom>
          <a:noFill/>
        </p:spPr>
        <p:txBody>
          <a:bodyPr wrap="square" rtlCol="0">
            <a:spAutoFit/>
          </a:bodyPr>
          <a:lstStyle/>
          <a:p>
            <a:r>
              <a:rPr lang="cs-CZ" sz="1400" dirty="0"/>
              <a:t>… můžeme přidat další IQ testy:</a:t>
            </a:r>
          </a:p>
        </p:txBody>
      </p:sp>
      <p:sp>
        <p:nvSpPr>
          <p:cNvPr id="17" name="TextovéPole 16"/>
          <p:cNvSpPr txBox="1"/>
          <p:nvPr/>
        </p:nvSpPr>
        <p:spPr>
          <a:xfrm>
            <a:off x="5489910" y="2989694"/>
            <a:ext cx="2775739" cy="523220"/>
          </a:xfrm>
          <a:prstGeom prst="rect">
            <a:avLst/>
          </a:prstGeom>
          <a:noFill/>
        </p:spPr>
        <p:txBody>
          <a:bodyPr wrap="square" rtlCol="0">
            <a:spAutoFit/>
          </a:bodyPr>
          <a:lstStyle/>
          <a:p>
            <a:r>
              <a:rPr lang="cs-CZ" sz="1400" dirty="0"/>
              <a:t>Co třeba raději přidat svědomitost?</a:t>
            </a:r>
          </a:p>
        </p:txBody>
      </p:sp>
      <p:sp>
        <p:nvSpPr>
          <p:cNvPr id="18" name="Ovál 17"/>
          <p:cNvSpPr/>
          <p:nvPr/>
        </p:nvSpPr>
        <p:spPr>
          <a:xfrm>
            <a:off x="6632638" y="3429000"/>
            <a:ext cx="1440160" cy="151216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050" dirty="0"/>
              <a:t>Studijní předpoklady</a:t>
            </a:r>
          </a:p>
        </p:txBody>
      </p:sp>
      <p:sp>
        <p:nvSpPr>
          <p:cNvPr id="19" name="Ovál 18"/>
          <p:cNvSpPr/>
          <p:nvPr/>
        </p:nvSpPr>
        <p:spPr>
          <a:xfrm>
            <a:off x="5842782" y="3850704"/>
            <a:ext cx="1440160" cy="1512168"/>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3200" dirty="0">
                <a:solidFill>
                  <a:schemeClr val="tx1"/>
                </a:solidFill>
              </a:rPr>
              <a:t>IQ1</a:t>
            </a:r>
          </a:p>
        </p:txBody>
      </p:sp>
      <p:sp>
        <p:nvSpPr>
          <p:cNvPr id="20" name="Ovál 19"/>
          <p:cNvSpPr/>
          <p:nvPr/>
        </p:nvSpPr>
        <p:spPr>
          <a:xfrm>
            <a:off x="6346838" y="4185084"/>
            <a:ext cx="1440160" cy="1512168"/>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3200" dirty="0">
                <a:solidFill>
                  <a:schemeClr val="tx1"/>
                </a:solidFill>
              </a:rPr>
              <a:t>IQ2</a:t>
            </a:r>
          </a:p>
        </p:txBody>
      </p:sp>
      <p:sp>
        <p:nvSpPr>
          <p:cNvPr id="21" name="Ovál 20"/>
          <p:cNvSpPr/>
          <p:nvPr/>
        </p:nvSpPr>
        <p:spPr>
          <a:xfrm>
            <a:off x="7596336" y="3584433"/>
            <a:ext cx="1440160" cy="1512168"/>
          </a:xfrm>
          <a:prstGeom prst="ellipse">
            <a:avLst/>
          </a:prstGeom>
          <a:no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2000" dirty="0" err="1">
                <a:solidFill>
                  <a:schemeClr val="tx1"/>
                </a:solidFill>
              </a:rPr>
              <a:t>svědo-mitost</a:t>
            </a:r>
            <a:endParaRPr lang="cs-CZ" sz="2000" dirty="0">
              <a:solidFill>
                <a:schemeClr val="tx1"/>
              </a:solidFill>
            </a:endParaRPr>
          </a:p>
        </p:txBody>
      </p:sp>
      <p:sp>
        <p:nvSpPr>
          <p:cNvPr id="22" name="TextovéPole 21"/>
          <p:cNvSpPr txBox="1"/>
          <p:nvPr/>
        </p:nvSpPr>
        <p:spPr>
          <a:xfrm>
            <a:off x="5934489" y="5851950"/>
            <a:ext cx="3180619" cy="738664"/>
          </a:xfrm>
          <a:prstGeom prst="rect">
            <a:avLst/>
          </a:prstGeom>
          <a:noFill/>
        </p:spPr>
        <p:txBody>
          <a:bodyPr wrap="square" rtlCol="0">
            <a:spAutoFit/>
          </a:bodyPr>
          <a:lstStyle/>
          <a:p>
            <a:r>
              <a:rPr lang="cs-CZ" sz="1400" dirty="0"/>
              <a:t>koreluje sice méně, ale na rozdíl od dalších IQ testů přinese nějakou novou informaci.</a:t>
            </a:r>
          </a:p>
        </p:txBody>
      </p:sp>
      <p:sp>
        <p:nvSpPr>
          <p:cNvPr id="23" name="TextovéPole 22"/>
          <p:cNvSpPr txBox="1"/>
          <p:nvPr/>
        </p:nvSpPr>
        <p:spPr>
          <a:xfrm>
            <a:off x="98668" y="2594310"/>
            <a:ext cx="3456384" cy="369332"/>
          </a:xfrm>
          <a:prstGeom prst="rect">
            <a:avLst/>
          </a:prstGeom>
          <a:noFill/>
        </p:spPr>
        <p:txBody>
          <a:bodyPr wrap="square" rtlCol="0">
            <a:spAutoFit/>
          </a:bodyPr>
          <a:lstStyle/>
          <a:p>
            <a:r>
              <a:rPr lang="cs-CZ" dirty="0"/>
              <a:t>Jiný příklad:</a:t>
            </a:r>
          </a:p>
        </p:txBody>
      </p:sp>
    </p:spTree>
    <p:extLst>
      <p:ext uri="{BB962C8B-B14F-4D97-AF65-F5344CB8AC3E}">
        <p14:creationId xmlns:p14="http://schemas.microsoft.com/office/powerpoint/2010/main" val="131917920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1000152"/>
          </a:xfrm>
        </p:spPr>
        <p:txBody>
          <a:bodyPr/>
          <a:lstStyle/>
          <a:p>
            <a:r>
              <a:rPr lang="cs-CZ" dirty="0"/>
              <a:t>Konstruktové zdroje důkazů</a:t>
            </a:r>
          </a:p>
        </p:txBody>
      </p:sp>
      <p:sp>
        <p:nvSpPr>
          <p:cNvPr id="3" name="Zástupný symbol pro obsah 2"/>
          <p:cNvSpPr>
            <a:spLocks noGrp="1"/>
          </p:cNvSpPr>
          <p:nvPr>
            <p:ph idx="1"/>
          </p:nvPr>
        </p:nvSpPr>
        <p:spPr>
          <a:xfrm>
            <a:off x="685800" y="1628800"/>
            <a:ext cx="7772400" cy="4050792"/>
          </a:xfrm>
        </p:spPr>
        <p:txBody>
          <a:bodyPr>
            <a:normAutofit lnSpcReduction="10000"/>
          </a:bodyPr>
          <a:lstStyle/>
          <a:p>
            <a:r>
              <a:rPr lang="cs-CZ" dirty="0"/>
              <a:t>jedná se o protiváhu empirických důkazů; nestačí, že metoda v praxi nějak funguje, ale její chování musí být v souladu s výchozí psychologickou teorií</a:t>
            </a:r>
          </a:p>
          <a:p>
            <a:r>
              <a:rPr lang="cs-CZ" dirty="0"/>
              <a:t>při hledání důkazů o konstruktové validitě používáme všechny dříve zmíněné metody, vycházíme však z již stanovených hypotéz o tom, jak se naše metoda má chovat, pokud skutečně měří to, co tvrdíme, že měří</a:t>
            </a:r>
          </a:p>
          <a:p>
            <a:endParaRPr lang="cs-CZ" dirty="0"/>
          </a:p>
          <a:p>
            <a:r>
              <a:rPr lang="cs-CZ" dirty="0"/>
              <a:t>v případě, že se nám nedaří prokázat toto chování metody, pak:</a:t>
            </a:r>
          </a:p>
          <a:p>
            <a:pPr lvl="1"/>
            <a:r>
              <a:rPr lang="cs-CZ" dirty="0"/>
              <a:t>metoda není validní</a:t>
            </a:r>
          </a:p>
          <a:p>
            <a:pPr lvl="1"/>
            <a:r>
              <a:rPr lang="cs-CZ" dirty="0"/>
              <a:t>teorie je chybná</a:t>
            </a:r>
          </a:p>
          <a:p>
            <a:pPr lvl="1"/>
            <a:r>
              <a:rPr lang="cs-CZ" dirty="0"/>
              <a:t>došlo k selhání výzkumu</a:t>
            </a:r>
          </a:p>
        </p:txBody>
      </p:sp>
    </p:spTree>
    <p:extLst>
      <p:ext uri="{BB962C8B-B14F-4D97-AF65-F5344CB8AC3E}">
        <p14:creationId xmlns:p14="http://schemas.microsoft.com/office/powerpoint/2010/main" val="3514671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542FA6F4-AB5B-479F-947E-8CD230A8282E}"/>
              </a:ext>
            </a:extLst>
          </p:cNvPr>
          <p:cNvSpPr>
            <a:spLocks noGrp="1"/>
          </p:cNvSpPr>
          <p:nvPr>
            <p:ph idx="1"/>
          </p:nvPr>
        </p:nvSpPr>
        <p:spPr>
          <a:xfrm>
            <a:off x="685800" y="620688"/>
            <a:ext cx="4390256" cy="5112568"/>
          </a:xfrm>
        </p:spPr>
        <p:txBody>
          <a:bodyPr>
            <a:normAutofit lnSpcReduction="10000"/>
          </a:bodyPr>
          <a:lstStyle/>
          <a:p>
            <a:r>
              <a:rPr lang="cs-CZ" dirty="0"/>
              <a:t>Na jaké úrovni „měří“ tedy měří psychologické testy?</a:t>
            </a:r>
          </a:p>
          <a:p>
            <a:r>
              <a:rPr lang="cs-CZ" dirty="0"/>
              <a:t>V klasickém pojetí by v přísném slova smyslu nešlo ani o ordinální úroveň. </a:t>
            </a:r>
            <a:r>
              <a:rPr lang="cs-CZ" sz="1400" dirty="0"/>
              <a:t>(Tzn. 30 bodů z IQ testu může teoreticky znamenat horší výsledek než 28 bodů, i kdyby měl test dokonalou reliabilitu.)</a:t>
            </a:r>
          </a:p>
          <a:p>
            <a:r>
              <a:rPr lang="cs-CZ" dirty="0"/>
              <a:t>V paradigmatu IRT (viz letní semestr) určitě přinejmenším ordinální.</a:t>
            </a:r>
          </a:p>
          <a:p>
            <a:r>
              <a:rPr lang="cs-CZ" dirty="0"/>
              <a:t>Často však se skóry z testů pracujeme jako by šlo o intervalová data.</a:t>
            </a:r>
          </a:p>
          <a:p>
            <a:pPr lvl="1"/>
            <a:r>
              <a:rPr lang="cs-CZ" dirty="0"/>
              <a:t>Argumentem je opět funkčnost... v logice věci je chyba, ale i tak nám výsledky umožňují dělat určité predikce.</a:t>
            </a:r>
            <a:endParaRPr lang="en-US" dirty="0"/>
          </a:p>
        </p:txBody>
      </p:sp>
      <p:pic>
        <p:nvPicPr>
          <p:cNvPr id="5" name="Obrázek 4" descr="Obsah obrázku text&#10;&#10;Popis vygenerován s velmi vysokou mírou spolehlivosti">
            <a:extLst>
              <a:ext uri="{FF2B5EF4-FFF2-40B4-BE49-F238E27FC236}">
                <a16:creationId xmlns:a16="http://schemas.microsoft.com/office/drawing/2014/main" id="{C4EB24B4-5A8E-46CF-A09E-08DD897EC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692696"/>
            <a:ext cx="3802022" cy="4752528"/>
          </a:xfrm>
          <a:prstGeom prst="rect">
            <a:avLst/>
          </a:prstGeom>
        </p:spPr>
      </p:pic>
      <p:sp>
        <p:nvSpPr>
          <p:cNvPr id="6" name="TextovéPole 5">
            <a:extLst>
              <a:ext uri="{FF2B5EF4-FFF2-40B4-BE49-F238E27FC236}">
                <a16:creationId xmlns:a16="http://schemas.microsoft.com/office/drawing/2014/main" id="{F5B71E8F-A803-4843-AF90-BB50B9238B2D}"/>
              </a:ext>
            </a:extLst>
          </p:cNvPr>
          <p:cNvSpPr txBox="1"/>
          <p:nvPr/>
        </p:nvSpPr>
        <p:spPr>
          <a:xfrm>
            <a:off x="683568" y="5589240"/>
            <a:ext cx="8136904" cy="840230"/>
          </a:xfrm>
          <a:prstGeom prst="rect">
            <a:avLst/>
          </a:prstGeom>
          <a:noFill/>
        </p:spPr>
        <p:txBody>
          <a:bodyPr wrap="square" rtlCol="0">
            <a:spAutoFit/>
          </a:bodyPr>
          <a:lstStyle/>
          <a:p>
            <a:pPr marL="182880" indent="-182880">
              <a:lnSpc>
                <a:spcPct val="90000"/>
              </a:lnSpc>
              <a:spcBef>
                <a:spcPts val="1200"/>
              </a:spcBef>
              <a:buClr>
                <a:schemeClr val="accent2"/>
              </a:buClr>
              <a:buSzPct val="85000"/>
              <a:buFont typeface="Wingdings" pitchFamily="2" charset="2"/>
              <a:buChar char="§"/>
            </a:pPr>
            <a:r>
              <a:rPr lang="cs-CZ" dirty="0"/>
              <a:t>Možným řešením může údajně být paradigma spojeného měření (</a:t>
            </a:r>
            <a:r>
              <a:rPr lang="en-US" i="1" dirty="0"/>
              <a:t>conjoint measurement</a:t>
            </a:r>
            <a:r>
              <a:rPr lang="cs-CZ" dirty="0"/>
              <a:t>), které je však poměrně neprostupné (viz Urbánek str. 71)</a:t>
            </a:r>
            <a:endParaRPr lang="en-US" dirty="0"/>
          </a:p>
        </p:txBody>
      </p:sp>
    </p:spTree>
    <p:extLst>
      <p:ext uri="{BB962C8B-B14F-4D97-AF65-F5344CB8AC3E}">
        <p14:creationId xmlns:p14="http://schemas.microsoft.com/office/powerpoint/2010/main" val="181015265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0" y="476672"/>
            <a:ext cx="7772400" cy="504056"/>
          </a:xfrm>
        </p:spPr>
        <p:txBody>
          <a:bodyPr/>
          <a:lstStyle/>
          <a:p>
            <a:r>
              <a:rPr lang="cs-CZ" dirty="0" err="1"/>
              <a:t>Mnohorysový-mnohometodový</a:t>
            </a:r>
            <a:r>
              <a:rPr lang="cs-CZ" dirty="0"/>
              <a:t> přístup (MTMM)</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998934"/>
            <a:ext cx="7131024" cy="4471449"/>
          </a:xfrm>
          <a:prstGeom prst="rect">
            <a:avLst/>
          </a:prstGeom>
        </p:spPr>
      </p:pic>
      <p:sp>
        <p:nvSpPr>
          <p:cNvPr id="5" name="Zástupný symbol pro obsah 2"/>
          <p:cNvSpPr txBox="1">
            <a:spLocks/>
          </p:cNvSpPr>
          <p:nvPr/>
        </p:nvSpPr>
        <p:spPr>
          <a:xfrm>
            <a:off x="684897" y="5661248"/>
            <a:ext cx="7772400" cy="504056"/>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cs-CZ" dirty="0"/>
              <a:t>R -&gt; reliabilita, DV -&gt; divergentní validita, SV -&gt; souběžná validita </a:t>
            </a:r>
          </a:p>
        </p:txBody>
      </p:sp>
    </p:spTree>
    <p:extLst>
      <p:ext uri="{BB962C8B-B14F-4D97-AF65-F5344CB8AC3E}">
        <p14:creationId xmlns:p14="http://schemas.microsoft.com/office/powerpoint/2010/main" val="249386636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1000152"/>
          </a:xfrm>
        </p:spPr>
        <p:txBody>
          <a:bodyPr/>
          <a:lstStyle/>
          <a:p>
            <a:r>
              <a:rPr lang="cs-CZ" dirty="0"/>
              <a:t>Nomologická síť</a:t>
            </a:r>
          </a:p>
        </p:txBody>
      </p:sp>
      <p:sp>
        <p:nvSpPr>
          <p:cNvPr id="3" name="Zástupný symbol pro obsah 2"/>
          <p:cNvSpPr>
            <a:spLocks noGrp="1"/>
          </p:cNvSpPr>
          <p:nvPr>
            <p:ph idx="1"/>
          </p:nvPr>
        </p:nvSpPr>
        <p:spPr>
          <a:xfrm>
            <a:off x="674174" y="1492278"/>
            <a:ext cx="7772400" cy="1432666"/>
          </a:xfrm>
        </p:spPr>
        <p:txBody>
          <a:bodyPr/>
          <a:lstStyle/>
          <a:p>
            <a:r>
              <a:rPr lang="en-US" dirty="0"/>
              <a:t>Lee Cronbach and Paul </a:t>
            </a:r>
            <a:r>
              <a:rPr lang="en-US" dirty="0" err="1"/>
              <a:t>Meehl</a:t>
            </a:r>
            <a:r>
              <a:rPr lang="en-US" dirty="0"/>
              <a:t> </a:t>
            </a:r>
            <a:r>
              <a:rPr lang="cs-CZ" dirty="0"/>
              <a:t>(</a:t>
            </a:r>
            <a:r>
              <a:rPr lang="en-US" dirty="0"/>
              <a:t>1955</a:t>
            </a:r>
            <a:r>
              <a:rPr lang="cs-CZ" dirty="0"/>
              <a:t>)</a:t>
            </a:r>
          </a:p>
          <a:p>
            <a:r>
              <a:rPr lang="cs-CZ" dirty="0"/>
              <a:t>teoretický popis, jak by se naše metoda měla vztahovat k dalším rysům/konstruktům/jevům + empirické pozorování, které toto potvrzuje</a:t>
            </a:r>
          </a:p>
        </p:txBody>
      </p:sp>
      <p:sp>
        <p:nvSpPr>
          <p:cNvPr id="4" name="Nadpis 1"/>
          <p:cNvSpPr txBox="1">
            <a:spLocks/>
          </p:cNvSpPr>
          <p:nvPr/>
        </p:nvSpPr>
        <p:spPr>
          <a:xfrm>
            <a:off x="703531" y="3068960"/>
            <a:ext cx="7772400" cy="5760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cs-CZ" sz="2400" dirty="0"/>
              <a:t>Kritika konstruktové validity:</a:t>
            </a:r>
          </a:p>
        </p:txBody>
      </p:sp>
      <p:sp>
        <p:nvSpPr>
          <p:cNvPr id="5" name="Zástupný symbol pro obsah 2"/>
          <p:cNvSpPr txBox="1">
            <a:spLocks/>
          </p:cNvSpPr>
          <p:nvPr/>
        </p:nvSpPr>
        <p:spPr>
          <a:xfrm>
            <a:off x="666315" y="3645024"/>
            <a:ext cx="7772400" cy="158417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cs-CZ" dirty="0"/>
              <a:t>jediné, co je potřeba prokázat, jsou dvě věci:</a:t>
            </a:r>
          </a:p>
          <a:p>
            <a:pPr lvl="1"/>
            <a:r>
              <a:rPr lang="cs-CZ" dirty="0"/>
              <a:t>měřený konstrukt existuje</a:t>
            </a:r>
          </a:p>
          <a:p>
            <a:pPr lvl="1"/>
            <a:r>
              <a:rPr lang="cs-CZ" dirty="0"/>
              <a:t>výsledek testu je v kauzálním spojení s daným konstruktem</a:t>
            </a:r>
          </a:p>
          <a:p>
            <a:r>
              <a:rPr lang="cs-CZ" dirty="0"/>
              <a:t>zbytek je jen psychologizování</a:t>
            </a:r>
          </a:p>
        </p:txBody>
      </p:sp>
    </p:spTree>
    <p:extLst>
      <p:ext uri="{BB962C8B-B14F-4D97-AF65-F5344CB8AC3E}">
        <p14:creationId xmlns:p14="http://schemas.microsoft.com/office/powerpoint/2010/main" val="284075053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1360192"/>
          </a:xfrm>
        </p:spPr>
        <p:txBody>
          <a:bodyPr>
            <a:normAutofit/>
          </a:bodyPr>
          <a:lstStyle/>
          <a:p>
            <a:r>
              <a:rPr lang="cs-CZ" sz="3200" dirty="0"/>
              <a:t>Další adjektiva spojená s validitou…</a:t>
            </a:r>
          </a:p>
        </p:txBody>
      </p:sp>
      <p:sp>
        <p:nvSpPr>
          <p:cNvPr id="3" name="Zástupný symbol pro obsah 2"/>
          <p:cNvSpPr>
            <a:spLocks noGrp="1"/>
          </p:cNvSpPr>
          <p:nvPr>
            <p:ph idx="1"/>
          </p:nvPr>
        </p:nvSpPr>
        <p:spPr/>
        <p:txBody>
          <a:bodyPr>
            <a:normAutofit/>
          </a:bodyPr>
          <a:lstStyle/>
          <a:p>
            <a:r>
              <a:rPr lang="cs-CZ" sz="1600" b="1" dirty="0"/>
              <a:t>ekologická validita </a:t>
            </a:r>
            <a:r>
              <a:rPr lang="cs-CZ" sz="1600" dirty="0"/>
              <a:t>– fungují nalezené vztahy i mimo laboratoř?</a:t>
            </a:r>
          </a:p>
          <a:p>
            <a:r>
              <a:rPr lang="cs-CZ" sz="1600" b="1" dirty="0"/>
              <a:t>praktická validita </a:t>
            </a:r>
            <a:r>
              <a:rPr lang="cs-CZ" sz="1600" dirty="0"/>
              <a:t>– synonymum k empirické validitě</a:t>
            </a:r>
          </a:p>
          <a:p>
            <a:r>
              <a:rPr lang="cs-CZ" sz="1600" b="1" dirty="0"/>
              <a:t>klinická validita </a:t>
            </a:r>
            <a:r>
              <a:rPr lang="cs-CZ" sz="1600" dirty="0"/>
              <a:t>– v medicíně: do jaké míry daný výsledek pomáhá dát určitou diagnózu</a:t>
            </a:r>
          </a:p>
          <a:p>
            <a:r>
              <a:rPr lang="cs-CZ" sz="1600" dirty="0"/>
              <a:t>a mnoho dalších</a:t>
            </a:r>
          </a:p>
        </p:txBody>
      </p:sp>
    </p:spTree>
    <p:extLst>
      <p:ext uri="{BB962C8B-B14F-4D97-AF65-F5344CB8AC3E}">
        <p14:creationId xmlns:p14="http://schemas.microsoft.com/office/powerpoint/2010/main" val="19763021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dirty="0"/>
              <a:t>Tvorba testových norem</a:t>
            </a:r>
          </a:p>
        </p:txBody>
      </p:sp>
      <p:sp>
        <p:nvSpPr>
          <p:cNvPr id="4" name="Zástupný symbol pro text 3"/>
          <p:cNvSpPr>
            <a:spLocks noGrp="1"/>
          </p:cNvSpPr>
          <p:nvPr>
            <p:ph type="body" idx="1"/>
          </p:nvPr>
        </p:nvSpPr>
        <p:spPr/>
        <p:txBody>
          <a:bodyPr/>
          <a:lstStyle/>
          <a:p>
            <a:r>
              <a:rPr lang="cs-CZ" dirty="0"/>
              <a:t>zajištění standardizace II</a:t>
            </a:r>
          </a:p>
        </p:txBody>
      </p:sp>
    </p:spTree>
    <p:extLst>
      <p:ext uri="{BB962C8B-B14F-4D97-AF65-F5344CB8AC3E}">
        <p14:creationId xmlns:p14="http://schemas.microsoft.com/office/powerpoint/2010/main" val="170737167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712120"/>
          </a:xfrm>
        </p:spPr>
        <p:txBody>
          <a:bodyPr>
            <a:normAutofit fontScale="90000"/>
          </a:bodyPr>
          <a:lstStyle/>
          <a:p>
            <a:r>
              <a:rPr lang="cs-CZ" dirty="0"/>
              <a:t>Jaký by měl být normovací soubor?</a:t>
            </a:r>
          </a:p>
        </p:txBody>
      </p:sp>
      <p:sp>
        <p:nvSpPr>
          <p:cNvPr id="3" name="Zástupný symbol pro obsah 2"/>
          <p:cNvSpPr>
            <a:spLocks noGrp="1"/>
          </p:cNvSpPr>
          <p:nvPr>
            <p:ph idx="1"/>
          </p:nvPr>
        </p:nvSpPr>
        <p:spPr>
          <a:xfrm>
            <a:off x="685800" y="1628800"/>
            <a:ext cx="7772400" cy="4543400"/>
          </a:xfrm>
        </p:spPr>
        <p:txBody>
          <a:bodyPr/>
          <a:lstStyle/>
          <a:p>
            <a:r>
              <a:rPr lang="cs-CZ" dirty="0"/>
              <a:t>Reprezentativní!</a:t>
            </a:r>
          </a:p>
          <a:p>
            <a:endParaRPr lang="cs-CZ" dirty="0"/>
          </a:p>
          <a:p>
            <a:endParaRPr lang="cs-CZ" dirty="0"/>
          </a:p>
          <a:p>
            <a:endParaRPr lang="cs-CZ" dirty="0"/>
          </a:p>
          <a:p>
            <a:endParaRPr lang="cs-CZ" dirty="0"/>
          </a:p>
          <a:p>
            <a:r>
              <a:rPr lang="cs-CZ" dirty="0"/>
              <a:t>Čím je populace heterogennější, tím je reprezentativnost těžší zajistit.</a:t>
            </a:r>
          </a:p>
          <a:p>
            <a:r>
              <a:rPr lang="cs-CZ" dirty="0"/>
              <a:t>Klíčová je správná metoda výběru a dostatečný rozsah výběru.</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813" y="1196752"/>
            <a:ext cx="5024387" cy="2146434"/>
          </a:xfrm>
          <a:prstGeom prst="rect">
            <a:avLst/>
          </a:prstGeom>
        </p:spPr>
      </p:pic>
    </p:spTree>
    <p:extLst>
      <p:ext uri="{BB962C8B-B14F-4D97-AF65-F5344CB8AC3E}">
        <p14:creationId xmlns:p14="http://schemas.microsoft.com/office/powerpoint/2010/main" val="304661113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640112"/>
          </a:xfrm>
        </p:spPr>
        <p:txBody>
          <a:bodyPr>
            <a:normAutofit fontScale="90000"/>
          </a:bodyPr>
          <a:lstStyle/>
          <a:p>
            <a:r>
              <a:rPr lang="cs-CZ" dirty="0"/>
              <a:t>Druhy výběru</a:t>
            </a:r>
          </a:p>
        </p:txBody>
      </p:sp>
      <p:sp>
        <p:nvSpPr>
          <p:cNvPr id="3" name="Zástupný symbol pro obsah 2"/>
          <p:cNvSpPr>
            <a:spLocks noGrp="1"/>
          </p:cNvSpPr>
          <p:nvPr>
            <p:ph idx="1"/>
          </p:nvPr>
        </p:nvSpPr>
        <p:spPr>
          <a:xfrm>
            <a:off x="685800" y="1340768"/>
            <a:ext cx="7772400" cy="4831432"/>
          </a:xfrm>
        </p:spPr>
        <p:txBody>
          <a:bodyPr>
            <a:normAutofit/>
          </a:bodyPr>
          <a:lstStyle/>
          <a:p>
            <a:pPr marL="0" indent="0">
              <a:buNone/>
            </a:pPr>
            <a:r>
              <a:rPr lang="cs-CZ" dirty="0"/>
              <a:t>Pravděpodobnostní metody</a:t>
            </a:r>
          </a:p>
          <a:p>
            <a:r>
              <a:rPr lang="cs-CZ" b="1" dirty="0"/>
              <a:t>Náhodný výběr </a:t>
            </a:r>
            <a:r>
              <a:rPr lang="cs-CZ" dirty="0"/>
              <a:t>– podmínka je, že známe každý prvek v populaci a losujeme z nich</a:t>
            </a:r>
          </a:p>
          <a:p>
            <a:pPr lvl="1"/>
            <a:r>
              <a:rPr lang="cs-CZ" sz="1600" dirty="0"/>
              <a:t>obvykle se k tomuto ideálu jen snažíme přiblížit – neexistuje žádný seznam všech obyvatel ČR nebo např. pacientů s nějakou diagnózou</a:t>
            </a:r>
          </a:p>
          <a:p>
            <a:pPr lvl="1"/>
            <a:r>
              <a:rPr lang="cs-CZ" sz="1600" dirty="0"/>
              <a:t>problém „skrytých populací“</a:t>
            </a:r>
          </a:p>
          <a:p>
            <a:r>
              <a:rPr lang="cs-CZ" b="1" dirty="0"/>
              <a:t>Stratifikovaný náhodný výběr </a:t>
            </a:r>
            <a:r>
              <a:rPr lang="cs-CZ" dirty="0"/>
              <a:t>– identifikujeme znaky souvisí s měřenou charakteristikou (např. demografické), a populaci si dle těchto znaků rozdělíme na několik subpopulací. Z každé těchto subpopulací provedeme </a:t>
            </a:r>
            <a:r>
              <a:rPr lang="cs-CZ" u="sng" dirty="0"/>
              <a:t>náhodný</a:t>
            </a:r>
            <a:r>
              <a:rPr lang="cs-CZ" dirty="0"/>
              <a:t> výběr o rozsahu proporcionálně odpovídajícímu rozsahu dané subpopulace.</a:t>
            </a:r>
          </a:p>
          <a:p>
            <a:pPr lvl="1"/>
            <a:r>
              <a:rPr lang="cs-CZ" dirty="0"/>
              <a:t>vede k lepším výsledkům než prostý náhodný výběr</a:t>
            </a:r>
          </a:p>
          <a:p>
            <a:pPr lvl="1"/>
            <a:r>
              <a:rPr lang="cs-CZ" dirty="0"/>
              <a:t>typicky se hledí na pohlaví, vzdělání, věkovou skupinu, případně bydliště</a:t>
            </a:r>
          </a:p>
          <a:p>
            <a:endParaRPr lang="cs-CZ" dirty="0"/>
          </a:p>
        </p:txBody>
      </p:sp>
    </p:spTree>
    <p:extLst>
      <p:ext uri="{BB962C8B-B14F-4D97-AF65-F5344CB8AC3E}">
        <p14:creationId xmlns:p14="http://schemas.microsoft.com/office/powerpoint/2010/main" val="338480952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0" y="620688"/>
            <a:ext cx="7772400" cy="5551512"/>
          </a:xfrm>
        </p:spPr>
        <p:txBody>
          <a:bodyPr/>
          <a:lstStyle/>
          <a:p>
            <a:pPr marL="0" indent="0">
              <a:buNone/>
            </a:pPr>
            <a:r>
              <a:rPr lang="cs-CZ" dirty="0"/>
              <a:t>Nepravděpodobnostní metody</a:t>
            </a:r>
          </a:p>
          <a:p>
            <a:r>
              <a:rPr lang="cs-CZ" b="1" dirty="0"/>
              <a:t>Příležitostný výběr </a:t>
            </a:r>
            <a:r>
              <a:rPr lang="cs-CZ" dirty="0"/>
              <a:t>– použijeme ty případy, které nám jsou dostupné (např. hospitalizované pacienty, usvědčené kriminálníky atd...)</a:t>
            </a:r>
          </a:p>
          <a:p>
            <a:pPr lvl="1"/>
            <a:r>
              <a:rPr lang="cs-CZ" dirty="0"/>
              <a:t>POZOR! Nesouvisí dostupnost se měřeným znakem? Pravděpodobně ano (vše souvisí se vším)! =&gt; Omezená reprezentativnost</a:t>
            </a:r>
          </a:p>
          <a:p>
            <a:r>
              <a:rPr lang="cs-CZ" b="1" dirty="0"/>
              <a:t>Kvótní výběr </a:t>
            </a:r>
            <a:r>
              <a:rPr lang="cs-CZ" dirty="0"/>
              <a:t>– podobně jako u stratifikovaného výběru máme stanovené rozsahy dílčích </a:t>
            </a:r>
            <a:r>
              <a:rPr lang="cs-CZ" dirty="0" err="1"/>
              <a:t>podvýběrů</a:t>
            </a:r>
            <a:r>
              <a:rPr lang="cs-CZ" dirty="0"/>
              <a:t> (např. chceme 500 mužů a 500 žen). Do každé skupiny nabíráme respondenty, dokud není naplněna příslušná kvóta. Kvótní výběr </a:t>
            </a:r>
            <a:r>
              <a:rPr lang="cs-CZ" u="sng" dirty="0"/>
              <a:t>nevyžaduje, aby jednotlivé výběry byly vytvářeny náhodně</a:t>
            </a:r>
            <a:r>
              <a:rPr lang="cs-CZ" dirty="0"/>
              <a:t> – nejde tedy o pravděpodobnostní výběr, nicméně dobrým navržení kvót se pokoušíme napodobit výsledek náhodného výběru.</a:t>
            </a:r>
          </a:p>
          <a:p>
            <a:pPr lvl="1"/>
            <a:endParaRPr lang="cs-CZ" dirty="0"/>
          </a:p>
          <a:p>
            <a:r>
              <a:rPr lang="cs-CZ" b="1" dirty="0"/>
              <a:t>Další nepravděpodobnostní metody </a:t>
            </a:r>
            <a:r>
              <a:rPr lang="cs-CZ" dirty="0"/>
              <a:t>– sněhová koule, časový a místní výběr... Minimální reprezentativnost.</a:t>
            </a:r>
          </a:p>
        </p:txBody>
      </p:sp>
    </p:spTree>
    <p:extLst>
      <p:ext uri="{BB962C8B-B14F-4D97-AF65-F5344CB8AC3E}">
        <p14:creationId xmlns:p14="http://schemas.microsoft.com/office/powerpoint/2010/main" val="326970291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928144"/>
          </a:xfrm>
        </p:spPr>
        <p:txBody>
          <a:bodyPr/>
          <a:lstStyle/>
          <a:p>
            <a:r>
              <a:rPr lang="cs-CZ" dirty="0"/>
              <a:t>Rozsah výběru</a:t>
            </a:r>
          </a:p>
        </p:txBody>
      </p:sp>
      <p:sp>
        <p:nvSpPr>
          <p:cNvPr id="3" name="Zástupný symbol pro obsah 2"/>
          <p:cNvSpPr>
            <a:spLocks noGrp="1"/>
          </p:cNvSpPr>
          <p:nvPr>
            <p:ph idx="1"/>
          </p:nvPr>
        </p:nvSpPr>
        <p:spPr>
          <a:xfrm>
            <a:off x="685800" y="1628800"/>
            <a:ext cx="7772400" cy="4543400"/>
          </a:xfrm>
        </p:spPr>
        <p:txBody>
          <a:bodyPr/>
          <a:lstStyle/>
          <a:p>
            <a:r>
              <a:rPr lang="cs-CZ" dirty="0"/>
              <a:t>Je obtížné stanovit univerzální číslo (např. kvůli proměnlivé homogenitě)</a:t>
            </a:r>
          </a:p>
          <a:p>
            <a:r>
              <a:rPr lang="cs-CZ" dirty="0"/>
              <a:t>Orientačně se však držme hodnoty </a:t>
            </a:r>
            <a:r>
              <a:rPr lang="cs-CZ" sz="3200" dirty="0"/>
              <a:t>300</a:t>
            </a:r>
            <a:r>
              <a:rPr lang="cs-CZ" dirty="0"/>
              <a:t> probandů do každé skupiny, pro kterou normy děláme</a:t>
            </a:r>
          </a:p>
          <a:p>
            <a:pPr lvl="1"/>
            <a:r>
              <a:rPr lang="cs-CZ" dirty="0"/>
              <a:t>Vytváříme-li tedy zvláštní normy pro muže a pro ženy, vždy ve dvou věkových skupinách, budeme potřebovat cca 2*2*300 = 1200 lidí</a:t>
            </a:r>
          </a:p>
        </p:txBody>
      </p:sp>
    </p:spTree>
    <p:extLst>
      <p:ext uri="{BB962C8B-B14F-4D97-AF65-F5344CB8AC3E}">
        <p14:creationId xmlns:p14="http://schemas.microsoft.com/office/powerpoint/2010/main" val="17905663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04BCF2-8719-47F6-AB91-41EE0604FAAE}"/>
              </a:ext>
            </a:extLst>
          </p:cNvPr>
          <p:cNvSpPr>
            <a:spLocks noGrp="1"/>
          </p:cNvSpPr>
          <p:nvPr>
            <p:ph type="title"/>
          </p:nvPr>
        </p:nvSpPr>
        <p:spPr/>
        <p:txBody>
          <a:bodyPr/>
          <a:lstStyle/>
          <a:p>
            <a:r>
              <a:rPr lang="cs-CZ" dirty="0"/>
              <a:t>Normy pro věková pásma</a:t>
            </a:r>
          </a:p>
        </p:txBody>
      </p:sp>
      <p:pic>
        <p:nvPicPr>
          <p:cNvPr id="7" name="Zástupný symbol pro obsah 6" descr="Obsah obrázku text, mapa, obloha&#10;&#10;Popis vygenerován s velmi vysokou mírou spolehlivosti">
            <a:extLst>
              <a:ext uri="{FF2B5EF4-FFF2-40B4-BE49-F238E27FC236}">
                <a16:creationId xmlns:a16="http://schemas.microsoft.com/office/drawing/2014/main" id="{6CF9572F-171F-4DCF-8B90-5EEBB0B3AD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203450"/>
            <a:ext cx="7772400" cy="3886200"/>
          </a:xfrm>
        </p:spPr>
      </p:pic>
    </p:spTree>
    <p:extLst>
      <p:ext uri="{BB962C8B-B14F-4D97-AF65-F5344CB8AC3E}">
        <p14:creationId xmlns:p14="http://schemas.microsoft.com/office/powerpoint/2010/main" val="306777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04BCF2-8719-47F6-AB91-41EE0604FAAE}"/>
              </a:ext>
            </a:extLst>
          </p:cNvPr>
          <p:cNvSpPr>
            <a:spLocks noGrp="1"/>
          </p:cNvSpPr>
          <p:nvPr>
            <p:ph type="title"/>
          </p:nvPr>
        </p:nvSpPr>
        <p:spPr/>
        <p:txBody>
          <a:bodyPr/>
          <a:lstStyle/>
          <a:p>
            <a:r>
              <a:rPr lang="cs-CZ" dirty="0"/>
              <a:t>Normy pro věková pásma</a:t>
            </a:r>
          </a:p>
        </p:txBody>
      </p:sp>
      <p:pic>
        <p:nvPicPr>
          <p:cNvPr id="7" name="Zástupný symbol pro obsah 6">
            <a:extLst>
              <a:ext uri="{FF2B5EF4-FFF2-40B4-BE49-F238E27FC236}">
                <a16:creationId xmlns:a16="http://schemas.microsoft.com/office/drawing/2014/main" id="{6CF9572F-171F-4DCF-8B90-5EEBB0B3AD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203450"/>
            <a:ext cx="7772399" cy="3886200"/>
          </a:xfrm>
        </p:spPr>
      </p:pic>
    </p:spTree>
    <p:extLst>
      <p:ext uri="{BB962C8B-B14F-4D97-AF65-F5344CB8AC3E}">
        <p14:creationId xmlns:p14="http://schemas.microsoft.com/office/powerpoint/2010/main" val="727063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Další specifika měření v psychologii</a:t>
            </a:r>
          </a:p>
        </p:txBody>
      </p:sp>
      <p:sp>
        <p:nvSpPr>
          <p:cNvPr id="3" name="Zástupný symbol pro obsah 2"/>
          <p:cNvSpPr>
            <a:spLocks noGrp="1"/>
          </p:cNvSpPr>
          <p:nvPr>
            <p:ph idx="1"/>
          </p:nvPr>
        </p:nvSpPr>
        <p:spPr/>
        <p:txBody>
          <a:bodyPr/>
          <a:lstStyle/>
          <a:p>
            <a:r>
              <a:rPr lang="cs-CZ" dirty="0"/>
              <a:t>měření taky dělíme na: </a:t>
            </a:r>
          </a:p>
          <a:p>
            <a:pPr marL="0" indent="0">
              <a:buNone/>
            </a:pPr>
            <a:r>
              <a:rPr lang="cs-CZ" dirty="0"/>
              <a:t>	přímé </a:t>
            </a:r>
            <a:r>
              <a:rPr lang="cs-CZ" dirty="0">
                <a:solidFill>
                  <a:srgbClr val="FF0000"/>
                </a:solidFill>
              </a:rPr>
              <a:t>X</a:t>
            </a:r>
            <a:r>
              <a:rPr lang="cs-CZ" dirty="0"/>
              <a:t> nepřímé -&gt; v psychologii vždy nepřímé</a:t>
            </a:r>
          </a:p>
          <a:p>
            <a:endParaRPr lang="cs-CZ" dirty="0"/>
          </a:p>
          <a:p>
            <a:r>
              <a:rPr lang="cs-CZ" dirty="0"/>
              <a:t>existuje vůbec to, co měříme???</a:t>
            </a:r>
          </a:p>
          <a:p>
            <a:r>
              <a:rPr lang="cs-CZ" dirty="0"/>
              <a:t>nevděčná role psychologa:</a:t>
            </a:r>
          </a:p>
          <a:p>
            <a:pPr lvl="1"/>
            <a:r>
              <a:rPr lang="cs-CZ" dirty="0"/>
              <a:t>obhajuje existenci svého konstruktu (např. osobnostního rysu) tím, že je jej schopen změřit</a:t>
            </a:r>
          </a:p>
          <a:p>
            <a:pPr lvl="1"/>
            <a:r>
              <a:rPr lang="cs-CZ" dirty="0"/>
              <a:t>zároveň obhajuje funkčnost vyrobeného testu tím, že jeho výsledky odpovídají navrženému konstruktu</a:t>
            </a:r>
          </a:p>
          <a:p>
            <a:endParaRPr lang="cs-CZ" dirty="0"/>
          </a:p>
        </p:txBody>
      </p:sp>
    </p:spTree>
    <p:extLst>
      <p:ext uri="{BB962C8B-B14F-4D97-AF65-F5344CB8AC3E}">
        <p14:creationId xmlns:p14="http://schemas.microsoft.com/office/powerpoint/2010/main" val="11744213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Faktorová analýza</a:t>
            </a:r>
          </a:p>
        </p:txBody>
      </p:sp>
      <p:sp>
        <p:nvSpPr>
          <p:cNvPr id="4" name="Zástupný symbol pro text 3"/>
          <p:cNvSpPr>
            <a:spLocks noGrp="1"/>
          </p:cNvSpPr>
          <p:nvPr>
            <p:ph type="body" idx="1"/>
          </p:nvPr>
        </p:nvSpPr>
        <p:spPr/>
        <p:txBody>
          <a:bodyPr/>
          <a:lstStyle/>
          <a:p>
            <a:r>
              <a:rPr lang="cs-CZ" dirty="0"/>
              <a:t>A metoda hlavních komponent</a:t>
            </a:r>
          </a:p>
        </p:txBody>
      </p:sp>
    </p:spTree>
    <p:extLst>
      <p:ext uri="{BB962C8B-B14F-4D97-AF65-F5344CB8AC3E}">
        <p14:creationId xmlns:p14="http://schemas.microsoft.com/office/powerpoint/2010/main" val="104058148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85800" y="484632"/>
            <a:ext cx="7772400" cy="1072160"/>
          </a:xfrm>
        </p:spPr>
        <p:txBody>
          <a:bodyPr/>
          <a:lstStyle/>
          <a:p>
            <a:r>
              <a:rPr lang="cs-CZ" dirty="0"/>
              <a:t>Cíl metody</a:t>
            </a:r>
          </a:p>
        </p:txBody>
      </p:sp>
      <p:sp>
        <p:nvSpPr>
          <p:cNvPr id="5" name="Zástupný symbol pro obsah 4"/>
          <p:cNvSpPr>
            <a:spLocks noGrp="1"/>
          </p:cNvSpPr>
          <p:nvPr>
            <p:ph idx="1"/>
          </p:nvPr>
        </p:nvSpPr>
        <p:spPr>
          <a:xfrm>
            <a:off x="685800" y="1700808"/>
            <a:ext cx="7772400" cy="4471392"/>
          </a:xfrm>
        </p:spPr>
        <p:txBody>
          <a:bodyPr>
            <a:normAutofit/>
          </a:bodyPr>
          <a:lstStyle/>
          <a:p>
            <a:r>
              <a:rPr lang="cs-CZ" dirty="0"/>
              <a:t>Zredukovat informaci obsaženou v pozorování </a:t>
            </a:r>
            <a:r>
              <a:rPr lang="cs-CZ" i="1" dirty="0"/>
              <a:t>k</a:t>
            </a:r>
            <a:r>
              <a:rPr lang="cs-CZ" dirty="0"/>
              <a:t> statistických znaků (např. odpovědích na otázky) na </a:t>
            </a:r>
            <a:r>
              <a:rPr lang="cs-CZ" i="1" dirty="0"/>
              <a:t>n</a:t>
            </a:r>
            <a:r>
              <a:rPr lang="cs-CZ" dirty="0"/>
              <a:t> statistických jednotkách (probandech)</a:t>
            </a:r>
          </a:p>
          <a:p>
            <a:r>
              <a:rPr lang="cs-CZ" dirty="0"/>
              <a:t>Jinými slovy (v psychologii) popsat pomocí několika latentních (skrytých) rysů odpovědi na položky testu.</a:t>
            </a:r>
          </a:p>
          <a:p>
            <a:r>
              <a:rPr lang="cs-CZ" dirty="0"/>
              <a:t>Předpokládáme tedy, že každý člověk má kvantifikovatelné rysy a že, odpověď daného člověka na danou položku je nějaký vážený součet těchto hodnot rysů.</a:t>
            </a:r>
          </a:p>
          <a:p>
            <a:endParaRPr lang="cs-CZ" dirty="0"/>
          </a:p>
          <a:p>
            <a:r>
              <a:rPr lang="cs-CZ" dirty="0"/>
              <a:t>Pomocí FA zjistíme (odhadneme):</a:t>
            </a:r>
          </a:p>
          <a:p>
            <a:pPr marL="617220" lvl="1" indent="-342900">
              <a:buFont typeface="+mj-lt"/>
              <a:buAutoNum type="alphaLcParenR"/>
            </a:pPr>
            <a:r>
              <a:rPr lang="cs-CZ" dirty="0"/>
              <a:t>faktorové náboje pro jednotlivé položky (tedy váhy, které bychom při výše uvedeném váženém součtu použili)</a:t>
            </a:r>
          </a:p>
          <a:p>
            <a:pPr marL="617220" lvl="1" indent="-342900">
              <a:buFont typeface="+mj-lt"/>
              <a:buAutoNum type="alphaLcParenR"/>
            </a:pPr>
            <a:r>
              <a:rPr lang="cs-CZ" dirty="0"/>
              <a:t>hodnoty rysů pro jednotlivé osoby</a:t>
            </a:r>
          </a:p>
        </p:txBody>
      </p:sp>
    </p:spTree>
    <p:extLst>
      <p:ext uri="{BB962C8B-B14F-4D97-AF65-F5344CB8AC3E}">
        <p14:creationId xmlns:p14="http://schemas.microsoft.com/office/powerpoint/2010/main" val="355833541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784128"/>
          </a:xfrm>
        </p:spPr>
        <p:txBody>
          <a:bodyPr/>
          <a:lstStyle/>
          <a:p>
            <a:r>
              <a:rPr lang="cs-CZ" dirty="0"/>
              <a:t>Např.:</a:t>
            </a:r>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4101620078"/>
              </p:ext>
            </p:extLst>
          </p:nvPr>
        </p:nvGraphicFramePr>
        <p:xfrm>
          <a:off x="5868145" y="548680"/>
          <a:ext cx="3156298" cy="6192680"/>
        </p:xfrm>
        <a:graphic>
          <a:graphicData uri="http://schemas.openxmlformats.org/drawingml/2006/table">
            <a:tbl>
              <a:tblPr firstRow="1" firstCol="1">
                <a:tableStyleId>{5C22544A-7EE6-4342-B048-85BDC9FD1C3A}</a:tableStyleId>
              </a:tblPr>
              <a:tblGrid>
                <a:gridCol w="814528">
                  <a:extLst>
                    <a:ext uri="{9D8B030D-6E8A-4147-A177-3AD203B41FA5}">
                      <a16:colId xmlns:a16="http://schemas.microsoft.com/office/drawing/2014/main" val="20000"/>
                    </a:ext>
                  </a:extLst>
                </a:gridCol>
                <a:gridCol w="390295">
                  <a:extLst>
                    <a:ext uri="{9D8B030D-6E8A-4147-A177-3AD203B41FA5}">
                      <a16:colId xmlns:a16="http://schemas.microsoft.com/office/drawing/2014/main" val="20001"/>
                    </a:ext>
                  </a:extLst>
                </a:gridCol>
                <a:gridCol w="390295">
                  <a:extLst>
                    <a:ext uri="{9D8B030D-6E8A-4147-A177-3AD203B41FA5}">
                      <a16:colId xmlns:a16="http://schemas.microsoft.com/office/drawing/2014/main" val="20002"/>
                    </a:ext>
                  </a:extLst>
                </a:gridCol>
                <a:gridCol w="390295">
                  <a:extLst>
                    <a:ext uri="{9D8B030D-6E8A-4147-A177-3AD203B41FA5}">
                      <a16:colId xmlns:a16="http://schemas.microsoft.com/office/drawing/2014/main" val="20003"/>
                    </a:ext>
                  </a:extLst>
                </a:gridCol>
                <a:gridCol w="390295">
                  <a:extLst>
                    <a:ext uri="{9D8B030D-6E8A-4147-A177-3AD203B41FA5}">
                      <a16:colId xmlns:a16="http://schemas.microsoft.com/office/drawing/2014/main" val="20004"/>
                    </a:ext>
                  </a:extLst>
                </a:gridCol>
                <a:gridCol w="390295">
                  <a:extLst>
                    <a:ext uri="{9D8B030D-6E8A-4147-A177-3AD203B41FA5}">
                      <a16:colId xmlns:a16="http://schemas.microsoft.com/office/drawing/2014/main" val="20005"/>
                    </a:ext>
                  </a:extLst>
                </a:gridCol>
                <a:gridCol w="390295">
                  <a:extLst>
                    <a:ext uri="{9D8B030D-6E8A-4147-A177-3AD203B41FA5}">
                      <a16:colId xmlns:a16="http://schemas.microsoft.com/office/drawing/2014/main" val="20006"/>
                    </a:ext>
                  </a:extLst>
                </a:gridCol>
              </a:tblGrid>
              <a:tr h="238180">
                <a:tc>
                  <a:txBody>
                    <a:bodyPr/>
                    <a:lstStyle/>
                    <a:p>
                      <a:pPr algn="ctr" fontAlgn="ctr"/>
                      <a:r>
                        <a:rPr lang="cs-CZ" sz="1400" u="none" strike="noStrike" dirty="0">
                          <a:effectLst/>
                        </a:rPr>
                        <a:t> </a:t>
                      </a:r>
                      <a:r>
                        <a:rPr lang="cs-CZ" sz="1200" u="none" strike="noStrike" dirty="0">
                          <a:effectLst/>
                        </a:rPr>
                        <a:t>proband</a:t>
                      </a:r>
                      <a:endParaRPr lang="cs-CZ" sz="1400" b="1" i="0" u="none" strike="noStrike" dirty="0">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dirty="0">
                          <a:effectLst/>
                        </a:rPr>
                        <a:t>V1</a:t>
                      </a:r>
                      <a:endParaRPr lang="cs-CZ" sz="1400" b="1" i="0" u="none" strike="noStrike" dirty="0">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dirty="0">
                          <a:effectLst/>
                        </a:rPr>
                        <a:t>V2</a:t>
                      </a:r>
                      <a:endParaRPr lang="cs-CZ" sz="1400" b="1" i="0" u="none" strike="noStrike" dirty="0">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dirty="0">
                          <a:effectLst/>
                        </a:rPr>
                        <a:t>V3</a:t>
                      </a:r>
                      <a:endParaRPr lang="cs-CZ" sz="1400" b="1" i="0" u="none" strike="noStrike" dirty="0">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dirty="0">
                          <a:effectLst/>
                        </a:rPr>
                        <a:t>V4</a:t>
                      </a:r>
                      <a:endParaRPr lang="cs-CZ" sz="1400" b="1" i="0" u="none" strike="noStrike" dirty="0">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dirty="0">
                          <a:effectLst/>
                        </a:rPr>
                        <a:t>V5</a:t>
                      </a:r>
                      <a:endParaRPr lang="cs-CZ" sz="1400" b="1" i="0" u="none" strike="noStrike" dirty="0">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dirty="0">
                          <a:effectLst/>
                        </a:rPr>
                        <a:t>V6</a:t>
                      </a:r>
                      <a:endParaRPr lang="cs-CZ" sz="1400" b="1" i="0" u="none" strike="noStrike" dirty="0">
                        <a:solidFill>
                          <a:srgbClr val="555555"/>
                        </a:solidFill>
                        <a:effectLst/>
                        <a:latin typeface="Segoe UI" panose="020B0502040204020203" pitchFamily="34" charset="0"/>
                      </a:endParaRPr>
                    </a:p>
                  </a:txBody>
                  <a:tcPr marL="7791" marR="7791" marT="7791" marB="0" anchor="ctr"/>
                </a:tc>
                <a:extLst>
                  <a:ext uri="{0D108BD9-81ED-4DB2-BD59-A6C34878D82A}">
                    <a16:rowId xmlns:a16="http://schemas.microsoft.com/office/drawing/2014/main" val="10000"/>
                  </a:ext>
                </a:extLst>
              </a:tr>
              <a:tr h="238180">
                <a:tc>
                  <a:txBody>
                    <a:bodyPr/>
                    <a:lstStyle/>
                    <a:p>
                      <a:pPr algn="ctr" fontAlgn="ctr"/>
                      <a:r>
                        <a:rPr lang="cs-CZ" sz="1400" u="none" strike="noStrike" dirty="0">
                          <a:effectLst/>
                        </a:rPr>
                        <a:t>1</a:t>
                      </a:r>
                      <a:endParaRPr lang="cs-CZ" sz="1400" b="1" i="0" u="none" strike="noStrike" dirty="0">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01"/>
                  </a:ext>
                </a:extLst>
              </a:tr>
              <a:tr h="238180">
                <a:tc>
                  <a:txBody>
                    <a:bodyPr/>
                    <a:lstStyle/>
                    <a:p>
                      <a:pPr algn="ctr" fontAlgn="ctr"/>
                      <a:r>
                        <a:rPr lang="cs-CZ" sz="1400" u="none" strike="noStrike">
                          <a:effectLst/>
                        </a:rPr>
                        <a:t>2</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02"/>
                  </a:ext>
                </a:extLst>
              </a:tr>
              <a:tr h="238180">
                <a:tc>
                  <a:txBody>
                    <a:bodyPr/>
                    <a:lstStyle/>
                    <a:p>
                      <a:pPr algn="ctr" fontAlgn="ctr"/>
                      <a:r>
                        <a:rPr lang="cs-CZ" sz="1400" u="none" strike="noStrike">
                          <a:effectLst/>
                        </a:rPr>
                        <a:t>3</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7</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7</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03"/>
                  </a:ext>
                </a:extLst>
              </a:tr>
              <a:tr h="238180">
                <a:tc>
                  <a:txBody>
                    <a:bodyPr/>
                    <a:lstStyle/>
                    <a:p>
                      <a:pPr algn="ctr" fontAlgn="ctr"/>
                      <a:r>
                        <a:rPr lang="cs-CZ" sz="1400" u="none" strike="noStrike">
                          <a:effectLst/>
                        </a:rPr>
                        <a:t>4</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7</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1</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04"/>
                  </a:ext>
                </a:extLst>
              </a:tr>
              <a:tr h="238180">
                <a:tc>
                  <a:txBody>
                    <a:bodyPr/>
                    <a:lstStyle/>
                    <a:p>
                      <a:pPr algn="ctr" fontAlgn="ctr"/>
                      <a:r>
                        <a:rPr lang="cs-CZ" sz="1400" u="none" strike="noStrike">
                          <a:effectLst/>
                        </a:rPr>
                        <a:t>5</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05"/>
                  </a:ext>
                </a:extLst>
              </a:tr>
              <a:tr h="238180">
                <a:tc>
                  <a:txBody>
                    <a:bodyPr/>
                    <a:lstStyle/>
                    <a:p>
                      <a:pPr algn="ctr" fontAlgn="ctr"/>
                      <a:r>
                        <a:rPr lang="cs-CZ" sz="1400" u="none" strike="noStrike">
                          <a:effectLst/>
                        </a:rPr>
                        <a:t>6</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1</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06"/>
                  </a:ext>
                </a:extLst>
              </a:tr>
              <a:tr h="238180">
                <a:tc>
                  <a:txBody>
                    <a:bodyPr/>
                    <a:lstStyle/>
                    <a:p>
                      <a:pPr algn="ctr" fontAlgn="ctr"/>
                      <a:r>
                        <a:rPr lang="cs-CZ" sz="1400" u="none" strike="noStrike">
                          <a:effectLst/>
                        </a:rPr>
                        <a:t>7</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dirty="0">
                          <a:effectLst/>
                        </a:rPr>
                        <a:t>1</a:t>
                      </a:r>
                      <a:endParaRPr lang="cs-CZ" sz="1400" b="0" i="0" u="none" strike="noStrike" dirty="0">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07"/>
                  </a:ext>
                </a:extLst>
              </a:tr>
              <a:tr h="238180">
                <a:tc>
                  <a:txBody>
                    <a:bodyPr/>
                    <a:lstStyle/>
                    <a:p>
                      <a:pPr algn="ctr" fontAlgn="ctr"/>
                      <a:r>
                        <a:rPr lang="cs-CZ" sz="1400" u="none" strike="noStrike">
                          <a:effectLst/>
                        </a:rPr>
                        <a:t>8</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7</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7</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08"/>
                  </a:ext>
                </a:extLst>
              </a:tr>
              <a:tr h="238180">
                <a:tc>
                  <a:txBody>
                    <a:bodyPr/>
                    <a:lstStyle/>
                    <a:p>
                      <a:pPr algn="ctr" fontAlgn="ctr"/>
                      <a:r>
                        <a:rPr lang="cs-CZ" sz="1400" u="none" strike="noStrike">
                          <a:effectLst/>
                        </a:rPr>
                        <a:t>9</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7</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09"/>
                  </a:ext>
                </a:extLst>
              </a:tr>
              <a:tr h="238180">
                <a:tc>
                  <a:txBody>
                    <a:bodyPr/>
                    <a:lstStyle/>
                    <a:p>
                      <a:pPr algn="ctr" fontAlgn="ctr"/>
                      <a:r>
                        <a:rPr lang="cs-CZ" sz="1400" u="none" strike="noStrike">
                          <a:effectLst/>
                        </a:rPr>
                        <a:t>10</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10"/>
                  </a:ext>
                </a:extLst>
              </a:tr>
              <a:tr h="238180">
                <a:tc>
                  <a:txBody>
                    <a:bodyPr/>
                    <a:lstStyle/>
                    <a:p>
                      <a:pPr algn="ctr" fontAlgn="ctr"/>
                      <a:r>
                        <a:rPr lang="cs-CZ" sz="1400" u="none" strike="noStrike">
                          <a:effectLst/>
                        </a:rPr>
                        <a:t>11</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11"/>
                  </a:ext>
                </a:extLst>
              </a:tr>
              <a:tr h="238180">
                <a:tc>
                  <a:txBody>
                    <a:bodyPr/>
                    <a:lstStyle/>
                    <a:p>
                      <a:pPr algn="ctr" fontAlgn="ctr"/>
                      <a:r>
                        <a:rPr lang="cs-CZ" sz="1400" u="none" strike="noStrike">
                          <a:effectLst/>
                        </a:rPr>
                        <a:t>12</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12"/>
                  </a:ext>
                </a:extLst>
              </a:tr>
              <a:tr h="238180">
                <a:tc>
                  <a:txBody>
                    <a:bodyPr/>
                    <a:lstStyle/>
                    <a:p>
                      <a:pPr algn="ctr" fontAlgn="ctr"/>
                      <a:r>
                        <a:rPr lang="cs-CZ" sz="1400" u="none" strike="noStrike">
                          <a:effectLst/>
                        </a:rPr>
                        <a:t>13</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1</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13"/>
                  </a:ext>
                </a:extLst>
              </a:tr>
              <a:tr h="238180">
                <a:tc>
                  <a:txBody>
                    <a:bodyPr/>
                    <a:lstStyle/>
                    <a:p>
                      <a:pPr algn="ctr" fontAlgn="ctr"/>
                      <a:r>
                        <a:rPr lang="cs-CZ" sz="1400" u="none" strike="noStrike">
                          <a:effectLst/>
                        </a:rPr>
                        <a:t>14</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14"/>
                  </a:ext>
                </a:extLst>
              </a:tr>
              <a:tr h="238180">
                <a:tc>
                  <a:txBody>
                    <a:bodyPr/>
                    <a:lstStyle/>
                    <a:p>
                      <a:pPr algn="ctr" fontAlgn="ctr"/>
                      <a:r>
                        <a:rPr lang="cs-CZ" sz="1400" u="none" strike="noStrike">
                          <a:effectLst/>
                        </a:rPr>
                        <a:t>15</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15"/>
                  </a:ext>
                </a:extLst>
              </a:tr>
              <a:tr h="238180">
                <a:tc>
                  <a:txBody>
                    <a:bodyPr/>
                    <a:lstStyle/>
                    <a:p>
                      <a:pPr algn="ctr" fontAlgn="ctr"/>
                      <a:r>
                        <a:rPr lang="cs-CZ" sz="1400" u="none" strike="noStrike">
                          <a:effectLst/>
                        </a:rPr>
                        <a:t>16</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7</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16"/>
                  </a:ext>
                </a:extLst>
              </a:tr>
              <a:tr h="238180">
                <a:tc>
                  <a:txBody>
                    <a:bodyPr/>
                    <a:lstStyle/>
                    <a:p>
                      <a:pPr algn="ctr" fontAlgn="ctr"/>
                      <a:r>
                        <a:rPr lang="cs-CZ" sz="1400" u="none" strike="noStrike">
                          <a:effectLst/>
                        </a:rPr>
                        <a:t>17</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17"/>
                  </a:ext>
                </a:extLst>
              </a:tr>
              <a:tr h="238180">
                <a:tc>
                  <a:txBody>
                    <a:bodyPr/>
                    <a:lstStyle/>
                    <a:p>
                      <a:pPr algn="ctr" fontAlgn="ctr"/>
                      <a:r>
                        <a:rPr lang="cs-CZ" sz="1400" u="none" strike="noStrike">
                          <a:effectLst/>
                        </a:rPr>
                        <a:t>18</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18"/>
                  </a:ext>
                </a:extLst>
              </a:tr>
              <a:tr h="238180">
                <a:tc>
                  <a:txBody>
                    <a:bodyPr/>
                    <a:lstStyle/>
                    <a:p>
                      <a:pPr algn="ctr" fontAlgn="ctr"/>
                      <a:r>
                        <a:rPr lang="cs-CZ" sz="1400" u="none" strike="noStrike">
                          <a:effectLst/>
                        </a:rPr>
                        <a:t>19</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19"/>
                  </a:ext>
                </a:extLst>
              </a:tr>
              <a:tr h="238180">
                <a:tc>
                  <a:txBody>
                    <a:bodyPr/>
                    <a:lstStyle/>
                    <a:p>
                      <a:pPr algn="ctr" fontAlgn="ctr"/>
                      <a:r>
                        <a:rPr lang="cs-CZ" sz="1400" u="none" strike="noStrike">
                          <a:effectLst/>
                        </a:rPr>
                        <a:t>20</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1</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6</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20"/>
                  </a:ext>
                </a:extLst>
              </a:tr>
              <a:tr h="238180">
                <a:tc>
                  <a:txBody>
                    <a:bodyPr/>
                    <a:lstStyle/>
                    <a:p>
                      <a:pPr algn="ctr" fontAlgn="ctr"/>
                      <a:r>
                        <a:rPr lang="cs-CZ" sz="1400" u="none" strike="noStrike">
                          <a:effectLst/>
                        </a:rPr>
                        <a:t>21</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21"/>
                  </a:ext>
                </a:extLst>
              </a:tr>
              <a:tr h="238180">
                <a:tc>
                  <a:txBody>
                    <a:bodyPr/>
                    <a:lstStyle/>
                    <a:p>
                      <a:pPr algn="ctr" fontAlgn="ctr"/>
                      <a:r>
                        <a:rPr lang="cs-CZ" sz="1400" u="none" strike="noStrike">
                          <a:effectLst/>
                        </a:rPr>
                        <a:t>22</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2</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22"/>
                  </a:ext>
                </a:extLst>
              </a:tr>
              <a:tr h="238180">
                <a:tc>
                  <a:txBody>
                    <a:bodyPr/>
                    <a:lstStyle/>
                    <a:p>
                      <a:pPr algn="ctr" fontAlgn="ctr"/>
                      <a:r>
                        <a:rPr lang="cs-CZ" sz="1400" u="none" strike="noStrike">
                          <a:effectLst/>
                        </a:rPr>
                        <a:t>23</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23"/>
                  </a:ext>
                </a:extLst>
              </a:tr>
              <a:tr h="238180">
                <a:tc>
                  <a:txBody>
                    <a:bodyPr/>
                    <a:lstStyle/>
                    <a:p>
                      <a:pPr algn="ctr" fontAlgn="ctr"/>
                      <a:r>
                        <a:rPr lang="cs-CZ" sz="1400" u="none" strike="noStrike">
                          <a:effectLst/>
                        </a:rPr>
                        <a:t>24</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7</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24"/>
                  </a:ext>
                </a:extLst>
              </a:tr>
              <a:tr h="238180">
                <a:tc>
                  <a:txBody>
                    <a:bodyPr/>
                    <a:lstStyle/>
                    <a:p>
                      <a:pPr algn="ctr" fontAlgn="ctr"/>
                      <a:r>
                        <a:rPr lang="cs-CZ" sz="1400" u="none" strike="noStrike">
                          <a:effectLst/>
                        </a:rPr>
                        <a:t>25</a:t>
                      </a:r>
                      <a:endParaRPr lang="cs-CZ" sz="1400" b="1" i="0" u="none" strike="noStrike">
                        <a:solidFill>
                          <a:srgbClr val="555555"/>
                        </a:solidFill>
                        <a:effectLst/>
                        <a:latin typeface="Segoe UI" panose="020B0502040204020203" pitchFamily="34"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3</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5</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a:effectLst/>
                        </a:rPr>
                        <a:t>4</a:t>
                      </a:r>
                      <a:endParaRPr lang="cs-CZ" sz="1400" b="0" i="0" u="none" strike="noStrike">
                        <a:solidFill>
                          <a:srgbClr val="000000"/>
                        </a:solidFill>
                        <a:effectLst/>
                        <a:latin typeface="Consolas" panose="020B0609020204030204" pitchFamily="49" charset="0"/>
                      </a:endParaRPr>
                    </a:p>
                  </a:txBody>
                  <a:tcPr marL="7791" marR="7791" marT="7791" marB="0" anchor="ctr"/>
                </a:tc>
                <a:tc>
                  <a:txBody>
                    <a:bodyPr/>
                    <a:lstStyle/>
                    <a:p>
                      <a:pPr algn="ctr" fontAlgn="ctr"/>
                      <a:r>
                        <a:rPr lang="cs-CZ" sz="1400" u="none" strike="noStrike" dirty="0">
                          <a:effectLst/>
                        </a:rPr>
                        <a:t>2</a:t>
                      </a:r>
                      <a:endParaRPr lang="cs-CZ" sz="1400" b="0" i="0" u="none" strike="noStrike" dirty="0">
                        <a:solidFill>
                          <a:srgbClr val="000000"/>
                        </a:solidFill>
                        <a:effectLst/>
                        <a:latin typeface="Consolas" panose="020B0609020204030204" pitchFamily="49" charset="0"/>
                      </a:endParaRPr>
                    </a:p>
                  </a:txBody>
                  <a:tcPr marL="7791" marR="7791" marT="7791" marB="0" anchor="ctr"/>
                </a:tc>
                <a:extLst>
                  <a:ext uri="{0D108BD9-81ED-4DB2-BD59-A6C34878D82A}">
                    <a16:rowId xmlns:a16="http://schemas.microsoft.com/office/drawing/2014/main" val="10025"/>
                  </a:ext>
                </a:extLst>
              </a:tr>
            </a:tbl>
          </a:graphicData>
        </a:graphic>
      </p:graphicFrame>
      <p:sp>
        <p:nvSpPr>
          <p:cNvPr id="10" name="Zástupný symbol pro obsah 4"/>
          <p:cNvSpPr txBox="1">
            <a:spLocks/>
          </p:cNvSpPr>
          <p:nvPr/>
        </p:nvSpPr>
        <p:spPr>
          <a:xfrm>
            <a:off x="685800" y="1484784"/>
            <a:ext cx="4966320" cy="468741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cs-CZ" dirty="0"/>
              <a:t>Zkoumáme dotazník o šesti položkách.</a:t>
            </a:r>
          </a:p>
          <a:p>
            <a:r>
              <a:rPr lang="cs-CZ" dirty="0"/>
              <a:t>Máme soubor o 500 lidech.</a:t>
            </a:r>
          </a:p>
          <a:p>
            <a:r>
              <a:rPr lang="cs-CZ" dirty="0"/>
              <a:t>Data ke stažení zde: </a:t>
            </a:r>
            <a:r>
              <a:rPr lang="cs-CZ" sz="1600" dirty="0">
                <a:hlinkClick r:id="rId2"/>
              </a:rPr>
              <a:t>http://dostal.vyzkum-psychologie.cz/soubory/fa.xlsx</a:t>
            </a:r>
            <a:r>
              <a:rPr lang="cs-CZ" sz="1600" dirty="0"/>
              <a:t>  </a:t>
            </a:r>
          </a:p>
          <a:p>
            <a:endParaRPr lang="cs-CZ" dirty="0"/>
          </a:p>
          <a:p>
            <a:r>
              <a:rPr lang="cs-CZ" dirty="0"/>
              <a:t>U psychologického testu předpokládáme, že celé skupiny položek měří totéž – informaci by tedy šlo zredukovat do několika málo sloupců (každý bude reprezentovat jeden faktor)</a:t>
            </a:r>
          </a:p>
        </p:txBody>
      </p:sp>
    </p:spTree>
    <p:extLst>
      <p:ext uri="{BB962C8B-B14F-4D97-AF65-F5344CB8AC3E}">
        <p14:creationId xmlns:p14="http://schemas.microsoft.com/office/powerpoint/2010/main" val="419701230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640112"/>
          </a:xfrm>
        </p:spPr>
        <p:txBody>
          <a:bodyPr>
            <a:normAutofit fontScale="90000"/>
          </a:bodyPr>
          <a:lstStyle/>
          <a:p>
            <a:r>
              <a:rPr lang="cs-CZ" dirty="0"/>
              <a:t>Korelační matice:</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875780146"/>
              </p:ext>
            </p:extLst>
          </p:nvPr>
        </p:nvGraphicFramePr>
        <p:xfrm>
          <a:off x="4067945" y="3179871"/>
          <a:ext cx="4968551" cy="3528392"/>
        </p:xfrm>
        <a:graphic>
          <a:graphicData uri="http://schemas.openxmlformats.org/drawingml/2006/table">
            <a:tbl>
              <a:tblPr firstRow="1" firstCol="1">
                <a:tableStyleId>{5C22544A-7EE6-4342-B048-85BDC9FD1C3A}</a:tableStyleId>
              </a:tblPr>
              <a:tblGrid>
                <a:gridCol w="709793">
                  <a:extLst>
                    <a:ext uri="{9D8B030D-6E8A-4147-A177-3AD203B41FA5}">
                      <a16:colId xmlns:a16="http://schemas.microsoft.com/office/drawing/2014/main" val="20000"/>
                    </a:ext>
                  </a:extLst>
                </a:gridCol>
                <a:gridCol w="709793">
                  <a:extLst>
                    <a:ext uri="{9D8B030D-6E8A-4147-A177-3AD203B41FA5}">
                      <a16:colId xmlns:a16="http://schemas.microsoft.com/office/drawing/2014/main" val="20001"/>
                    </a:ext>
                  </a:extLst>
                </a:gridCol>
                <a:gridCol w="709793">
                  <a:extLst>
                    <a:ext uri="{9D8B030D-6E8A-4147-A177-3AD203B41FA5}">
                      <a16:colId xmlns:a16="http://schemas.microsoft.com/office/drawing/2014/main" val="20002"/>
                    </a:ext>
                  </a:extLst>
                </a:gridCol>
                <a:gridCol w="709793">
                  <a:extLst>
                    <a:ext uri="{9D8B030D-6E8A-4147-A177-3AD203B41FA5}">
                      <a16:colId xmlns:a16="http://schemas.microsoft.com/office/drawing/2014/main" val="20003"/>
                    </a:ext>
                  </a:extLst>
                </a:gridCol>
                <a:gridCol w="709793">
                  <a:extLst>
                    <a:ext uri="{9D8B030D-6E8A-4147-A177-3AD203B41FA5}">
                      <a16:colId xmlns:a16="http://schemas.microsoft.com/office/drawing/2014/main" val="20004"/>
                    </a:ext>
                  </a:extLst>
                </a:gridCol>
                <a:gridCol w="709793">
                  <a:extLst>
                    <a:ext uri="{9D8B030D-6E8A-4147-A177-3AD203B41FA5}">
                      <a16:colId xmlns:a16="http://schemas.microsoft.com/office/drawing/2014/main" val="20005"/>
                    </a:ext>
                  </a:extLst>
                </a:gridCol>
                <a:gridCol w="709793">
                  <a:extLst>
                    <a:ext uri="{9D8B030D-6E8A-4147-A177-3AD203B41FA5}">
                      <a16:colId xmlns:a16="http://schemas.microsoft.com/office/drawing/2014/main" val="20006"/>
                    </a:ext>
                  </a:extLst>
                </a:gridCol>
              </a:tblGrid>
              <a:tr h="504056">
                <a:tc>
                  <a:txBody>
                    <a:bodyPr/>
                    <a:lstStyle/>
                    <a:p>
                      <a:pPr algn="ctr" fontAlgn="b"/>
                      <a:endParaRPr lang="cs-CZ"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cs-CZ" sz="1800" u="none" strike="noStrike">
                          <a:effectLst/>
                        </a:rPr>
                        <a:t>V1</a:t>
                      </a:r>
                      <a:endParaRPr lang="cs-CZ" sz="1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cs-CZ" sz="1800" u="none" strike="noStrike">
                          <a:effectLst/>
                        </a:rPr>
                        <a:t>V2</a:t>
                      </a:r>
                      <a:endParaRPr lang="cs-CZ" sz="1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cs-CZ" sz="1800" u="none" strike="noStrike" dirty="0">
                          <a:effectLst/>
                        </a:rPr>
                        <a:t>V3</a:t>
                      </a:r>
                      <a:endParaRPr lang="cs-CZ"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cs-CZ" sz="1800" u="none" strike="noStrike" dirty="0">
                          <a:effectLst/>
                        </a:rPr>
                        <a:t>V4</a:t>
                      </a:r>
                      <a:endParaRPr lang="cs-CZ"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cs-CZ" sz="1800" u="none" strike="noStrike">
                          <a:effectLst/>
                        </a:rPr>
                        <a:t>V5</a:t>
                      </a:r>
                      <a:endParaRPr lang="cs-CZ" sz="1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cs-CZ" sz="1800" u="none" strike="noStrike">
                          <a:effectLst/>
                        </a:rPr>
                        <a:t>V6</a:t>
                      </a:r>
                      <a:endParaRPr lang="cs-CZ" sz="18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504056">
                <a:tc>
                  <a:txBody>
                    <a:bodyPr/>
                    <a:lstStyle/>
                    <a:p>
                      <a:pPr algn="ctr" fontAlgn="b"/>
                      <a:r>
                        <a:rPr lang="cs-CZ" sz="1800" u="none" strike="noStrike">
                          <a:effectLst/>
                        </a:rPr>
                        <a:t>V1</a:t>
                      </a:r>
                      <a:endParaRPr lang="cs-CZ"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cs-CZ" sz="1800" u="none" strike="noStrike" dirty="0">
                          <a:effectLst/>
                        </a:rPr>
                        <a:t>1</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dirty="0">
                          <a:effectLst/>
                        </a:rPr>
                        <a:t>0,60</a:t>
                      </a:r>
                      <a:endParaRPr lang="cs-CZ"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b"/>
                      <a:r>
                        <a:rPr lang="cs-CZ" sz="1800" u="none" strike="noStrike" dirty="0">
                          <a:effectLst/>
                        </a:rPr>
                        <a:t>0,61</a:t>
                      </a:r>
                      <a:endParaRPr lang="cs-CZ"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b"/>
                      <a:r>
                        <a:rPr lang="cs-CZ" sz="1800" u="none" strike="noStrike">
                          <a:effectLst/>
                        </a:rPr>
                        <a:t>0,20</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a:effectLst/>
                        </a:rPr>
                        <a:t>0,11</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a:effectLst/>
                        </a:rPr>
                        <a:t>-0,03</a:t>
                      </a:r>
                      <a:endParaRPr lang="cs-CZ" sz="18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04056">
                <a:tc>
                  <a:txBody>
                    <a:bodyPr/>
                    <a:lstStyle/>
                    <a:p>
                      <a:pPr algn="ctr" fontAlgn="b"/>
                      <a:r>
                        <a:rPr lang="cs-CZ" sz="1800" u="none" strike="noStrike">
                          <a:effectLst/>
                        </a:rPr>
                        <a:t>V2</a:t>
                      </a:r>
                      <a:endParaRPr lang="cs-CZ"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cs-CZ" sz="1800" u="none" strike="noStrike" dirty="0">
                          <a:effectLst/>
                        </a:rPr>
                        <a:t>0,60</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dirty="0">
                          <a:effectLst/>
                        </a:rPr>
                        <a:t>1</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dirty="0">
                          <a:effectLst/>
                        </a:rPr>
                        <a:t>0,65</a:t>
                      </a:r>
                      <a:endParaRPr lang="cs-CZ" sz="18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b"/>
                      <a:r>
                        <a:rPr lang="cs-CZ" sz="1800" u="none" strike="noStrike" dirty="0">
                          <a:effectLst/>
                        </a:rPr>
                        <a:t>0,29</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dirty="0">
                          <a:effectLst/>
                        </a:rPr>
                        <a:t>0,20</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a:effectLst/>
                        </a:rPr>
                        <a:t>0,01</a:t>
                      </a:r>
                      <a:endParaRPr lang="cs-CZ" sz="18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04056">
                <a:tc>
                  <a:txBody>
                    <a:bodyPr/>
                    <a:lstStyle/>
                    <a:p>
                      <a:pPr algn="ctr" fontAlgn="b"/>
                      <a:r>
                        <a:rPr lang="cs-CZ" sz="1800" u="none" strike="noStrike">
                          <a:effectLst/>
                        </a:rPr>
                        <a:t>V3</a:t>
                      </a:r>
                      <a:endParaRPr lang="cs-CZ"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cs-CZ" sz="1800" u="none" strike="noStrike">
                          <a:effectLst/>
                        </a:rPr>
                        <a:t>0,61</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dirty="0">
                          <a:effectLst/>
                        </a:rPr>
                        <a:t>0,65</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dirty="0">
                          <a:effectLst/>
                        </a:rPr>
                        <a:t>1</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a:effectLst/>
                        </a:rPr>
                        <a:t>0,18</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a:effectLst/>
                        </a:rPr>
                        <a:t>0,06</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a:effectLst/>
                        </a:rPr>
                        <a:t>-0,13</a:t>
                      </a:r>
                      <a:endParaRPr lang="cs-CZ" sz="18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504056">
                <a:tc>
                  <a:txBody>
                    <a:bodyPr/>
                    <a:lstStyle/>
                    <a:p>
                      <a:pPr algn="ctr" fontAlgn="b"/>
                      <a:r>
                        <a:rPr lang="cs-CZ" sz="1800" u="none" strike="noStrike">
                          <a:effectLst/>
                        </a:rPr>
                        <a:t>V4</a:t>
                      </a:r>
                      <a:endParaRPr lang="cs-CZ"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cs-CZ" sz="1800" u="none" strike="noStrike">
                          <a:effectLst/>
                        </a:rPr>
                        <a:t>0,20</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a:effectLst/>
                        </a:rPr>
                        <a:t>0,29</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dirty="0">
                          <a:effectLst/>
                        </a:rPr>
                        <a:t>0,18</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dirty="0">
                          <a:effectLst/>
                        </a:rPr>
                        <a:t>1</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a:effectLst/>
                        </a:rPr>
                        <a:t>0,50</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a:effectLst/>
                        </a:rPr>
                        <a:t>0,38</a:t>
                      </a:r>
                      <a:endParaRPr lang="cs-CZ" sz="18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504056">
                <a:tc>
                  <a:txBody>
                    <a:bodyPr/>
                    <a:lstStyle/>
                    <a:p>
                      <a:pPr algn="ctr" fontAlgn="b"/>
                      <a:r>
                        <a:rPr lang="cs-CZ" sz="1800" u="none" strike="noStrike">
                          <a:effectLst/>
                        </a:rPr>
                        <a:t>V5</a:t>
                      </a:r>
                      <a:endParaRPr lang="cs-CZ"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cs-CZ" sz="1800" u="none" strike="noStrike">
                          <a:effectLst/>
                        </a:rPr>
                        <a:t>0,11</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a:effectLst/>
                        </a:rPr>
                        <a:t>0,20</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a:effectLst/>
                        </a:rPr>
                        <a:t>0,06</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dirty="0">
                          <a:effectLst/>
                        </a:rPr>
                        <a:t>0,50</a:t>
                      </a:r>
                      <a:endParaRPr lang="cs-CZ" sz="18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cs-CZ" sz="1800" u="none" strike="noStrike" dirty="0">
                          <a:effectLst/>
                        </a:rPr>
                        <a:t>1</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800" u="none" strike="noStrike">
                          <a:effectLst/>
                        </a:rPr>
                        <a:t>0,50</a:t>
                      </a:r>
                      <a:endParaRPr lang="cs-CZ" sz="18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504056">
                <a:tc>
                  <a:txBody>
                    <a:bodyPr/>
                    <a:lstStyle/>
                    <a:p>
                      <a:pPr algn="ctr" fontAlgn="b"/>
                      <a:r>
                        <a:rPr lang="cs-CZ" sz="1800" u="none" strike="noStrike">
                          <a:effectLst/>
                        </a:rPr>
                        <a:t>V6</a:t>
                      </a:r>
                      <a:endParaRPr lang="cs-CZ"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cs-CZ" sz="1800" u="none" strike="noStrike">
                          <a:effectLst/>
                        </a:rPr>
                        <a:t>-0,03</a:t>
                      </a:r>
                      <a:endParaRPr lang="cs-CZ" sz="18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cs-CZ" sz="1800" u="none" strike="noStrike">
                          <a:effectLst/>
                        </a:rPr>
                        <a:t>0,01</a:t>
                      </a:r>
                      <a:endParaRPr lang="cs-CZ" sz="18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cs-CZ" sz="1800" u="none" strike="noStrike">
                          <a:effectLst/>
                        </a:rPr>
                        <a:t>-0,13</a:t>
                      </a:r>
                      <a:endParaRPr lang="cs-CZ" sz="18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cs-CZ" sz="1800" u="none" strike="noStrike" dirty="0">
                          <a:effectLst/>
                        </a:rPr>
                        <a:t>0,38</a:t>
                      </a:r>
                      <a:endParaRPr lang="cs-CZ"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cs-CZ" sz="1800" u="none" strike="noStrike" dirty="0">
                          <a:effectLst/>
                        </a:rPr>
                        <a:t>0,50</a:t>
                      </a:r>
                      <a:endParaRPr lang="cs-CZ"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cs-CZ" sz="1800" u="none" strike="noStrike" dirty="0">
                          <a:effectLst/>
                        </a:rPr>
                        <a:t>1</a:t>
                      </a:r>
                      <a:endParaRPr lang="cs-CZ" sz="1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Zástupný symbol pro obsah 4"/>
          <p:cNvSpPr txBox="1">
            <a:spLocks/>
          </p:cNvSpPr>
          <p:nvPr/>
        </p:nvSpPr>
        <p:spPr>
          <a:xfrm>
            <a:off x="685800" y="1412776"/>
            <a:ext cx="7772400" cy="158417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cs-CZ" dirty="0"/>
              <a:t>metoda pracuje s korelační maticí (de facto nic jiného nepotřebuje)</a:t>
            </a:r>
          </a:p>
          <a:p>
            <a:r>
              <a:rPr lang="cs-CZ" dirty="0"/>
              <a:t>abychom mohli izolovat nějaké faktory, měla by matice obsahovat trsy vysokých korelací</a:t>
            </a:r>
          </a:p>
          <a:p>
            <a:endParaRPr lang="cs-CZ" dirty="0"/>
          </a:p>
        </p:txBody>
      </p:sp>
      <p:cxnSp>
        <p:nvCxnSpPr>
          <p:cNvPr id="7" name="Přímá spojnice se šipkou 6"/>
          <p:cNvCxnSpPr/>
          <p:nvPr/>
        </p:nvCxnSpPr>
        <p:spPr>
          <a:xfrm>
            <a:off x="4644008" y="2708920"/>
            <a:ext cx="1512168" cy="10801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 name="Přímá spojnice se šipkou 8"/>
          <p:cNvCxnSpPr/>
          <p:nvPr/>
        </p:nvCxnSpPr>
        <p:spPr>
          <a:xfrm>
            <a:off x="4644008" y="2708920"/>
            <a:ext cx="2448272" cy="309634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7" name="Zástupný symbol pro obsah 4"/>
          <p:cNvSpPr txBox="1">
            <a:spLocks/>
          </p:cNvSpPr>
          <p:nvPr/>
        </p:nvSpPr>
        <p:spPr>
          <a:xfrm>
            <a:off x="685800" y="2996952"/>
            <a:ext cx="3310136" cy="345638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cs-CZ" dirty="0"/>
              <a:t>vhodnost matice lze testovat i exaktně:</a:t>
            </a:r>
          </a:p>
          <a:p>
            <a:r>
              <a:rPr lang="cs-CZ" sz="1400" dirty="0"/>
              <a:t>Kaiser-</a:t>
            </a:r>
            <a:r>
              <a:rPr lang="cs-CZ" sz="1400" dirty="0" err="1"/>
              <a:t>Meyer</a:t>
            </a:r>
            <a:r>
              <a:rPr lang="cs-CZ" sz="1400" dirty="0"/>
              <a:t>-</a:t>
            </a:r>
            <a:r>
              <a:rPr lang="cs-CZ" sz="1400" dirty="0" err="1"/>
              <a:t>Olkinova</a:t>
            </a:r>
            <a:r>
              <a:rPr lang="cs-CZ" sz="1400" dirty="0"/>
              <a:t> míra musí nabývat vysoké hodnoty (ne méně než cca 0,6)</a:t>
            </a:r>
          </a:p>
          <a:p>
            <a:r>
              <a:rPr lang="cs-CZ" sz="1400" dirty="0"/>
              <a:t>Bartlettův test </a:t>
            </a:r>
            <a:r>
              <a:rPr lang="cs-CZ" sz="1400" dirty="0" err="1"/>
              <a:t>sféricity</a:t>
            </a:r>
            <a:r>
              <a:rPr lang="cs-CZ" sz="1400" dirty="0"/>
              <a:t> musí detekovat signifikantní rozdíl korelační matice od jednotkové matice</a:t>
            </a:r>
          </a:p>
          <a:p>
            <a:r>
              <a:rPr lang="cs-CZ" sz="1400" dirty="0"/>
              <a:t>v praxi tyto metody moc nevyužijeme</a:t>
            </a:r>
          </a:p>
          <a:p>
            <a:endParaRPr lang="cs-CZ" dirty="0"/>
          </a:p>
        </p:txBody>
      </p:sp>
    </p:spTree>
    <p:extLst>
      <p:ext uri="{BB962C8B-B14F-4D97-AF65-F5344CB8AC3E}">
        <p14:creationId xmlns:p14="http://schemas.microsoft.com/office/powerpoint/2010/main" val="57347065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nice se šipkou 18"/>
          <p:cNvCxnSpPr>
            <a:stCxn id="20" idx="1"/>
            <a:endCxn id="5" idx="6"/>
          </p:cNvCxnSpPr>
          <p:nvPr/>
        </p:nvCxnSpPr>
        <p:spPr>
          <a:xfrm flipV="1">
            <a:off x="1603043" y="3384354"/>
            <a:ext cx="2176869" cy="1461141"/>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
        <p:nvSpPr>
          <p:cNvPr id="2" name="Nadpis 1"/>
          <p:cNvSpPr>
            <a:spLocks noGrp="1"/>
          </p:cNvSpPr>
          <p:nvPr>
            <p:ph type="title"/>
          </p:nvPr>
        </p:nvSpPr>
        <p:spPr>
          <a:xfrm>
            <a:off x="685800" y="484632"/>
            <a:ext cx="7772400" cy="856136"/>
          </a:xfrm>
        </p:spPr>
        <p:txBody>
          <a:bodyPr>
            <a:normAutofit fontScale="90000"/>
          </a:bodyPr>
          <a:lstStyle/>
          <a:p>
            <a:r>
              <a:rPr lang="cs-CZ" dirty="0"/>
              <a:t>Metoda hlavních komponent:</a:t>
            </a:r>
          </a:p>
        </p:txBody>
      </p:sp>
      <p:sp>
        <p:nvSpPr>
          <p:cNvPr id="3" name="Zástupný symbol pro obsah 2"/>
          <p:cNvSpPr>
            <a:spLocks noGrp="1"/>
          </p:cNvSpPr>
          <p:nvPr>
            <p:ph idx="1"/>
          </p:nvPr>
        </p:nvSpPr>
        <p:spPr>
          <a:xfrm>
            <a:off x="685800" y="1556792"/>
            <a:ext cx="7772400" cy="1551928"/>
          </a:xfrm>
        </p:spPr>
        <p:txBody>
          <a:bodyPr>
            <a:normAutofit fontScale="85000" lnSpcReduction="20000"/>
          </a:bodyPr>
          <a:lstStyle/>
          <a:p>
            <a:r>
              <a:rPr lang="cs-CZ" dirty="0"/>
              <a:t>Představme si, že jednotlivé probandy jako puntíky v </a:t>
            </a:r>
            <a:r>
              <a:rPr lang="cs-CZ" i="1" dirty="0"/>
              <a:t>k</a:t>
            </a:r>
            <a:r>
              <a:rPr lang="cs-CZ" dirty="0"/>
              <a:t>-rozměrném prostoru (</a:t>
            </a:r>
            <a:r>
              <a:rPr lang="cs-CZ" i="1" dirty="0"/>
              <a:t>k</a:t>
            </a:r>
            <a:r>
              <a:rPr lang="cs-CZ" dirty="0"/>
              <a:t> je počet položek)</a:t>
            </a:r>
          </a:p>
          <a:p>
            <a:r>
              <a:rPr lang="cs-CZ" dirty="0"/>
              <a:t>Metoda hlavních komponent najde směr („komponentu“), ve kterém jsou puntíky nejvíce rozptýlené. Tento rozptyl odstraní a hledá další směr, ve kterém jsou hodnoty nejrozmanitější</a:t>
            </a:r>
          </a:p>
          <a:p>
            <a:r>
              <a:rPr lang="cs-CZ" dirty="0"/>
              <a:t>Pro dvě položky:</a:t>
            </a:r>
          </a:p>
        </p:txBody>
      </p:sp>
      <p:sp>
        <p:nvSpPr>
          <p:cNvPr id="5" name="Vývojový diagram: spojnice 4"/>
          <p:cNvSpPr/>
          <p:nvPr/>
        </p:nvSpPr>
        <p:spPr>
          <a:xfrm>
            <a:off x="3635896" y="3312346"/>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6" name="Vývojový diagram: spojnice 5"/>
          <p:cNvSpPr/>
          <p:nvPr/>
        </p:nvSpPr>
        <p:spPr>
          <a:xfrm>
            <a:off x="2915816" y="3617146"/>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7" name="Vývojový diagram: spojnice 6"/>
          <p:cNvSpPr/>
          <p:nvPr/>
        </p:nvSpPr>
        <p:spPr>
          <a:xfrm>
            <a:off x="3491880" y="3815672"/>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8" name="Vývojový diagram: spojnice 7"/>
          <p:cNvSpPr/>
          <p:nvPr/>
        </p:nvSpPr>
        <p:spPr>
          <a:xfrm>
            <a:off x="2555776" y="4387760"/>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9" name="Vývojový diagram: spojnice 8"/>
          <p:cNvSpPr/>
          <p:nvPr/>
        </p:nvSpPr>
        <p:spPr>
          <a:xfrm>
            <a:off x="1475656" y="4459768"/>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cxnSp>
        <p:nvCxnSpPr>
          <p:cNvPr id="11" name="Přímá spojnice se šipkou 10"/>
          <p:cNvCxnSpPr/>
          <p:nvPr/>
        </p:nvCxnSpPr>
        <p:spPr>
          <a:xfrm flipV="1">
            <a:off x="971600" y="3212718"/>
            <a:ext cx="0" cy="197183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 name="Přímá spojnice se šipkou 11"/>
          <p:cNvCxnSpPr/>
          <p:nvPr/>
        </p:nvCxnSpPr>
        <p:spPr>
          <a:xfrm>
            <a:off x="971600" y="5184554"/>
            <a:ext cx="345638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6" name="TextovéPole 15"/>
          <p:cNvSpPr txBox="1"/>
          <p:nvPr/>
        </p:nvSpPr>
        <p:spPr>
          <a:xfrm>
            <a:off x="1789170" y="5304688"/>
            <a:ext cx="1702710" cy="369332"/>
          </a:xfrm>
          <a:prstGeom prst="rect">
            <a:avLst/>
          </a:prstGeom>
          <a:noFill/>
        </p:spPr>
        <p:txBody>
          <a:bodyPr wrap="none" rtlCol="0">
            <a:spAutoFit/>
          </a:bodyPr>
          <a:lstStyle/>
          <a:p>
            <a:r>
              <a:rPr lang="cs-CZ" dirty="0"/>
              <a:t>První položka</a:t>
            </a:r>
          </a:p>
        </p:txBody>
      </p:sp>
      <p:sp>
        <p:nvSpPr>
          <p:cNvPr id="17" name="TextovéPole 16"/>
          <p:cNvSpPr txBox="1"/>
          <p:nvPr/>
        </p:nvSpPr>
        <p:spPr>
          <a:xfrm rot="16200000">
            <a:off x="-203917" y="4051170"/>
            <a:ext cx="1846980" cy="369332"/>
          </a:xfrm>
          <a:prstGeom prst="rect">
            <a:avLst/>
          </a:prstGeom>
          <a:noFill/>
        </p:spPr>
        <p:txBody>
          <a:bodyPr wrap="none" rtlCol="0">
            <a:spAutoFit/>
          </a:bodyPr>
          <a:lstStyle/>
          <a:p>
            <a:r>
              <a:rPr lang="cs-CZ" dirty="0"/>
              <a:t>Druhá položka</a:t>
            </a:r>
          </a:p>
        </p:txBody>
      </p:sp>
      <p:sp>
        <p:nvSpPr>
          <p:cNvPr id="20" name="TextovéPole 19"/>
          <p:cNvSpPr txBox="1"/>
          <p:nvPr/>
        </p:nvSpPr>
        <p:spPr>
          <a:xfrm rot="19521650">
            <a:off x="1444183" y="4182178"/>
            <a:ext cx="1792478" cy="307777"/>
          </a:xfrm>
          <a:prstGeom prst="rect">
            <a:avLst/>
          </a:prstGeom>
          <a:noFill/>
        </p:spPr>
        <p:txBody>
          <a:bodyPr wrap="none" rtlCol="0">
            <a:spAutoFit/>
          </a:bodyPr>
          <a:lstStyle/>
          <a:p>
            <a:r>
              <a:rPr lang="cs-CZ" sz="1400" dirty="0"/>
              <a:t>První komponenta</a:t>
            </a:r>
          </a:p>
        </p:txBody>
      </p:sp>
      <p:cxnSp>
        <p:nvCxnSpPr>
          <p:cNvPr id="21" name="Přímá spojnice se šipkou 20"/>
          <p:cNvCxnSpPr/>
          <p:nvPr/>
        </p:nvCxnSpPr>
        <p:spPr>
          <a:xfrm flipH="1" flipV="1">
            <a:off x="6370339" y="3803582"/>
            <a:ext cx="404875" cy="600521"/>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
        <p:nvSpPr>
          <p:cNvPr id="22" name="Vývojový diagram: spojnice 21"/>
          <p:cNvSpPr/>
          <p:nvPr/>
        </p:nvSpPr>
        <p:spPr>
          <a:xfrm>
            <a:off x="6384397" y="4183147"/>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23" name="Vývojový diagram: spojnice 22"/>
          <p:cNvSpPr/>
          <p:nvPr/>
        </p:nvSpPr>
        <p:spPr>
          <a:xfrm>
            <a:off x="6313059" y="4076448"/>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24" name="Vývojový diagram: spojnice 23"/>
          <p:cNvSpPr/>
          <p:nvPr/>
        </p:nvSpPr>
        <p:spPr>
          <a:xfrm>
            <a:off x="6469146" y="4291564"/>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25" name="Vývojový diagram: spojnice 24"/>
          <p:cNvSpPr/>
          <p:nvPr/>
        </p:nvSpPr>
        <p:spPr>
          <a:xfrm>
            <a:off x="6528413" y="4385862"/>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26" name="Vývojový diagram: spojnice 25"/>
          <p:cNvSpPr/>
          <p:nvPr/>
        </p:nvSpPr>
        <p:spPr>
          <a:xfrm>
            <a:off x="6241051" y="3984034"/>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cxnSp>
        <p:nvCxnSpPr>
          <p:cNvPr id="27" name="Přímá spojnice se šipkou 26"/>
          <p:cNvCxnSpPr/>
          <p:nvPr/>
        </p:nvCxnSpPr>
        <p:spPr>
          <a:xfrm flipV="1">
            <a:off x="4944237" y="3210820"/>
            <a:ext cx="0" cy="197183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8" name="Přímá spojnice se šipkou 27"/>
          <p:cNvCxnSpPr/>
          <p:nvPr/>
        </p:nvCxnSpPr>
        <p:spPr>
          <a:xfrm>
            <a:off x="4944237" y="5182656"/>
            <a:ext cx="345638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9" name="TextovéPole 28"/>
          <p:cNvSpPr txBox="1"/>
          <p:nvPr/>
        </p:nvSpPr>
        <p:spPr>
          <a:xfrm>
            <a:off x="5761807" y="5302790"/>
            <a:ext cx="1702710" cy="369332"/>
          </a:xfrm>
          <a:prstGeom prst="rect">
            <a:avLst/>
          </a:prstGeom>
          <a:noFill/>
        </p:spPr>
        <p:txBody>
          <a:bodyPr wrap="none" rtlCol="0">
            <a:spAutoFit/>
          </a:bodyPr>
          <a:lstStyle/>
          <a:p>
            <a:r>
              <a:rPr lang="cs-CZ" dirty="0"/>
              <a:t>První položka</a:t>
            </a:r>
          </a:p>
        </p:txBody>
      </p:sp>
      <p:sp>
        <p:nvSpPr>
          <p:cNvPr id="30" name="TextovéPole 29"/>
          <p:cNvSpPr txBox="1"/>
          <p:nvPr/>
        </p:nvSpPr>
        <p:spPr>
          <a:xfrm rot="16200000">
            <a:off x="3768720" y="4049272"/>
            <a:ext cx="1846980" cy="369332"/>
          </a:xfrm>
          <a:prstGeom prst="rect">
            <a:avLst/>
          </a:prstGeom>
          <a:noFill/>
        </p:spPr>
        <p:txBody>
          <a:bodyPr wrap="none" rtlCol="0">
            <a:spAutoFit/>
          </a:bodyPr>
          <a:lstStyle/>
          <a:p>
            <a:r>
              <a:rPr lang="cs-CZ" dirty="0"/>
              <a:t>Druhá položka</a:t>
            </a:r>
          </a:p>
        </p:txBody>
      </p:sp>
      <p:sp>
        <p:nvSpPr>
          <p:cNvPr id="31" name="TextovéPole 30"/>
          <p:cNvSpPr txBox="1"/>
          <p:nvPr/>
        </p:nvSpPr>
        <p:spPr>
          <a:xfrm rot="3179231">
            <a:off x="5873108" y="3698078"/>
            <a:ext cx="2016899" cy="523220"/>
          </a:xfrm>
          <a:prstGeom prst="rect">
            <a:avLst/>
          </a:prstGeom>
          <a:noFill/>
        </p:spPr>
        <p:txBody>
          <a:bodyPr wrap="none" rtlCol="0">
            <a:spAutoFit/>
          </a:bodyPr>
          <a:lstStyle/>
          <a:p>
            <a:r>
              <a:rPr lang="cs-CZ" sz="1400" dirty="0"/>
              <a:t>Druhá komponenta</a:t>
            </a:r>
          </a:p>
          <a:p>
            <a:r>
              <a:rPr lang="cs-CZ" sz="1400" dirty="0"/>
              <a:t>(kolmá na předchozí)</a:t>
            </a:r>
          </a:p>
        </p:txBody>
      </p:sp>
      <p:sp>
        <p:nvSpPr>
          <p:cNvPr id="39" name="Zástupný symbol pro obsah 2"/>
          <p:cNvSpPr txBox="1">
            <a:spLocks/>
          </p:cNvSpPr>
          <p:nvPr/>
        </p:nvSpPr>
        <p:spPr>
          <a:xfrm>
            <a:off x="629436" y="5827850"/>
            <a:ext cx="7772400" cy="82276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cs-CZ" sz="1800" dirty="0"/>
              <a:t>Komponent lze najít tolik, kolik má test položek. Všechny budou na sebe kolmé, a jejich „délky“ budou postupně klesat.</a:t>
            </a:r>
          </a:p>
        </p:txBody>
      </p:sp>
    </p:spTree>
    <p:extLst>
      <p:ext uri="{BB962C8B-B14F-4D97-AF65-F5344CB8AC3E}">
        <p14:creationId xmlns:p14="http://schemas.microsoft.com/office/powerpoint/2010/main" val="33670505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971" y="404664"/>
            <a:ext cx="7772400" cy="2808312"/>
          </a:xfrm>
        </p:spPr>
        <p:txBody>
          <a:bodyPr>
            <a:normAutofit/>
          </a:bodyPr>
          <a:lstStyle/>
          <a:p>
            <a:r>
              <a:rPr lang="cs-CZ" sz="1800" dirty="0"/>
              <a:t>Tyto „délky“ nalezených komponent tedy označují, kolik rozmanitosti (rozptylu), která z nich zredukovala (vysvětlila).</a:t>
            </a:r>
          </a:p>
          <a:p>
            <a:r>
              <a:rPr lang="cs-CZ" sz="1800" dirty="0"/>
              <a:t>Nalezeným hodnotám říkáme „vlastní čísla“ (</a:t>
            </a:r>
            <a:r>
              <a:rPr lang="cs-CZ" sz="1800" dirty="0" err="1"/>
              <a:t>eigenvalues</a:t>
            </a:r>
            <a:r>
              <a:rPr lang="cs-CZ" sz="1800" dirty="0"/>
              <a:t>).</a:t>
            </a:r>
          </a:p>
          <a:p>
            <a:r>
              <a:rPr lang="cs-CZ" sz="1800" dirty="0"/>
              <a:t>Jejich součet je roven počtu položek </a:t>
            </a:r>
            <a:r>
              <a:rPr lang="cs-CZ" sz="1400" dirty="0"/>
              <a:t>(protože při výpočtu se předpokládá, že položky mají formu z-skóru, tedy jednotkový rozptyl)</a:t>
            </a:r>
          </a:p>
          <a:p>
            <a:r>
              <a:rPr lang="cs-CZ" sz="1600" dirty="0"/>
              <a:t>Pro každou komponentu proto můžeme snadno stanovit, jaké procento rozptylu vysvětluje ( = vlastní číslo/počet položek )</a:t>
            </a:r>
          </a:p>
          <a:p>
            <a:r>
              <a:rPr lang="cs-CZ" sz="1600" dirty="0"/>
              <a:t>Z našeho původního příkladu:</a:t>
            </a:r>
            <a:endParaRPr lang="cs-CZ" dirty="0"/>
          </a:p>
        </p:txBody>
      </p:sp>
      <p:cxnSp>
        <p:nvCxnSpPr>
          <p:cNvPr id="4" name="Přímá spojnice se šipkou 3"/>
          <p:cNvCxnSpPr/>
          <p:nvPr/>
        </p:nvCxnSpPr>
        <p:spPr>
          <a:xfrm flipV="1">
            <a:off x="8674224" y="116634"/>
            <a:ext cx="0" cy="2520279"/>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
        <p:nvSpPr>
          <p:cNvPr id="5" name="TextovéPole 4"/>
          <p:cNvSpPr txBox="1"/>
          <p:nvPr/>
        </p:nvSpPr>
        <p:spPr>
          <a:xfrm rot="16200000">
            <a:off x="7765408" y="971195"/>
            <a:ext cx="1792478" cy="307777"/>
          </a:xfrm>
          <a:prstGeom prst="rect">
            <a:avLst/>
          </a:prstGeom>
          <a:noFill/>
        </p:spPr>
        <p:txBody>
          <a:bodyPr wrap="none" rtlCol="0">
            <a:spAutoFit/>
          </a:bodyPr>
          <a:lstStyle/>
          <a:p>
            <a:r>
              <a:rPr lang="cs-CZ" sz="1400" dirty="0"/>
              <a:t>První komponenta</a:t>
            </a:r>
          </a:p>
        </p:txBody>
      </p:sp>
      <p:cxnSp>
        <p:nvCxnSpPr>
          <p:cNvPr id="6" name="Přímá spojnice se šipkou 5"/>
          <p:cNvCxnSpPr/>
          <p:nvPr/>
        </p:nvCxnSpPr>
        <p:spPr>
          <a:xfrm flipV="1">
            <a:off x="8892480" y="1916832"/>
            <a:ext cx="0" cy="720081"/>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
        <p:nvSpPr>
          <p:cNvPr id="7" name="TextovéPole 6"/>
          <p:cNvSpPr txBox="1"/>
          <p:nvPr/>
        </p:nvSpPr>
        <p:spPr>
          <a:xfrm rot="16200000">
            <a:off x="7940135" y="915089"/>
            <a:ext cx="1904689" cy="307777"/>
          </a:xfrm>
          <a:prstGeom prst="rect">
            <a:avLst/>
          </a:prstGeom>
          <a:noFill/>
        </p:spPr>
        <p:txBody>
          <a:bodyPr wrap="none" rtlCol="0">
            <a:spAutoFit/>
          </a:bodyPr>
          <a:lstStyle/>
          <a:p>
            <a:r>
              <a:rPr lang="cs-CZ" sz="1400" dirty="0"/>
              <a:t>Druhá komponenta</a:t>
            </a:r>
          </a:p>
        </p:txBody>
      </p:sp>
      <p:graphicFrame>
        <p:nvGraphicFramePr>
          <p:cNvPr id="13" name="Tabulka 12"/>
          <p:cNvGraphicFramePr>
            <a:graphicFrameLocks noGrp="1"/>
          </p:cNvGraphicFramePr>
          <p:nvPr>
            <p:extLst>
              <p:ext uri="{D42A27DB-BD31-4B8C-83A1-F6EECF244321}">
                <p14:modId xmlns:p14="http://schemas.microsoft.com/office/powerpoint/2010/main" val="4135017897"/>
              </p:ext>
            </p:extLst>
          </p:nvPr>
        </p:nvGraphicFramePr>
        <p:xfrm>
          <a:off x="1763688" y="3284984"/>
          <a:ext cx="4536505" cy="2272730"/>
        </p:xfrm>
        <a:graphic>
          <a:graphicData uri="http://schemas.openxmlformats.org/drawingml/2006/table">
            <a:tbl>
              <a:tblPr firstRow="1" firstCol="1">
                <a:tableStyleId>{5C22544A-7EE6-4342-B048-85BDC9FD1C3A}</a:tableStyleId>
              </a:tblPr>
              <a:tblGrid>
                <a:gridCol w="907301">
                  <a:extLst>
                    <a:ext uri="{9D8B030D-6E8A-4147-A177-3AD203B41FA5}">
                      <a16:colId xmlns:a16="http://schemas.microsoft.com/office/drawing/2014/main" val="20000"/>
                    </a:ext>
                  </a:extLst>
                </a:gridCol>
                <a:gridCol w="907301">
                  <a:extLst>
                    <a:ext uri="{9D8B030D-6E8A-4147-A177-3AD203B41FA5}">
                      <a16:colId xmlns:a16="http://schemas.microsoft.com/office/drawing/2014/main" val="20001"/>
                    </a:ext>
                  </a:extLst>
                </a:gridCol>
                <a:gridCol w="907301">
                  <a:extLst>
                    <a:ext uri="{9D8B030D-6E8A-4147-A177-3AD203B41FA5}">
                      <a16:colId xmlns:a16="http://schemas.microsoft.com/office/drawing/2014/main" val="20002"/>
                    </a:ext>
                  </a:extLst>
                </a:gridCol>
                <a:gridCol w="907301">
                  <a:extLst>
                    <a:ext uri="{9D8B030D-6E8A-4147-A177-3AD203B41FA5}">
                      <a16:colId xmlns:a16="http://schemas.microsoft.com/office/drawing/2014/main" val="20003"/>
                    </a:ext>
                  </a:extLst>
                </a:gridCol>
                <a:gridCol w="907301">
                  <a:extLst>
                    <a:ext uri="{9D8B030D-6E8A-4147-A177-3AD203B41FA5}">
                      <a16:colId xmlns:a16="http://schemas.microsoft.com/office/drawing/2014/main" val="20004"/>
                    </a:ext>
                  </a:extLst>
                </a:gridCol>
              </a:tblGrid>
              <a:tr h="432050">
                <a:tc>
                  <a:txBody>
                    <a:bodyPr/>
                    <a:lstStyle/>
                    <a:p>
                      <a:pPr algn="ctr" fontAlgn="b"/>
                      <a:r>
                        <a:rPr lang="cs-CZ" sz="1050" b="1" u="none" strike="noStrike" kern="1200" dirty="0">
                          <a:solidFill>
                            <a:schemeClr val="lt1"/>
                          </a:solidFill>
                          <a:effectLst/>
                          <a:latin typeface="+mn-lt"/>
                          <a:ea typeface="+mn-ea"/>
                          <a:cs typeface="+mn-cs"/>
                        </a:rPr>
                        <a:t>komponenta</a:t>
                      </a:r>
                    </a:p>
                  </a:txBody>
                  <a:tcPr marL="9525" marR="9525" marT="9525" marB="0" anchor="ctr"/>
                </a:tc>
                <a:tc>
                  <a:txBody>
                    <a:bodyPr/>
                    <a:lstStyle/>
                    <a:p>
                      <a:pPr algn="ctr" fontAlgn="b"/>
                      <a:r>
                        <a:rPr lang="cs-CZ" sz="1050" u="none" strike="noStrike" dirty="0" err="1">
                          <a:effectLst/>
                        </a:rPr>
                        <a:t>vl</a:t>
                      </a:r>
                      <a:r>
                        <a:rPr lang="cs-CZ" sz="1050" u="none" strike="noStrike" dirty="0">
                          <a:effectLst/>
                        </a:rPr>
                        <a:t>. číslo</a:t>
                      </a:r>
                      <a:endParaRPr lang="cs-CZ"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050" u="none" strike="noStrike">
                          <a:effectLst/>
                        </a:rPr>
                        <a:t>% celk. rozptylu</a:t>
                      </a:r>
                      <a:endParaRPr lang="cs-CZ" sz="105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050" u="none" strike="noStrike" dirty="0" err="1">
                          <a:effectLst/>
                        </a:rPr>
                        <a:t>Kumulativ</a:t>
                      </a:r>
                      <a:r>
                        <a:rPr lang="cs-CZ" sz="1050" u="none" strike="noStrike" dirty="0">
                          <a:effectLst/>
                        </a:rPr>
                        <a:t>. vlast. číslo</a:t>
                      </a:r>
                      <a:endParaRPr lang="cs-CZ"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050" u="none" strike="noStrike">
                          <a:effectLst/>
                        </a:rPr>
                        <a:t>Kumulativ. %</a:t>
                      </a:r>
                      <a:endParaRPr lang="cs-CZ" sz="105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06780">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2,48</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41,3%</a:t>
                      </a:r>
                      <a:endParaRPr lang="cs-CZ" sz="14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b"/>
                      <a:r>
                        <a:rPr lang="cs-CZ" sz="1400" u="none" strike="noStrike">
                          <a:effectLst/>
                        </a:rPr>
                        <a:t>2,48</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41,3%</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06780">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1,78</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29,7%</a:t>
                      </a:r>
                      <a:endParaRPr lang="cs-CZ" sz="14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tc>
                  <a:txBody>
                    <a:bodyPr/>
                    <a:lstStyle/>
                    <a:p>
                      <a:pPr algn="ctr" fontAlgn="b"/>
                      <a:r>
                        <a:rPr lang="cs-CZ" sz="1400" u="none" strike="noStrike" dirty="0">
                          <a:effectLst/>
                        </a:rPr>
                        <a:t>4,26</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70,9%</a:t>
                      </a:r>
                      <a:endParaRPr lang="cs-CZ" sz="1400" b="0" i="0" u="none" strike="noStrike" dirty="0">
                        <a:solidFill>
                          <a:srgbClr val="000000"/>
                        </a:solidFill>
                        <a:effectLst/>
                        <a:latin typeface="Calibri" panose="020F050202020403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10002"/>
                  </a:ext>
                </a:extLst>
              </a:tr>
              <a:tr h="306780">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0,56</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9,3%</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4,81</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80,2%</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06780">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a:effectLst/>
                        </a:rPr>
                        <a:t>0,46</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7,6%</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5,27</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a:effectLst/>
                        </a:rPr>
                        <a:t>87,8%</a:t>
                      </a:r>
                      <a:endParaRPr lang="cs-CZ"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306780">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a:effectLst/>
                        </a:rPr>
                        <a:t>0,40</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a:effectLst/>
                        </a:rPr>
                        <a:t>6,6%</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5,67</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94,5%</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306780">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a:effectLst/>
                        </a:rPr>
                        <a:t>0,33</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a:effectLst/>
                        </a:rPr>
                        <a:t>5,5%</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6,00</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100%</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bl>
          </a:graphicData>
        </a:graphic>
      </p:graphicFrame>
      <p:sp>
        <p:nvSpPr>
          <p:cNvPr id="14" name="TextovéPole 13"/>
          <p:cNvSpPr txBox="1"/>
          <p:nvPr/>
        </p:nvSpPr>
        <p:spPr>
          <a:xfrm>
            <a:off x="6853806" y="4421676"/>
            <a:ext cx="1653952" cy="1077218"/>
          </a:xfrm>
          <a:prstGeom prst="rect">
            <a:avLst/>
          </a:prstGeom>
          <a:noFill/>
        </p:spPr>
        <p:txBody>
          <a:bodyPr wrap="square" rtlCol="0">
            <a:spAutoFit/>
          </a:bodyPr>
          <a:lstStyle/>
          <a:p>
            <a:r>
              <a:rPr lang="cs-CZ" sz="1600" dirty="0"/>
              <a:t>První dvě komponenty vysvětlí přes 70 % rozptylu!</a:t>
            </a:r>
          </a:p>
        </p:txBody>
      </p:sp>
      <p:cxnSp>
        <p:nvCxnSpPr>
          <p:cNvPr id="16" name="Přímá spojnice se šipkou 15"/>
          <p:cNvCxnSpPr/>
          <p:nvPr/>
        </p:nvCxnSpPr>
        <p:spPr>
          <a:xfrm flipH="1" flipV="1">
            <a:off x="4427984" y="4221088"/>
            <a:ext cx="2376264" cy="72008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 name="Přímá spojnice se šipkou 16"/>
          <p:cNvCxnSpPr/>
          <p:nvPr/>
        </p:nvCxnSpPr>
        <p:spPr>
          <a:xfrm flipH="1" flipV="1">
            <a:off x="6156176" y="4293096"/>
            <a:ext cx="648072" cy="64807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777201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424088"/>
          </a:xfrm>
        </p:spPr>
        <p:txBody>
          <a:bodyPr>
            <a:noAutofit/>
          </a:bodyPr>
          <a:lstStyle/>
          <a:p>
            <a:r>
              <a:rPr lang="cs-CZ" sz="3200" dirty="0"/>
              <a:t>Stanovení počtu komponent/faktorů</a:t>
            </a:r>
          </a:p>
        </p:txBody>
      </p:sp>
      <p:sp>
        <p:nvSpPr>
          <p:cNvPr id="3" name="Zástupný symbol pro obsah 2"/>
          <p:cNvSpPr>
            <a:spLocks noGrp="1"/>
          </p:cNvSpPr>
          <p:nvPr>
            <p:ph idx="1"/>
          </p:nvPr>
        </p:nvSpPr>
        <p:spPr>
          <a:xfrm>
            <a:off x="685800" y="1124744"/>
            <a:ext cx="7772400" cy="1656184"/>
          </a:xfrm>
        </p:spPr>
        <p:txBody>
          <a:bodyPr/>
          <a:lstStyle/>
          <a:p>
            <a:r>
              <a:rPr lang="cs-CZ" dirty="0"/>
              <a:t>Má cenu pracovat se všemi šesti komponentami? (Asi ne, měli jsme přece za úkol zredukovat počet proměnných!)</a:t>
            </a:r>
          </a:p>
          <a:p>
            <a:r>
              <a:rPr lang="cs-CZ" dirty="0"/>
              <a:t>Kolik jich je vhodné nechat, nám pomůže rozhodnout předchozí tabulka, respektive její první sloupec vynesený do „sutinového grafu“ (</a:t>
            </a:r>
            <a:r>
              <a:rPr lang="cs-CZ" dirty="0" err="1"/>
              <a:t>scree</a:t>
            </a:r>
            <a:r>
              <a:rPr lang="cs-CZ" dirty="0"/>
              <a:t> plot, </a:t>
            </a:r>
            <a:r>
              <a:rPr lang="cs-CZ" sz="1400" dirty="0" err="1"/>
              <a:t>Cattel</a:t>
            </a:r>
            <a:r>
              <a:rPr lang="cs-CZ" sz="1400" dirty="0"/>
              <a:t> 1966</a:t>
            </a:r>
            <a:r>
              <a:rPr lang="cs-CZ" dirty="0"/>
              <a:t>):</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31" y="2924944"/>
            <a:ext cx="5143418" cy="3861048"/>
          </a:xfrm>
          <a:prstGeom prst="rect">
            <a:avLst/>
          </a:prstGeom>
        </p:spPr>
      </p:pic>
      <p:pic>
        <p:nvPicPr>
          <p:cNvPr id="4098" name="Picture 2" descr="http://www.oddizzi.com/wp-content/uploads/2015/10/img-mountains-scree_big.jpg"/>
          <p:cNvPicPr>
            <a:picLocks noChangeAspect="1" noChangeArrowheads="1"/>
          </p:cNvPicPr>
          <p:nvPr/>
        </p:nvPicPr>
        <p:blipFill rotWithShape="1">
          <a:blip r:embed="rId3">
            <a:extLst>
              <a:ext uri="{28A0092B-C50C-407E-A947-70E740481C1C}">
                <a14:useLocalDpi xmlns:a14="http://schemas.microsoft.com/office/drawing/2010/main" val="0"/>
              </a:ext>
            </a:extLst>
          </a:blip>
          <a:srcRect l="51069"/>
          <a:stretch/>
        </p:blipFill>
        <p:spPr bwMode="auto">
          <a:xfrm flipH="1">
            <a:off x="6228184" y="3140968"/>
            <a:ext cx="2132497" cy="3268627"/>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3901476" y="3573458"/>
            <a:ext cx="1750643" cy="338554"/>
          </a:xfrm>
          <a:prstGeom prst="rect">
            <a:avLst/>
          </a:prstGeom>
          <a:noFill/>
        </p:spPr>
        <p:txBody>
          <a:bodyPr wrap="square" rtlCol="0">
            <a:spAutoFit/>
          </a:bodyPr>
          <a:lstStyle/>
          <a:p>
            <a:r>
              <a:rPr lang="cs-CZ" sz="1600" dirty="0"/>
              <a:t>Hory (faktory)</a:t>
            </a:r>
          </a:p>
        </p:txBody>
      </p:sp>
      <p:cxnSp>
        <p:nvCxnSpPr>
          <p:cNvPr id="7" name="Přímá spojnice se šipkou 6"/>
          <p:cNvCxnSpPr/>
          <p:nvPr/>
        </p:nvCxnSpPr>
        <p:spPr>
          <a:xfrm flipH="1" flipV="1">
            <a:off x="1979712" y="3573016"/>
            <a:ext cx="1921767" cy="16949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0" name="Přímá spojnice se šipkou 9"/>
          <p:cNvCxnSpPr/>
          <p:nvPr/>
        </p:nvCxnSpPr>
        <p:spPr>
          <a:xfrm flipH="1">
            <a:off x="2555776" y="3742514"/>
            <a:ext cx="1345701" cy="55160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3" name="Přímá spojnice se šipkou 12"/>
          <p:cNvCxnSpPr/>
          <p:nvPr/>
        </p:nvCxnSpPr>
        <p:spPr>
          <a:xfrm>
            <a:off x="5419459" y="3761724"/>
            <a:ext cx="2154424" cy="14841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6" name="TextovéPole 15"/>
          <p:cNvSpPr txBox="1"/>
          <p:nvPr/>
        </p:nvSpPr>
        <p:spPr>
          <a:xfrm>
            <a:off x="3333543" y="4509341"/>
            <a:ext cx="2318576" cy="338554"/>
          </a:xfrm>
          <a:prstGeom prst="rect">
            <a:avLst/>
          </a:prstGeom>
          <a:noFill/>
        </p:spPr>
        <p:txBody>
          <a:bodyPr wrap="square" rtlCol="0">
            <a:spAutoFit/>
          </a:bodyPr>
          <a:lstStyle/>
          <a:p>
            <a:r>
              <a:rPr lang="cs-CZ" sz="1600" dirty="0"/>
              <a:t>Suť (náhodný šum)</a:t>
            </a:r>
          </a:p>
        </p:txBody>
      </p:sp>
      <p:cxnSp>
        <p:nvCxnSpPr>
          <p:cNvPr id="18" name="Přímá spojnice se šipkou 17"/>
          <p:cNvCxnSpPr/>
          <p:nvPr/>
        </p:nvCxnSpPr>
        <p:spPr>
          <a:xfrm flipH="1">
            <a:off x="3228626" y="4891447"/>
            <a:ext cx="456828" cy="69779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0" name="Přímá spojnice se šipkou 19"/>
          <p:cNvCxnSpPr/>
          <p:nvPr/>
        </p:nvCxnSpPr>
        <p:spPr>
          <a:xfrm>
            <a:off x="3746816" y="4891447"/>
            <a:ext cx="33096" cy="84180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Přímá spojnice se šipkou 22"/>
          <p:cNvCxnSpPr/>
          <p:nvPr/>
        </p:nvCxnSpPr>
        <p:spPr>
          <a:xfrm>
            <a:off x="3841274" y="4891447"/>
            <a:ext cx="520311" cy="84180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6" name="Přímá spojnice se šipkou 25"/>
          <p:cNvCxnSpPr/>
          <p:nvPr/>
        </p:nvCxnSpPr>
        <p:spPr>
          <a:xfrm>
            <a:off x="3935732" y="4891447"/>
            <a:ext cx="1068316" cy="98582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Přímá spojnice se šipkou 27"/>
          <p:cNvCxnSpPr/>
          <p:nvPr/>
        </p:nvCxnSpPr>
        <p:spPr>
          <a:xfrm>
            <a:off x="5419459" y="4730498"/>
            <a:ext cx="1510296" cy="85874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82364292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0" y="836712"/>
            <a:ext cx="5686400" cy="5335488"/>
          </a:xfrm>
        </p:spPr>
        <p:txBody>
          <a:bodyPr/>
          <a:lstStyle/>
          <a:p>
            <a:r>
              <a:rPr lang="cs-CZ" dirty="0"/>
              <a:t>Ve skutečnosti není stanovení počtu faktorů triviální problém</a:t>
            </a:r>
          </a:p>
          <a:p>
            <a:endParaRPr lang="cs-CZ" dirty="0"/>
          </a:p>
          <a:p>
            <a:r>
              <a:rPr lang="cs-CZ" dirty="0"/>
              <a:t>Řešení:</a:t>
            </a:r>
          </a:p>
          <a:p>
            <a:pPr lvl="1"/>
            <a:r>
              <a:rPr lang="cs-CZ" dirty="0"/>
              <a:t>Hledáme ve </a:t>
            </a:r>
            <a:r>
              <a:rPr lang="cs-CZ" dirty="0" err="1"/>
              <a:t>scree</a:t>
            </a:r>
            <a:r>
              <a:rPr lang="cs-CZ" dirty="0"/>
              <a:t> plotu „zlom“</a:t>
            </a:r>
          </a:p>
          <a:p>
            <a:pPr lvl="1"/>
            <a:r>
              <a:rPr lang="cs-CZ" dirty="0"/>
              <a:t>Ponecháme jen </a:t>
            </a:r>
            <a:r>
              <a:rPr lang="cs-CZ" dirty="0" err="1"/>
              <a:t>eigenvalues</a:t>
            </a:r>
            <a:r>
              <a:rPr lang="cs-CZ" dirty="0"/>
              <a:t> &gt; 1</a:t>
            </a:r>
          </a:p>
          <a:p>
            <a:pPr lvl="1"/>
            <a:r>
              <a:rPr lang="cs-CZ" dirty="0"/>
              <a:t>Provedeme paralelní analýzu </a:t>
            </a:r>
            <a:r>
              <a:rPr lang="cs-CZ" sz="1400" dirty="0"/>
              <a:t>(pomocí simulací zjistíme v jakých mezích můžou </a:t>
            </a:r>
            <a:r>
              <a:rPr lang="cs-CZ" sz="1400" dirty="0" err="1"/>
              <a:t>eig</a:t>
            </a:r>
            <a:r>
              <a:rPr lang="cs-CZ" sz="1400" dirty="0"/>
              <a:t>. náhodně kolísat a podle toho identifikujeme ta významná)</a:t>
            </a:r>
          </a:p>
          <a:p>
            <a:pPr lvl="1"/>
            <a:r>
              <a:rPr lang="cs-CZ" dirty="0"/>
              <a:t>Použijeme jinou metodu, třeba hledání „akceleračního faktoru“ nebo „</a:t>
            </a:r>
            <a:r>
              <a:rPr lang="cs-CZ" dirty="0" err="1"/>
              <a:t>optimal</a:t>
            </a:r>
            <a:r>
              <a:rPr lang="cs-CZ" dirty="0"/>
              <a:t> </a:t>
            </a:r>
            <a:r>
              <a:rPr lang="cs-CZ" dirty="0" err="1"/>
              <a:t>coordinates</a:t>
            </a:r>
            <a:r>
              <a:rPr lang="cs-CZ" dirty="0"/>
              <a:t> </a:t>
            </a:r>
            <a:r>
              <a:rPr lang="cs-CZ" dirty="0" err="1"/>
              <a:t>method</a:t>
            </a:r>
            <a:r>
              <a:rPr lang="cs-CZ" dirty="0"/>
              <a:t>“ atp.</a:t>
            </a:r>
          </a:p>
          <a:p>
            <a:pPr lvl="1"/>
            <a:r>
              <a:rPr lang="cs-CZ" dirty="0"/>
              <a:t>Zkusíme jednotlivé komponenty/faktory pojmenovat a ponecháme jich tolik, kolik ještě dává smysl</a:t>
            </a:r>
          </a:p>
        </p:txBody>
      </p:sp>
      <p:pic>
        <p:nvPicPr>
          <p:cNvPr id="4" name="Obrázek 3"/>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26971" r="28078"/>
          <a:stretch/>
        </p:blipFill>
        <p:spPr>
          <a:xfrm>
            <a:off x="6588224" y="1916832"/>
            <a:ext cx="2232248" cy="3724473"/>
          </a:xfrm>
          <a:prstGeom prst="rect">
            <a:avLst/>
          </a:prstGeom>
        </p:spPr>
      </p:pic>
      <p:sp>
        <p:nvSpPr>
          <p:cNvPr id="5" name="TextovéPole 4"/>
          <p:cNvSpPr txBox="1"/>
          <p:nvPr/>
        </p:nvSpPr>
        <p:spPr>
          <a:xfrm>
            <a:off x="5496878" y="6172200"/>
            <a:ext cx="1750643" cy="338554"/>
          </a:xfrm>
          <a:prstGeom prst="rect">
            <a:avLst/>
          </a:prstGeom>
          <a:noFill/>
        </p:spPr>
        <p:txBody>
          <a:bodyPr wrap="square" rtlCol="0">
            <a:spAutoFit/>
          </a:bodyPr>
          <a:lstStyle/>
          <a:p>
            <a:r>
              <a:rPr lang="cs-CZ" sz="1600" dirty="0"/>
              <a:t>R. B. </a:t>
            </a:r>
            <a:r>
              <a:rPr lang="cs-CZ" sz="1600" dirty="0" err="1"/>
              <a:t>Cattel</a:t>
            </a:r>
            <a:endParaRPr lang="cs-CZ" sz="1600" dirty="0"/>
          </a:p>
        </p:txBody>
      </p:sp>
      <p:cxnSp>
        <p:nvCxnSpPr>
          <p:cNvPr id="6" name="Přímá spojnice se šipkou 5"/>
          <p:cNvCxnSpPr/>
          <p:nvPr/>
        </p:nvCxnSpPr>
        <p:spPr>
          <a:xfrm flipV="1">
            <a:off x="6372199" y="5013176"/>
            <a:ext cx="1080121" cy="108012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5794177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784128"/>
          </a:xfrm>
        </p:spPr>
        <p:txBody>
          <a:bodyPr>
            <a:normAutofit/>
          </a:bodyPr>
          <a:lstStyle/>
          <a:p>
            <a:r>
              <a:rPr lang="cs-CZ" sz="2800" dirty="0"/>
              <a:t>Výpočet faktorových nábojů (</a:t>
            </a:r>
            <a:r>
              <a:rPr lang="cs-CZ" sz="2800" dirty="0" err="1"/>
              <a:t>loadings</a:t>
            </a:r>
            <a:r>
              <a:rPr lang="cs-CZ" sz="2800" dirty="0"/>
              <a:t>)</a:t>
            </a:r>
          </a:p>
        </p:txBody>
      </p:sp>
      <p:sp>
        <p:nvSpPr>
          <p:cNvPr id="3" name="Zástupný symbol pro obsah 2"/>
          <p:cNvSpPr>
            <a:spLocks noGrp="1"/>
          </p:cNvSpPr>
          <p:nvPr>
            <p:ph idx="1"/>
          </p:nvPr>
        </p:nvSpPr>
        <p:spPr>
          <a:xfrm>
            <a:off x="685800" y="1484784"/>
            <a:ext cx="7772400" cy="2160240"/>
          </a:xfrm>
        </p:spPr>
        <p:txBody>
          <a:bodyPr/>
          <a:lstStyle/>
          <a:p>
            <a:r>
              <a:rPr lang="cs-CZ" dirty="0"/>
              <a:t>Nábojem se myslí váha, s jakou daný faktor ovlivňuje hodnotu odpovědi na položku:</a:t>
            </a:r>
          </a:p>
          <a:p>
            <a:pPr marL="0" indent="0">
              <a:buNone/>
            </a:pPr>
            <a:r>
              <a:rPr lang="cs-CZ" sz="1600" i="1" dirty="0"/>
              <a:t>Petrova odpověď na položku 1 (z-skór) = Petrova hodnota prvního faktoru * první faktorový náboj položky 1 + Petrova hodnota druhého faktoru * druhý faktorový náboj položky 1 + Petrova chyba na položce 1</a:t>
            </a:r>
          </a:p>
          <a:p>
            <a:r>
              <a:rPr lang="cs-CZ" dirty="0"/>
              <a:t>Náboj taky můžeme chápat jako míru, do jaké daná položka nalezený faktor sytí</a:t>
            </a:r>
          </a:p>
        </p:txBody>
      </p:sp>
      <p:graphicFrame>
        <p:nvGraphicFramePr>
          <p:cNvPr id="4" name="Tabulka 3"/>
          <p:cNvGraphicFramePr>
            <a:graphicFrameLocks noGrp="1"/>
          </p:cNvGraphicFramePr>
          <p:nvPr>
            <p:extLst>
              <p:ext uri="{D42A27DB-BD31-4B8C-83A1-F6EECF244321}">
                <p14:modId xmlns:p14="http://schemas.microsoft.com/office/powerpoint/2010/main" val="2905628110"/>
              </p:ext>
            </p:extLst>
          </p:nvPr>
        </p:nvGraphicFramePr>
        <p:xfrm>
          <a:off x="971600" y="3717032"/>
          <a:ext cx="2808312" cy="2792403"/>
        </p:xfrm>
        <a:graphic>
          <a:graphicData uri="http://schemas.openxmlformats.org/drawingml/2006/table">
            <a:tbl>
              <a:tblPr firstRow="1" firstCol="1">
                <a:tableStyleId>{5C22544A-7EE6-4342-B048-85BDC9FD1C3A}</a:tableStyleId>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310267">
                <a:tc>
                  <a:txBody>
                    <a:bodyPr/>
                    <a:lstStyle/>
                    <a:p>
                      <a:pPr algn="ctr" fontAlgn="b"/>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Faktor 1</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Faktor 2</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10267">
                <a:tc>
                  <a:txBody>
                    <a:bodyPr/>
                    <a:lstStyle/>
                    <a:p>
                      <a:pPr algn="ctr" fontAlgn="b"/>
                      <a:r>
                        <a:rPr lang="cs-CZ" sz="1200" u="none" strike="noStrike">
                          <a:effectLst/>
                        </a:rPr>
                        <a:t>V1</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0,76</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-0,35</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10267">
                <a:tc>
                  <a:txBody>
                    <a:bodyPr/>
                    <a:lstStyle/>
                    <a:p>
                      <a:pPr algn="ctr" fontAlgn="b"/>
                      <a:r>
                        <a:rPr lang="cs-CZ" sz="1200" u="none" strike="noStrike">
                          <a:effectLst/>
                        </a:rPr>
                        <a:t>V2</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0,83</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-0,27</a:t>
                      </a:r>
                      <a:endParaRPr lang="cs-CZ"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310267">
                <a:tc>
                  <a:txBody>
                    <a:bodyPr/>
                    <a:lstStyle/>
                    <a:p>
                      <a:pPr algn="ctr" fontAlgn="b"/>
                      <a:r>
                        <a:rPr lang="cs-CZ" sz="1200" u="none" strike="noStrike">
                          <a:effectLst/>
                        </a:rPr>
                        <a:t>V3</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0,75</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-0,45</a:t>
                      </a:r>
                      <a:endParaRPr lang="cs-CZ"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10267">
                <a:tc>
                  <a:txBody>
                    <a:bodyPr/>
                    <a:lstStyle/>
                    <a:p>
                      <a:pPr algn="ctr" fontAlgn="b"/>
                      <a:r>
                        <a:rPr lang="cs-CZ" sz="1200" u="none" strike="noStrike">
                          <a:effectLst/>
                        </a:rPr>
                        <a:t>V4</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0,59</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0,53</a:t>
                      </a:r>
                      <a:endParaRPr lang="cs-CZ"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310267">
                <a:tc>
                  <a:txBody>
                    <a:bodyPr/>
                    <a:lstStyle/>
                    <a:p>
                      <a:pPr algn="ctr" fontAlgn="b"/>
                      <a:r>
                        <a:rPr lang="cs-CZ" sz="1200" u="none" strike="noStrike">
                          <a:effectLst/>
                        </a:rPr>
                        <a:t>V5</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0,48</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0,69</a:t>
                      </a:r>
                      <a:endParaRPr lang="cs-CZ"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310267">
                <a:tc>
                  <a:txBody>
                    <a:bodyPr/>
                    <a:lstStyle/>
                    <a:p>
                      <a:pPr algn="ctr" fontAlgn="b"/>
                      <a:r>
                        <a:rPr lang="cs-CZ" sz="1200" u="none" strike="noStrike">
                          <a:effectLst/>
                        </a:rPr>
                        <a:t>V6</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0,24</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0,79</a:t>
                      </a:r>
                      <a:endParaRPr lang="cs-CZ"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10267">
                <a:tc>
                  <a:txBody>
                    <a:bodyPr/>
                    <a:lstStyle/>
                    <a:p>
                      <a:pPr algn="ctr" fontAlgn="b"/>
                      <a:r>
                        <a:rPr lang="cs-CZ" sz="1200" u="none" strike="noStrike">
                          <a:effectLst/>
                        </a:rPr>
                        <a:t>Výkl.roz</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2,48</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b"/>
                      <a:r>
                        <a:rPr lang="cs-CZ" sz="1200" u="none" strike="noStrike" dirty="0">
                          <a:effectLst/>
                        </a:rPr>
                        <a:t>1,78</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7"/>
                  </a:ext>
                </a:extLst>
              </a:tr>
              <a:tr h="310267">
                <a:tc>
                  <a:txBody>
                    <a:bodyPr/>
                    <a:lstStyle/>
                    <a:p>
                      <a:pPr algn="ctr" fontAlgn="b"/>
                      <a:r>
                        <a:rPr lang="cs-CZ" sz="1200" u="none" strike="noStrike">
                          <a:effectLst/>
                        </a:rPr>
                        <a:t>Prp.celk</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0,41</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b"/>
                      <a:r>
                        <a:rPr lang="cs-CZ" sz="1200" u="none" strike="noStrike" dirty="0">
                          <a:effectLst/>
                        </a:rPr>
                        <a:t>0,30</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8"/>
                  </a:ext>
                </a:extLst>
              </a:tr>
            </a:tbl>
          </a:graphicData>
        </a:graphic>
      </p:graphicFrame>
      <p:sp>
        <p:nvSpPr>
          <p:cNvPr id="5" name="TextovéPole 4"/>
          <p:cNvSpPr txBox="1"/>
          <p:nvPr/>
        </p:nvSpPr>
        <p:spPr>
          <a:xfrm>
            <a:off x="4499992" y="3717359"/>
            <a:ext cx="3528392" cy="1200329"/>
          </a:xfrm>
          <a:prstGeom prst="rect">
            <a:avLst/>
          </a:prstGeom>
          <a:noFill/>
        </p:spPr>
        <p:txBody>
          <a:bodyPr wrap="square" rtlCol="0">
            <a:spAutoFit/>
          </a:bodyPr>
          <a:lstStyle/>
          <a:p>
            <a:r>
              <a:rPr lang="cs-CZ" dirty="0"/>
              <a:t>všechny položky sytí první faktor; druhý faktor pak sytí první tři položky záporně a další tři kladně</a:t>
            </a:r>
          </a:p>
        </p:txBody>
      </p:sp>
      <p:sp>
        <p:nvSpPr>
          <p:cNvPr id="6" name="TextovéPole 5"/>
          <p:cNvSpPr txBox="1"/>
          <p:nvPr/>
        </p:nvSpPr>
        <p:spPr>
          <a:xfrm>
            <a:off x="4283968" y="5147346"/>
            <a:ext cx="3528392" cy="584775"/>
          </a:xfrm>
          <a:prstGeom prst="rect">
            <a:avLst/>
          </a:prstGeom>
          <a:noFill/>
        </p:spPr>
        <p:txBody>
          <a:bodyPr wrap="square" rtlCol="0">
            <a:spAutoFit/>
          </a:bodyPr>
          <a:lstStyle/>
          <a:p>
            <a:r>
              <a:rPr lang="cs-CZ" sz="1600" dirty="0"/>
              <a:t>množství vysvětleného rozptylu = součet druhých mocnin nábojů</a:t>
            </a:r>
          </a:p>
        </p:txBody>
      </p:sp>
      <p:cxnSp>
        <p:nvCxnSpPr>
          <p:cNvPr id="7" name="Přímá spojnice se šipkou 6"/>
          <p:cNvCxnSpPr/>
          <p:nvPr/>
        </p:nvCxnSpPr>
        <p:spPr>
          <a:xfrm flipH="1">
            <a:off x="2555776" y="5419065"/>
            <a:ext cx="1741748" cy="60222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 name="Přímá spojnice se šipkou 8"/>
          <p:cNvCxnSpPr>
            <a:stCxn id="6" idx="1"/>
          </p:cNvCxnSpPr>
          <p:nvPr/>
        </p:nvCxnSpPr>
        <p:spPr>
          <a:xfrm flipH="1">
            <a:off x="3509628" y="5439734"/>
            <a:ext cx="774340" cy="55518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2" name="TextovéPole 11"/>
          <p:cNvSpPr txBox="1"/>
          <p:nvPr/>
        </p:nvSpPr>
        <p:spPr>
          <a:xfrm>
            <a:off x="4732610" y="5994921"/>
            <a:ext cx="3079750" cy="738664"/>
          </a:xfrm>
          <a:prstGeom prst="rect">
            <a:avLst/>
          </a:prstGeom>
          <a:noFill/>
        </p:spPr>
        <p:txBody>
          <a:bodyPr wrap="square" rtlCol="0">
            <a:spAutoFit/>
          </a:bodyPr>
          <a:lstStyle/>
          <a:p>
            <a:r>
              <a:rPr lang="cs-CZ" sz="1400" dirty="0"/>
              <a:t>po vydělení počtem položek (6) odpovídá procentu vysvětleného rozptylu (71 %, to tu už bylo)</a:t>
            </a:r>
          </a:p>
        </p:txBody>
      </p:sp>
      <p:cxnSp>
        <p:nvCxnSpPr>
          <p:cNvPr id="13" name="Přímá spojnice se šipkou 12"/>
          <p:cNvCxnSpPr/>
          <p:nvPr/>
        </p:nvCxnSpPr>
        <p:spPr>
          <a:xfrm flipH="1">
            <a:off x="3644770" y="6342127"/>
            <a:ext cx="1087840" cy="2212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5" name="Přímá spojnice se šipkou 14"/>
          <p:cNvCxnSpPr/>
          <p:nvPr/>
        </p:nvCxnSpPr>
        <p:spPr>
          <a:xfrm flipH="1" flipV="1">
            <a:off x="2771800" y="4149080"/>
            <a:ext cx="1728192" cy="2569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 name="Přímá spojnice se šipkou 16"/>
          <p:cNvCxnSpPr/>
          <p:nvPr/>
        </p:nvCxnSpPr>
        <p:spPr>
          <a:xfrm flipH="1">
            <a:off x="3644771" y="4521979"/>
            <a:ext cx="2799437" cy="1140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9" name="Přímá spojnice se šipkou 18"/>
          <p:cNvCxnSpPr/>
          <p:nvPr/>
        </p:nvCxnSpPr>
        <p:spPr>
          <a:xfrm flipH="1">
            <a:off x="3563889" y="4829728"/>
            <a:ext cx="2016223" cy="55041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5895850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928144"/>
          </a:xfrm>
        </p:spPr>
        <p:txBody>
          <a:bodyPr>
            <a:normAutofit fontScale="90000"/>
          </a:bodyPr>
          <a:lstStyle/>
          <a:p>
            <a:r>
              <a:rPr lang="cs-CZ" dirty="0"/>
              <a:t>Rotace: Hledání </a:t>
            </a:r>
            <a:r>
              <a:rPr lang="cs-CZ" dirty="0" err="1"/>
              <a:t>simple</a:t>
            </a:r>
            <a:r>
              <a:rPr lang="cs-CZ" dirty="0"/>
              <a:t> </a:t>
            </a:r>
            <a:r>
              <a:rPr lang="cs-CZ" dirty="0" err="1"/>
              <a:t>structure</a:t>
            </a:r>
            <a:endParaRPr lang="cs-CZ" dirty="0"/>
          </a:p>
        </p:txBody>
      </p:sp>
      <p:sp>
        <p:nvSpPr>
          <p:cNvPr id="3" name="Zástupný symbol pro obsah 2"/>
          <p:cNvSpPr>
            <a:spLocks noGrp="1"/>
          </p:cNvSpPr>
          <p:nvPr>
            <p:ph idx="1"/>
          </p:nvPr>
        </p:nvSpPr>
        <p:spPr>
          <a:xfrm>
            <a:off x="685800" y="1412776"/>
            <a:ext cx="7772400" cy="4759424"/>
          </a:xfrm>
        </p:spPr>
        <p:txBody>
          <a:bodyPr>
            <a:normAutofit/>
          </a:bodyPr>
          <a:lstStyle/>
          <a:p>
            <a:r>
              <a:rPr lang="cs-CZ" sz="1800" dirty="0"/>
              <a:t>Faktory/komponenty většinou nejde interpretovat, protože každá položka, jich sytí více.</a:t>
            </a:r>
          </a:p>
          <a:p>
            <a:r>
              <a:rPr lang="cs-CZ" sz="1800" dirty="0"/>
              <a:t>Raději bychom měli řešení, kdy je každá položka svázaná jen s jedním faktorem (tedy na každém řádku tabulky nábojů) bude jedno velké číslo a zbytek blízkých nule = </a:t>
            </a:r>
            <a:r>
              <a:rPr lang="cs-CZ" sz="1800" dirty="0" err="1"/>
              <a:t>simple</a:t>
            </a:r>
            <a:r>
              <a:rPr lang="cs-CZ" sz="1800" dirty="0"/>
              <a:t> </a:t>
            </a:r>
            <a:r>
              <a:rPr lang="cs-CZ" sz="1800" dirty="0" err="1"/>
              <a:t>structure</a:t>
            </a:r>
            <a:r>
              <a:rPr lang="cs-CZ" sz="1800" dirty="0"/>
              <a:t> (</a:t>
            </a:r>
            <a:r>
              <a:rPr lang="cs-CZ" sz="1800" dirty="0" err="1"/>
              <a:t>Thurstone</a:t>
            </a:r>
            <a:r>
              <a:rPr lang="cs-CZ" sz="1800" dirty="0"/>
              <a:t>, 1947)</a:t>
            </a:r>
          </a:p>
          <a:p>
            <a:r>
              <a:rPr lang="cs-CZ" sz="1800" dirty="0"/>
              <a:t>Proč jsme ji nenašli? (příklad s dvěma položkami):</a:t>
            </a:r>
          </a:p>
        </p:txBody>
      </p:sp>
      <p:cxnSp>
        <p:nvCxnSpPr>
          <p:cNvPr id="4" name="Přímá spojnice se šipkou 3"/>
          <p:cNvCxnSpPr/>
          <p:nvPr/>
        </p:nvCxnSpPr>
        <p:spPr>
          <a:xfrm flipV="1">
            <a:off x="1509886" y="4340376"/>
            <a:ext cx="2102402" cy="1096503"/>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
        <p:nvSpPr>
          <p:cNvPr id="5" name="Vývojový diagram: spojnice 4"/>
          <p:cNvSpPr/>
          <p:nvPr/>
        </p:nvSpPr>
        <p:spPr>
          <a:xfrm>
            <a:off x="3468272" y="5238341"/>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6" name="Vývojový diagram: spojnice 5"/>
          <p:cNvSpPr/>
          <p:nvPr/>
        </p:nvSpPr>
        <p:spPr>
          <a:xfrm>
            <a:off x="1975467" y="5452190"/>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7" name="Vývojový diagram: spojnice 6"/>
          <p:cNvSpPr/>
          <p:nvPr/>
        </p:nvSpPr>
        <p:spPr>
          <a:xfrm>
            <a:off x="2411760" y="4005064"/>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8" name="Vývojový diagram: spojnice 7"/>
          <p:cNvSpPr/>
          <p:nvPr/>
        </p:nvSpPr>
        <p:spPr>
          <a:xfrm>
            <a:off x="1722993" y="4757516"/>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9" name="Vývojový diagram: spojnice 8"/>
          <p:cNvSpPr/>
          <p:nvPr/>
        </p:nvSpPr>
        <p:spPr>
          <a:xfrm>
            <a:off x="1473028" y="5331203"/>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cxnSp>
        <p:nvCxnSpPr>
          <p:cNvPr id="10" name="Přímá spojnice se šipkou 9"/>
          <p:cNvCxnSpPr/>
          <p:nvPr/>
        </p:nvCxnSpPr>
        <p:spPr>
          <a:xfrm flipV="1">
            <a:off x="1092008" y="3862946"/>
            <a:ext cx="0" cy="197183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1" name="Přímá spojnice se šipkou 10"/>
          <p:cNvCxnSpPr/>
          <p:nvPr/>
        </p:nvCxnSpPr>
        <p:spPr>
          <a:xfrm>
            <a:off x="1092008" y="5834782"/>
            <a:ext cx="345638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2" name="TextovéPole 11"/>
          <p:cNvSpPr txBox="1"/>
          <p:nvPr/>
        </p:nvSpPr>
        <p:spPr>
          <a:xfrm>
            <a:off x="1909578" y="5954916"/>
            <a:ext cx="1702710" cy="369332"/>
          </a:xfrm>
          <a:prstGeom prst="rect">
            <a:avLst/>
          </a:prstGeom>
          <a:noFill/>
        </p:spPr>
        <p:txBody>
          <a:bodyPr wrap="none" rtlCol="0">
            <a:spAutoFit/>
          </a:bodyPr>
          <a:lstStyle/>
          <a:p>
            <a:r>
              <a:rPr lang="cs-CZ" dirty="0"/>
              <a:t>První položka</a:t>
            </a:r>
          </a:p>
        </p:txBody>
      </p:sp>
      <p:sp>
        <p:nvSpPr>
          <p:cNvPr id="13" name="TextovéPole 12"/>
          <p:cNvSpPr txBox="1"/>
          <p:nvPr/>
        </p:nvSpPr>
        <p:spPr>
          <a:xfrm rot="16200000">
            <a:off x="-83509" y="4701398"/>
            <a:ext cx="1846980" cy="369332"/>
          </a:xfrm>
          <a:prstGeom prst="rect">
            <a:avLst/>
          </a:prstGeom>
          <a:noFill/>
        </p:spPr>
        <p:txBody>
          <a:bodyPr wrap="none" rtlCol="0">
            <a:spAutoFit/>
          </a:bodyPr>
          <a:lstStyle/>
          <a:p>
            <a:r>
              <a:rPr lang="cs-CZ" dirty="0"/>
              <a:t>Druhá položka</a:t>
            </a:r>
          </a:p>
        </p:txBody>
      </p:sp>
      <p:sp>
        <p:nvSpPr>
          <p:cNvPr id="14" name="TextovéPole 13"/>
          <p:cNvSpPr txBox="1"/>
          <p:nvPr/>
        </p:nvSpPr>
        <p:spPr>
          <a:xfrm rot="20005424">
            <a:off x="1675945" y="4744394"/>
            <a:ext cx="1792478" cy="307777"/>
          </a:xfrm>
          <a:prstGeom prst="rect">
            <a:avLst/>
          </a:prstGeom>
          <a:noFill/>
        </p:spPr>
        <p:txBody>
          <a:bodyPr wrap="none" rtlCol="0">
            <a:spAutoFit/>
          </a:bodyPr>
          <a:lstStyle/>
          <a:p>
            <a:r>
              <a:rPr lang="cs-CZ" sz="1400" dirty="0"/>
              <a:t>První komponenta</a:t>
            </a:r>
          </a:p>
        </p:txBody>
      </p:sp>
      <p:cxnSp>
        <p:nvCxnSpPr>
          <p:cNvPr id="15" name="Přímá spojnice se šipkou 14"/>
          <p:cNvCxnSpPr/>
          <p:nvPr/>
        </p:nvCxnSpPr>
        <p:spPr>
          <a:xfrm flipH="1" flipV="1">
            <a:off x="2172403" y="4207638"/>
            <a:ext cx="356332" cy="663055"/>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
        <p:nvSpPr>
          <p:cNvPr id="29" name="Vývojový diagram: spojnice 28"/>
          <p:cNvSpPr/>
          <p:nvPr/>
        </p:nvSpPr>
        <p:spPr>
          <a:xfrm>
            <a:off x="2114920" y="4453810"/>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30" name="Vývojový diagram: spojnice 29"/>
          <p:cNvSpPr/>
          <p:nvPr/>
        </p:nvSpPr>
        <p:spPr>
          <a:xfrm>
            <a:off x="2453447" y="5438977"/>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31" name="Vývojový diagram: spojnice 30"/>
          <p:cNvSpPr/>
          <p:nvPr/>
        </p:nvSpPr>
        <p:spPr>
          <a:xfrm>
            <a:off x="2978482" y="5281384"/>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34" name="Obdélník 33"/>
          <p:cNvSpPr/>
          <p:nvPr/>
        </p:nvSpPr>
        <p:spPr>
          <a:xfrm rot="3613683">
            <a:off x="1950290" y="4361741"/>
            <a:ext cx="865943" cy="276999"/>
          </a:xfrm>
          <a:prstGeom prst="rect">
            <a:avLst/>
          </a:prstGeom>
        </p:spPr>
        <p:txBody>
          <a:bodyPr wrap="none">
            <a:spAutoFit/>
          </a:bodyPr>
          <a:lstStyle/>
          <a:p>
            <a:r>
              <a:rPr lang="cs-CZ" sz="1200" dirty="0"/>
              <a:t>Druhá k.</a:t>
            </a:r>
          </a:p>
        </p:txBody>
      </p:sp>
      <p:sp>
        <p:nvSpPr>
          <p:cNvPr id="35" name="Obdélník 34"/>
          <p:cNvSpPr/>
          <p:nvPr/>
        </p:nvSpPr>
        <p:spPr>
          <a:xfrm>
            <a:off x="1786806" y="3633597"/>
            <a:ext cx="1487908" cy="369332"/>
          </a:xfrm>
          <a:prstGeom prst="rect">
            <a:avLst/>
          </a:prstGeom>
        </p:spPr>
        <p:txBody>
          <a:bodyPr wrap="none">
            <a:spAutoFit/>
          </a:bodyPr>
          <a:lstStyle/>
          <a:p>
            <a:r>
              <a:rPr lang="cs-CZ" dirty="0"/>
              <a:t>Naše řešení</a:t>
            </a:r>
          </a:p>
        </p:txBody>
      </p:sp>
      <p:cxnSp>
        <p:nvCxnSpPr>
          <p:cNvPr id="36" name="Přímá spojnice se šipkou 35"/>
          <p:cNvCxnSpPr/>
          <p:nvPr/>
        </p:nvCxnSpPr>
        <p:spPr>
          <a:xfrm>
            <a:off x="5682716" y="5227450"/>
            <a:ext cx="1784736" cy="514951"/>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
        <p:nvSpPr>
          <p:cNvPr id="37" name="Vývojový diagram: spojnice 36"/>
          <p:cNvSpPr/>
          <p:nvPr/>
        </p:nvSpPr>
        <p:spPr>
          <a:xfrm>
            <a:off x="7427995" y="5238341"/>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38" name="Vývojový diagram: spojnice 37"/>
          <p:cNvSpPr/>
          <p:nvPr/>
        </p:nvSpPr>
        <p:spPr>
          <a:xfrm>
            <a:off x="5935190" y="5452190"/>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39" name="Vývojový diagram: spojnice 38"/>
          <p:cNvSpPr/>
          <p:nvPr/>
        </p:nvSpPr>
        <p:spPr>
          <a:xfrm>
            <a:off x="6371483" y="4005064"/>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41" name="Vývojový diagram: spojnice 40"/>
          <p:cNvSpPr/>
          <p:nvPr/>
        </p:nvSpPr>
        <p:spPr>
          <a:xfrm>
            <a:off x="5432751" y="5331203"/>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cxnSp>
        <p:nvCxnSpPr>
          <p:cNvPr id="42" name="Přímá spojnice se šipkou 41"/>
          <p:cNvCxnSpPr/>
          <p:nvPr/>
        </p:nvCxnSpPr>
        <p:spPr>
          <a:xfrm flipV="1">
            <a:off x="5051731" y="3862946"/>
            <a:ext cx="0" cy="197183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3" name="Přímá spojnice se šipkou 42"/>
          <p:cNvCxnSpPr/>
          <p:nvPr/>
        </p:nvCxnSpPr>
        <p:spPr>
          <a:xfrm>
            <a:off x="5051731" y="5834782"/>
            <a:ext cx="345638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4" name="TextovéPole 43"/>
          <p:cNvSpPr txBox="1"/>
          <p:nvPr/>
        </p:nvSpPr>
        <p:spPr>
          <a:xfrm>
            <a:off x="5869301" y="5954916"/>
            <a:ext cx="1702710" cy="369332"/>
          </a:xfrm>
          <a:prstGeom prst="rect">
            <a:avLst/>
          </a:prstGeom>
          <a:noFill/>
        </p:spPr>
        <p:txBody>
          <a:bodyPr wrap="none" rtlCol="0">
            <a:spAutoFit/>
          </a:bodyPr>
          <a:lstStyle/>
          <a:p>
            <a:r>
              <a:rPr lang="cs-CZ" dirty="0"/>
              <a:t>První položka</a:t>
            </a:r>
          </a:p>
        </p:txBody>
      </p:sp>
      <p:sp>
        <p:nvSpPr>
          <p:cNvPr id="45" name="TextovéPole 44"/>
          <p:cNvSpPr txBox="1"/>
          <p:nvPr/>
        </p:nvSpPr>
        <p:spPr>
          <a:xfrm rot="16200000">
            <a:off x="3876214" y="4701398"/>
            <a:ext cx="1846980" cy="369332"/>
          </a:xfrm>
          <a:prstGeom prst="rect">
            <a:avLst/>
          </a:prstGeom>
          <a:noFill/>
        </p:spPr>
        <p:txBody>
          <a:bodyPr wrap="none" rtlCol="0">
            <a:spAutoFit/>
          </a:bodyPr>
          <a:lstStyle/>
          <a:p>
            <a:r>
              <a:rPr lang="cs-CZ" dirty="0"/>
              <a:t>Druhá položka</a:t>
            </a:r>
          </a:p>
        </p:txBody>
      </p:sp>
      <p:sp>
        <p:nvSpPr>
          <p:cNvPr id="46" name="TextovéPole 45"/>
          <p:cNvSpPr txBox="1"/>
          <p:nvPr/>
        </p:nvSpPr>
        <p:spPr>
          <a:xfrm rot="1082135">
            <a:off x="5987352" y="5249322"/>
            <a:ext cx="1245854" cy="307777"/>
          </a:xfrm>
          <a:prstGeom prst="rect">
            <a:avLst/>
          </a:prstGeom>
          <a:noFill/>
        </p:spPr>
        <p:txBody>
          <a:bodyPr wrap="none" rtlCol="0">
            <a:spAutoFit/>
          </a:bodyPr>
          <a:lstStyle/>
          <a:p>
            <a:r>
              <a:rPr lang="cs-CZ" sz="1400" dirty="0"/>
              <a:t>První komp.</a:t>
            </a:r>
          </a:p>
        </p:txBody>
      </p:sp>
      <p:cxnSp>
        <p:nvCxnSpPr>
          <p:cNvPr id="47" name="Přímá spojnice se šipkou 46"/>
          <p:cNvCxnSpPr/>
          <p:nvPr/>
        </p:nvCxnSpPr>
        <p:spPr>
          <a:xfrm flipV="1">
            <a:off x="5710434" y="3962573"/>
            <a:ext cx="363378" cy="1275770"/>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
        <p:nvSpPr>
          <p:cNvPr id="48" name="Vývojový diagram: spojnice 47"/>
          <p:cNvSpPr/>
          <p:nvPr/>
        </p:nvSpPr>
        <p:spPr>
          <a:xfrm>
            <a:off x="6074643" y="4453810"/>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49" name="Vývojový diagram: spojnice 48"/>
          <p:cNvSpPr/>
          <p:nvPr/>
        </p:nvSpPr>
        <p:spPr>
          <a:xfrm>
            <a:off x="6413170" y="5438977"/>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50" name="Vývojový diagram: spojnice 49"/>
          <p:cNvSpPr/>
          <p:nvPr/>
        </p:nvSpPr>
        <p:spPr>
          <a:xfrm>
            <a:off x="6938205" y="5281384"/>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51" name="Obdélník 50"/>
          <p:cNvSpPr/>
          <p:nvPr/>
        </p:nvSpPr>
        <p:spPr>
          <a:xfrm rot="17165376">
            <a:off x="5499264" y="4292530"/>
            <a:ext cx="865943" cy="276999"/>
          </a:xfrm>
          <a:prstGeom prst="rect">
            <a:avLst/>
          </a:prstGeom>
        </p:spPr>
        <p:txBody>
          <a:bodyPr wrap="none">
            <a:spAutoFit/>
          </a:bodyPr>
          <a:lstStyle/>
          <a:p>
            <a:r>
              <a:rPr lang="cs-CZ" sz="1200" dirty="0"/>
              <a:t>Druhá k.</a:t>
            </a:r>
          </a:p>
        </p:txBody>
      </p:sp>
      <p:sp>
        <p:nvSpPr>
          <p:cNvPr id="52" name="Obdélník 51"/>
          <p:cNvSpPr/>
          <p:nvPr/>
        </p:nvSpPr>
        <p:spPr>
          <a:xfrm>
            <a:off x="5746529" y="3633597"/>
            <a:ext cx="1600118" cy="369332"/>
          </a:xfrm>
          <a:prstGeom prst="rect">
            <a:avLst/>
          </a:prstGeom>
        </p:spPr>
        <p:txBody>
          <a:bodyPr wrap="none">
            <a:spAutoFit/>
          </a:bodyPr>
          <a:lstStyle/>
          <a:p>
            <a:r>
              <a:rPr lang="cs-CZ" dirty="0"/>
              <a:t>Lepší řešení!</a:t>
            </a:r>
          </a:p>
        </p:txBody>
      </p:sp>
      <p:sp>
        <p:nvSpPr>
          <p:cNvPr id="40" name="Vývojový diagram: spojnice 39"/>
          <p:cNvSpPr/>
          <p:nvPr/>
        </p:nvSpPr>
        <p:spPr>
          <a:xfrm>
            <a:off x="5682716" y="4757516"/>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7730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712120"/>
          </a:xfrm>
        </p:spPr>
        <p:txBody>
          <a:bodyPr/>
          <a:lstStyle/>
          <a:p>
            <a:r>
              <a:rPr lang="cs-CZ" dirty="0"/>
              <a:t>Má tedy měření cenu?</a:t>
            </a:r>
          </a:p>
        </p:txBody>
      </p:sp>
      <p:sp>
        <p:nvSpPr>
          <p:cNvPr id="3" name="Zástupný symbol pro obsah 2"/>
          <p:cNvSpPr>
            <a:spLocks noGrp="1"/>
          </p:cNvSpPr>
          <p:nvPr>
            <p:ph idx="1"/>
          </p:nvPr>
        </p:nvSpPr>
        <p:spPr>
          <a:xfrm>
            <a:off x="685800" y="1340768"/>
            <a:ext cx="7772400" cy="1800200"/>
          </a:xfrm>
        </p:spPr>
        <p:txBody>
          <a:bodyPr>
            <a:normAutofit fontScale="92500" lnSpcReduction="10000"/>
          </a:bodyPr>
          <a:lstStyle/>
          <a:p>
            <a:r>
              <a:rPr lang="cs-CZ" dirty="0"/>
              <a:t>Problematická situace měření v psychologii může vzbudit dojem, že kvantitativní přístup je slepou uličkou. Má tedy cenu vytvářet nějaké testy nebo je lepší se spoléhat na klinický úsudek?</a:t>
            </a:r>
          </a:p>
          <a:p>
            <a:endParaRPr lang="cs-CZ" dirty="0"/>
          </a:p>
          <a:p>
            <a:pPr marL="0" indent="0" algn="ctr">
              <a:buNone/>
            </a:pPr>
            <a:r>
              <a:rPr lang="cs-CZ" dirty="0"/>
              <a:t>                   klinický </a:t>
            </a:r>
            <a:r>
              <a:rPr lang="cs-CZ" dirty="0">
                <a:solidFill>
                  <a:srgbClr val="FF0000"/>
                </a:solidFill>
              </a:rPr>
              <a:t>X</a:t>
            </a:r>
            <a:r>
              <a:rPr lang="cs-CZ" dirty="0"/>
              <a:t> statistický přístup</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01" y="3272882"/>
            <a:ext cx="4314825" cy="2524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413" y="3272882"/>
            <a:ext cx="3821059" cy="2536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9916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0" y="764704"/>
            <a:ext cx="7772400" cy="3456384"/>
          </a:xfrm>
        </p:spPr>
        <p:txBody>
          <a:bodyPr/>
          <a:lstStyle/>
          <a:p>
            <a:r>
              <a:rPr lang="cs-CZ" dirty="0"/>
              <a:t>Komponenty/faktory můžeme rotovat!</a:t>
            </a:r>
          </a:p>
          <a:p>
            <a:r>
              <a:rPr lang="cs-CZ" dirty="0"/>
              <a:t>Rotací se nezmění celkové množství vysvětleného rozptylu, ale podíl, které vysvětlují jednotlivé faktory, se posune.</a:t>
            </a:r>
          </a:p>
          <a:p>
            <a:r>
              <a:rPr lang="cs-CZ" dirty="0"/>
              <a:t>Nejčastěji rotace VARIMAX (s Kaiserovou normalizací):</a:t>
            </a:r>
          </a:p>
          <a:p>
            <a:pPr lvl="1"/>
            <a:r>
              <a:rPr lang="cs-CZ" dirty="0"/>
              <a:t>úkolem je maximalizovat součet rozptylů druhých mocnin nábojů v jednotlivých řádcích tabulky -&gt; snaží se dosáhnout </a:t>
            </a:r>
            <a:r>
              <a:rPr lang="cs-CZ" dirty="0" err="1"/>
              <a:t>simple</a:t>
            </a:r>
            <a:r>
              <a:rPr lang="cs-CZ" dirty="0"/>
              <a:t> </a:t>
            </a:r>
            <a:r>
              <a:rPr lang="cs-CZ" dirty="0" err="1"/>
              <a:t>structure</a:t>
            </a:r>
            <a:endParaRPr lang="cs-CZ" dirty="0"/>
          </a:p>
          <a:p>
            <a:r>
              <a:rPr lang="cs-CZ" dirty="0"/>
              <a:t>Jedná se o takzvanou ortogonální rotaci (zachová kolmost faktorů). Existují však i šikmé (</a:t>
            </a:r>
            <a:r>
              <a:rPr lang="cs-CZ" dirty="0" err="1"/>
              <a:t>oblique</a:t>
            </a:r>
            <a:r>
              <a:rPr lang="cs-CZ" dirty="0"/>
              <a:t>) rotace (např. OBLIMIN).</a:t>
            </a:r>
          </a:p>
        </p:txBody>
      </p:sp>
      <p:cxnSp>
        <p:nvCxnSpPr>
          <p:cNvPr id="4" name="Přímá spojnice se šipkou 3"/>
          <p:cNvCxnSpPr/>
          <p:nvPr/>
        </p:nvCxnSpPr>
        <p:spPr>
          <a:xfrm flipV="1">
            <a:off x="3191407" y="5420414"/>
            <a:ext cx="1529255" cy="366402"/>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
        <p:nvSpPr>
          <p:cNvPr id="5" name="Vývojový diagram: spojnice 4"/>
          <p:cNvSpPr/>
          <p:nvPr/>
        </p:nvSpPr>
        <p:spPr>
          <a:xfrm>
            <a:off x="4936686" y="5668491"/>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6" name="Vývojový diagram: spojnice 5"/>
          <p:cNvSpPr/>
          <p:nvPr/>
        </p:nvSpPr>
        <p:spPr>
          <a:xfrm>
            <a:off x="3443881" y="5882340"/>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7" name="Vývojový diagram: spojnice 6"/>
          <p:cNvSpPr/>
          <p:nvPr/>
        </p:nvSpPr>
        <p:spPr>
          <a:xfrm>
            <a:off x="3880174" y="4435214"/>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8" name="Vývojový diagram: spojnice 7"/>
          <p:cNvSpPr/>
          <p:nvPr/>
        </p:nvSpPr>
        <p:spPr>
          <a:xfrm>
            <a:off x="2941442" y="5761353"/>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cxnSp>
        <p:nvCxnSpPr>
          <p:cNvPr id="9" name="Přímá spojnice se šipkou 8"/>
          <p:cNvCxnSpPr/>
          <p:nvPr/>
        </p:nvCxnSpPr>
        <p:spPr>
          <a:xfrm flipV="1">
            <a:off x="2560422" y="4293096"/>
            <a:ext cx="0" cy="197183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0" name="Přímá spojnice se šipkou 9"/>
          <p:cNvCxnSpPr/>
          <p:nvPr/>
        </p:nvCxnSpPr>
        <p:spPr>
          <a:xfrm>
            <a:off x="2560422" y="6264932"/>
            <a:ext cx="345638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1" name="TextovéPole 10"/>
          <p:cNvSpPr txBox="1"/>
          <p:nvPr/>
        </p:nvSpPr>
        <p:spPr>
          <a:xfrm>
            <a:off x="3377992" y="6385066"/>
            <a:ext cx="1702710" cy="369332"/>
          </a:xfrm>
          <a:prstGeom prst="rect">
            <a:avLst/>
          </a:prstGeom>
          <a:noFill/>
        </p:spPr>
        <p:txBody>
          <a:bodyPr wrap="none" rtlCol="0">
            <a:spAutoFit/>
          </a:bodyPr>
          <a:lstStyle/>
          <a:p>
            <a:r>
              <a:rPr lang="cs-CZ" dirty="0"/>
              <a:t>První položka</a:t>
            </a:r>
          </a:p>
        </p:txBody>
      </p:sp>
      <p:sp>
        <p:nvSpPr>
          <p:cNvPr id="12" name="TextovéPole 11"/>
          <p:cNvSpPr txBox="1"/>
          <p:nvPr/>
        </p:nvSpPr>
        <p:spPr>
          <a:xfrm rot="16200000">
            <a:off x="1384905" y="5131548"/>
            <a:ext cx="1846980" cy="369332"/>
          </a:xfrm>
          <a:prstGeom prst="rect">
            <a:avLst/>
          </a:prstGeom>
          <a:noFill/>
        </p:spPr>
        <p:txBody>
          <a:bodyPr wrap="none" rtlCol="0">
            <a:spAutoFit/>
          </a:bodyPr>
          <a:lstStyle/>
          <a:p>
            <a:r>
              <a:rPr lang="cs-CZ" dirty="0"/>
              <a:t>Druhá položka</a:t>
            </a:r>
          </a:p>
        </p:txBody>
      </p:sp>
      <p:sp>
        <p:nvSpPr>
          <p:cNvPr id="13" name="TextovéPole 12"/>
          <p:cNvSpPr txBox="1"/>
          <p:nvPr/>
        </p:nvSpPr>
        <p:spPr>
          <a:xfrm rot="20886220">
            <a:off x="3284098" y="5608348"/>
            <a:ext cx="1245854" cy="307777"/>
          </a:xfrm>
          <a:prstGeom prst="rect">
            <a:avLst/>
          </a:prstGeom>
          <a:noFill/>
        </p:spPr>
        <p:txBody>
          <a:bodyPr wrap="none" rtlCol="0">
            <a:spAutoFit/>
          </a:bodyPr>
          <a:lstStyle/>
          <a:p>
            <a:r>
              <a:rPr lang="cs-CZ" sz="1400" dirty="0"/>
              <a:t>První komp.</a:t>
            </a:r>
          </a:p>
        </p:txBody>
      </p:sp>
      <p:cxnSp>
        <p:nvCxnSpPr>
          <p:cNvPr id="14" name="Přímá spojnice se šipkou 13"/>
          <p:cNvCxnSpPr/>
          <p:nvPr/>
        </p:nvCxnSpPr>
        <p:spPr>
          <a:xfrm flipV="1">
            <a:off x="3219125" y="5013176"/>
            <a:ext cx="743733" cy="784533"/>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
        <p:nvSpPr>
          <p:cNvPr id="15" name="Vývojový diagram: spojnice 14"/>
          <p:cNvSpPr/>
          <p:nvPr/>
        </p:nvSpPr>
        <p:spPr>
          <a:xfrm>
            <a:off x="3583334" y="4883960"/>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6" name="Vývojový diagram: spojnice 15"/>
          <p:cNvSpPr/>
          <p:nvPr/>
        </p:nvSpPr>
        <p:spPr>
          <a:xfrm>
            <a:off x="3921861" y="5869127"/>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7" name="Vývojový diagram: spojnice 16"/>
          <p:cNvSpPr/>
          <p:nvPr/>
        </p:nvSpPr>
        <p:spPr>
          <a:xfrm>
            <a:off x="4446896" y="5711534"/>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8" name="Obdélník 17"/>
          <p:cNvSpPr/>
          <p:nvPr/>
        </p:nvSpPr>
        <p:spPr>
          <a:xfrm rot="18572797">
            <a:off x="3042890" y="5347707"/>
            <a:ext cx="865943" cy="276999"/>
          </a:xfrm>
          <a:prstGeom prst="rect">
            <a:avLst/>
          </a:prstGeom>
        </p:spPr>
        <p:txBody>
          <a:bodyPr wrap="none">
            <a:spAutoFit/>
          </a:bodyPr>
          <a:lstStyle/>
          <a:p>
            <a:r>
              <a:rPr lang="cs-CZ" sz="1200" dirty="0"/>
              <a:t>Druhá k.</a:t>
            </a:r>
          </a:p>
        </p:txBody>
      </p:sp>
      <p:sp>
        <p:nvSpPr>
          <p:cNvPr id="19" name="Obdélník 18"/>
          <p:cNvSpPr/>
          <p:nvPr/>
        </p:nvSpPr>
        <p:spPr>
          <a:xfrm>
            <a:off x="3255220" y="4063747"/>
            <a:ext cx="1667444" cy="369332"/>
          </a:xfrm>
          <a:prstGeom prst="rect">
            <a:avLst/>
          </a:prstGeom>
        </p:spPr>
        <p:txBody>
          <a:bodyPr wrap="none">
            <a:spAutoFit/>
          </a:bodyPr>
          <a:lstStyle/>
          <a:p>
            <a:r>
              <a:rPr lang="cs-CZ" dirty="0"/>
              <a:t>Šikmá rotace</a:t>
            </a:r>
          </a:p>
        </p:txBody>
      </p:sp>
      <p:sp>
        <p:nvSpPr>
          <p:cNvPr id="20" name="Vývojový diagram: spojnice 19"/>
          <p:cNvSpPr/>
          <p:nvPr/>
        </p:nvSpPr>
        <p:spPr>
          <a:xfrm>
            <a:off x="3191407" y="5187666"/>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23" name="TextovéPole 22"/>
          <p:cNvSpPr txBox="1"/>
          <p:nvPr/>
        </p:nvSpPr>
        <p:spPr>
          <a:xfrm>
            <a:off x="5571207" y="4569936"/>
            <a:ext cx="3528392" cy="1323439"/>
          </a:xfrm>
          <a:prstGeom prst="rect">
            <a:avLst/>
          </a:prstGeom>
          <a:noFill/>
        </p:spPr>
        <p:txBody>
          <a:bodyPr wrap="square" rtlCol="0">
            <a:spAutoFit/>
          </a:bodyPr>
          <a:lstStyle/>
          <a:p>
            <a:r>
              <a:rPr lang="cs-CZ" sz="1600" i="1" dirty="0"/>
              <a:t>má svou logiku, ale poněkud náročnější interpretaci (mohli bychom pak hledat faktory faktorů... tedy faktory druhého řádu)</a:t>
            </a:r>
          </a:p>
        </p:txBody>
      </p:sp>
    </p:spTree>
    <p:extLst>
      <p:ext uri="{BB962C8B-B14F-4D97-AF65-F5344CB8AC3E}">
        <p14:creationId xmlns:p14="http://schemas.microsoft.com/office/powerpoint/2010/main" val="141346102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712120"/>
          </a:xfrm>
        </p:spPr>
        <p:txBody>
          <a:bodyPr>
            <a:normAutofit/>
          </a:bodyPr>
          <a:lstStyle/>
          <a:p>
            <a:r>
              <a:rPr lang="cs-CZ" sz="3200" dirty="0"/>
              <a:t>Náboje rotovaného řešení</a:t>
            </a:r>
          </a:p>
        </p:txBody>
      </p:sp>
      <p:sp>
        <p:nvSpPr>
          <p:cNvPr id="4" name="Zástupný symbol pro obsah 3"/>
          <p:cNvSpPr txBox="1">
            <a:spLocks noGrp="1"/>
          </p:cNvSpPr>
          <p:nvPr>
            <p:ph idx="1"/>
          </p:nvPr>
        </p:nvSpPr>
        <p:spPr>
          <a:xfrm>
            <a:off x="685800" y="1557338"/>
            <a:ext cx="7772400" cy="369332"/>
          </a:xfrm>
          <a:prstGeom prst="rect">
            <a:avLst/>
          </a:prstGeom>
          <a:noFill/>
        </p:spPr>
        <p:txBody>
          <a:bodyPr wrap="square" rtlCol="0">
            <a:spAutoFit/>
          </a:bodyPr>
          <a:lstStyle/>
          <a:p>
            <a:r>
              <a:rPr lang="cs-CZ" dirty="0"/>
              <a:t>VARIMAX s Kaiserovou normalizací</a:t>
            </a:r>
          </a:p>
        </p:txBody>
      </p:sp>
      <p:graphicFrame>
        <p:nvGraphicFramePr>
          <p:cNvPr id="6" name="Tabulka 5"/>
          <p:cNvGraphicFramePr>
            <a:graphicFrameLocks noGrp="1"/>
          </p:cNvGraphicFramePr>
          <p:nvPr>
            <p:extLst>
              <p:ext uri="{D42A27DB-BD31-4B8C-83A1-F6EECF244321}">
                <p14:modId xmlns:p14="http://schemas.microsoft.com/office/powerpoint/2010/main" val="3883745321"/>
              </p:ext>
            </p:extLst>
          </p:nvPr>
        </p:nvGraphicFramePr>
        <p:xfrm>
          <a:off x="5937921" y="1464022"/>
          <a:ext cx="2520279" cy="3762298"/>
        </p:xfrm>
        <a:graphic>
          <a:graphicData uri="http://schemas.openxmlformats.org/drawingml/2006/table">
            <a:tbl>
              <a:tblPr firstRow="1" firstCol="1">
                <a:tableStyleId>{5C22544A-7EE6-4342-B048-85BDC9FD1C3A}</a:tableStyleId>
              </a:tblPr>
              <a:tblGrid>
                <a:gridCol w="840093">
                  <a:extLst>
                    <a:ext uri="{9D8B030D-6E8A-4147-A177-3AD203B41FA5}">
                      <a16:colId xmlns:a16="http://schemas.microsoft.com/office/drawing/2014/main" val="20000"/>
                    </a:ext>
                  </a:extLst>
                </a:gridCol>
                <a:gridCol w="840093">
                  <a:extLst>
                    <a:ext uri="{9D8B030D-6E8A-4147-A177-3AD203B41FA5}">
                      <a16:colId xmlns:a16="http://schemas.microsoft.com/office/drawing/2014/main" val="20001"/>
                    </a:ext>
                  </a:extLst>
                </a:gridCol>
                <a:gridCol w="840093">
                  <a:extLst>
                    <a:ext uri="{9D8B030D-6E8A-4147-A177-3AD203B41FA5}">
                      <a16:colId xmlns:a16="http://schemas.microsoft.com/office/drawing/2014/main" val="20002"/>
                    </a:ext>
                  </a:extLst>
                </a:gridCol>
              </a:tblGrid>
              <a:tr h="422893">
                <a:tc>
                  <a:txBody>
                    <a:bodyPr/>
                    <a:lstStyle/>
                    <a:p>
                      <a:pPr algn="ctr" fontAlgn="b"/>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Faktor 1</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Faktor 2</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79154">
                <a:tc>
                  <a:txBody>
                    <a:bodyPr/>
                    <a:lstStyle/>
                    <a:p>
                      <a:pPr algn="ctr" fontAlgn="b"/>
                      <a:r>
                        <a:rPr lang="cs-CZ" sz="1200" u="none" strike="noStrike" dirty="0">
                          <a:effectLst/>
                        </a:rPr>
                        <a:t>V1</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0,84</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tc>
                  <a:txBody>
                    <a:bodyPr/>
                    <a:lstStyle/>
                    <a:p>
                      <a:pPr algn="ctr" fontAlgn="b"/>
                      <a:r>
                        <a:rPr lang="cs-CZ" sz="1200" u="none" strike="noStrike">
                          <a:effectLst/>
                        </a:rPr>
                        <a:t>0,05</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422893">
                <a:tc>
                  <a:txBody>
                    <a:bodyPr/>
                    <a:lstStyle/>
                    <a:p>
                      <a:pPr algn="ctr" fontAlgn="b"/>
                      <a:r>
                        <a:rPr lang="cs-CZ" sz="1200" u="none" strike="noStrike">
                          <a:effectLst/>
                        </a:rPr>
                        <a:t>V2</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0,86</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tc>
                  <a:txBody>
                    <a:bodyPr/>
                    <a:lstStyle/>
                    <a:p>
                      <a:pPr algn="ctr" fontAlgn="b"/>
                      <a:r>
                        <a:rPr lang="cs-CZ" sz="1200" u="none" strike="noStrike">
                          <a:effectLst/>
                        </a:rPr>
                        <a:t>0,16</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422893">
                <a:tc>
                  <a:txBody>
                    <a:bodyPr/>
                    <a:lstStyle/>
                    <a:p>
                      <a:pPr algn="ctr" fontAlgn="b"/>
                      <a:r>
                        <a:rPr lang="cs-CZ" sz="1200" u="none" strike="noStrike">
                          <a:effectLst/>
                        </a:rPr>
                        <a:t>V3</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0,88</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tc>
                  <a:txBody>
                    <a:bodyPr/>
                    <a:lstStyle/>
                    <a:p>
                      <a:pPr algn="ctr" fontAlgn="b"/>
                      <a:r>
                        <a:rPr lang="cs-CZ" sz="1200" u="none" strike="noStrike">
                          <a:effectLst/>
                        </a:rPr>
                        <a:t>-0,04</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422893">
                <a:tc>
                  <a:txBody>
                    <a:bodyPr/>
                    <a:lstStyle/>
                    <a:p>
                      <a:pPr algn="ctr" fontAlgn="b"/>
                      <a:r>
                        <a:rPr lang="cs-CZ" sz="1200" u="none" strike="noStrike">
                          <a:effectLst/>
                        </a:rPr>
                        <a:t>V4</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0,26</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0,75</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4"/>
                  </a:ext>
                </a:extLst>
              </a:tr>
              <a:tr h="422893">
                <a:tc>
                  <a:txBody>
                    <a:bodyPr/>
                    <a:lstStyle/>
                    <a:p>
                      <a:pPr algn="ctr" fontAlgn="b"/>
                      <a:r>
                        <a:rPr lang="cs-CZ" sz="1200" u="none" strike="noStrike">
                          <a:effectLst/>
                        </a:rPr>
                        <a:t>V5</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0,09</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0,84</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5"/>
                  </a:ext>
                </a:extLst>
              </a:tr>
              <a:tr h="422893">
                <a:tc>
                  <a:txBody>
                    <a:bodyPr/>
                    <a:lstStyle/>
                    <a:p>
                      <a:pPr algn="ctr" fontAlgn="b"/>
                      <a:r>
                        <a:rPr lang="cs-CZ" sz="1200" u="none" strike="noStrike">
                          <a:effectLst/>
                        </a:rPr>
                        <a:t>V6</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-0,17</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0,80</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6"/>
                  </a:ext>
                </a:extLst>
              </a:tr>
              <a:tr h="422893">
                <a:tc>
                  <a:txBody>
                    <a:bodyPr/>
                    <a:lstStyle/>
                    <a:p>
                      <a:pPr algn="ctr" fontAlgn="b"/>
                      <a:r>
                        <a:rPr lang="cs-CZ" sz="1200" u="none" strike="noStrike">
                          <a:effectLst/>
                        </a:rPr>
                        <a:t>Výkl.roz</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2,32</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b"/>
                      <a:r>
                        <a:rPr lang="cs-CZ" sz="1200" u="none" strike="noStrike" dirty="0">
                          <a:effectLst/>
                        </a:rPr>
                        <a:t>1,94</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7"/>
                  </a:ext>
                </a:extLst>
              </a:tr>
              <a:tr h="422893">
                <a:tc>
                  <a:txBody>
                    <a:bodyPr/>
                    <a:lstStyle/>
                    <a:p>
                      <a:pPr algn="ctr" fontAlgn="b"/>
                      <a:r>
                        <a:rPr lang="cs-CZ" sz="1200" u="none" strike="noStrike">
                          <a:effectLst/>
                        </a:rPr>
                        <a:t>Prp.celk</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0,39</a:t>
                      </a:r>
                      <a:endParaRPr lang="cs-CZ" sz="12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b"/>
                      <a:r>
                        <a:rPr lang="cs-CZ" sz="1200" u="none" strike="noStrike" dirty="0">
                          <a:effectLst/>
                        </a:rPr>
                        <a:t>0,32</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8"/>
                  </a:ext>
                </a:extLst>
              </a:tr>
            </a:tbl>
          </a:graphicData>
        </a:graphic>
      </p:graphicFrame>
      <p:sp>
        <p:nvSpPr>
          <p:cNvPr id="7" name="TextovéPole 6"/>
          <p:cNvSpPr txBox="1"/>
          <p:nvPr/>
        </p:nvSpPr>
        <p:spPr>
          <a:xfrm rot="2453281">
            <a:off x="7325661" y="5534381"/>
            <a:ext cx="1178422" cy="584775"/>
          </a:xfrm>
          <a:prstGeom prst="rect">
            <a:avLst/>
          </a:prstGeom>
          <a:noFill/>
        </p:spPr>
        <p:txBody>
          <a:bodyPr wrap="square" rtlCol="0">
            <a:spAutoFit/>
          </a:bodyPr>
          <a:lstStyle/>
          <a:p>
            <a:r>
              <a:rPr lang="cs-CZ" sz="1600" i="1" dirty="0" err="1"/>
              <a:t>Simple</a:t>
            </a:r>
            <a:r>
              <a:rPr lang="cs-CZ" sz="1600" i="1" dirty="0"/>
              <a:t> </a:t>
            </a:r>
            <a:r>
              <a:rPr lang="cs-CZ" sz="1600" i="1" dirty="0" err="1"/>
              <a:t>structure</a:t>
            </a:r>
            <a:r>
              <a:rPr lang="cs-CZ" sz="1600" i="1" dirty="0"/>
              <a:t>!</a:t>
            </a:r>
          </a:p>
        </p:txBody>
      </p:sp>
      <p:sp>
        <p:nvSpPr>
          <p:cNvPr id="8" name="Zástupný symbol pro obsah 2"/>
          <p:cNvSpPr txBox="1">
            <a:spLocks/>
          </p:cNvSpPr>
          <p:nvPr/>
        </p:nvSpPr>
        <p:spPr>
          <a:xfrm>
            <a:off x="827584" y="2398067"/>
            <a:ext cx="4174232" cy="205754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buNone/>
            </a:pPr>
            <a:r>
              <a:rPr lang="cs-CZ" sz="1800" dirty="0"/>
              <a:t>Jak faktory pojmenovat?</a:t>
            </a:r>
          </a:p>
          <a:p>
            <a:r>
              <a:rPr lang="cs-CZ" sz="1800" dirty="0"/>
              <a:t>koukneme se na položky, které každý faktor výrazně sytí (tzv. </a:t>
            </a:r>
            <a:r>
              <a:rPr lang="cs-CZ" sz="1800" dirty="0" err="1"/>
              <a:t>markery</a:t>
            </a:r>
            <a:r>
              <a:rPr lang="cs-CZ" sz="1800" dirty="0"/>
              <a:t>)</a:t>
            </a:r>
          </a:p>
          <a:p>
            <a:r>
              <a:rPr lang="cs-CZ" sz="1800" dirty="0"/>
              <a:t>zjistíme, co je spojuje, a pojmenujeme to</a:t>
            </a:r>
          </a:p>
        </p:txBody>
      </p:sp>
      <p:pic>
        <p:nvPicPr>
          <p:cNvPr id="6146" name="Picture 2" descr="http://clipart.coolclips.com/100/wjm/tf05339/CoolClips_vc089780.jpg"/>
          <p:cNvPicPr>
            <a:picLocks noChangeAspect="1" noChangeArrowheads="1"/>
          </p:cNvPicPr>
          <p:nvPr/>
        </p:nvPicPr>
        <p:blipFill rotWithShape="1">
          <a:blip r:embed="rId2">
            <a:extLst>
              <a:ext uri="{28A0092B-C50C-407E-A947-70E740481C1C}">
                <a14:useLocalDpi xmlns:a14="http://schemas.microsoft.com/office/drawing/2010/main" val="0"/>
              </a:ext>
            </a:extLst>
          </a:blip>
          <a:srcRect r="15876"/>
          <a:stretch/>
        </p:blipFill>
        <p:spPr bwMode="auto">
          <a:xfrm flipH="1">
            <a:off x="8224093" y="5462374"/>
            <a:ext cx="763140" cy="13956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5937921" y="6386843"/>
            <a:ext cx="1547349" cy="307777"/>
          </a:xfrm>
          <a:prstGeom prst="rect">
            <a:avLst/>
          </a:prstGeom>
          <a:noFill/>
        </p:spPr>
        <p:txBody>
          <a:bodyPr wrap="square" rtlCol="0">
            <a:spAutoFit/>
          </a:bodyPr>
          <a:lstStyle/>
          <a:p>
            <a:r>
              <a:rPr lang="cs-CZ" sz="1400" dirty="0"/>
              <a:t>L. L. </a:t>
            </a:r>
            <a:r>
              <a:rPr lang="cs-CZ" sz="1400" dirty="0" err="1"/>
              <a:t>Thurstone</a:t>
            </a:r>
            <a:endParaRPr lang="cs-CZ" sz="1400" dirty="0"/>
          </a:p>
        </p:txBody>
      </p:sp>
      <p:cxnSp>
        <p:nvCxnSpPr>
          <p:cNvPr id="11" name="Přímá spojnice se šipkou 10"/>
          <p:cNvCxnSpPr/>
          <p:nvPr/>
        </p:nvCxnSpPr>
        <p:spPr>
          <a:xfrm flipV="1">
            <a:off x="7452320" y="6386843"/>
            <a:ext cx="771773" cy="15388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7" name="TextovéPole 16"/>
          <p:cNvSpPr txBox="1"/>
          <p:nvPr/>
        </p:nvSpPr>
        <p:spPr>
          <a:xfrm>
            <a:off x="4355976" y="5857096"/>
            <a:ext cx="2080512" cy="307777"/>
          </a:xfrm>
          <a:prstGeom prst="rect">
            <a:avLst/>
          </a:prstGeom>
          <a:noFill/>
        </p:spPr>
        <p:txBody>
          <a:bodyPr wrap="square" rtlCol="0">
            <a:spAutoFit/>
          </a:bodyPr>
          <a:lstStyle/>
          <a:p>
            <a:r>
              <a:rPr lang="cs-CZ" sz="1400" dirty="0"/>
              <a:t>součet je stále 71 %</a:t>
            </a:r>
          </a:p>
        </p:txBody>
      </p:sp>
      <p:cxnSp>
        <p:nvCxnSpPr>
          <p:cNvPr id="18" name="Přímá spojnice se šipkou 17"/>
          <p:cNvCxnSpPr/>
          <p:nvPr/>
        </p:nvCxnSpPr>
        <p:spPr>
          <a:xfrm flipV="1">
            <a:off x="6072445" y="5119750"/>
            <a:ext cx="875819" cy="73734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Přímá spojnice se šipkou 22"/>
          <p:cNvCxnSpPr/>
          <p:nvPr/>
        </p:nvCxnSpPr>
        <p:spPr>
          <a:xfrm flipV="1">
            <a:off x="6072445" y="5119749"/>
            <a:ext cx="1717373" cy="73036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2646291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Unicita, komunalita</a:t>
            </a:r>
          </a:p>
        </p:txBody>
      </p:sp>
      <p:sp>
        <p:nvSpPr>
          <p:cNvPr id="3" name="Zástupný symbol pro obsah 2"/>
          <p:cNvSpPr>
            <a:spLocks noGrp="1"/>
          </p:cNvSpPr>
          <p:nvPr>
            <p:ph idx="1"/>
          </p:nvPr>
        </p:nvSpPr>
        <p:spPr/>
        <p:txBody>
          <a:bodyPr/>
          <a:lstStyle/>
          <a:p>
            <a:r>
              <a:rPr lang="cs-CZ" dirty="0"/>
              <a:t>Po provedení analýzy můžeme rozptyl každé položky rozdělit na dvě složky:</a:t>
            </a:r>
          </a:p>
          <a:p>
            <a:pPr marL="731520" lvl="1" indent="-457200">
              <a:buFont typeface="+mj-lt"/>
              <a:buAutoNum type="alphaLcParenR"/>
            </a:pPr>
            <a:r>
              <a:rPr lang="cs-CZ" dirty="0"/>
              <a:t>jde vysvětlit pomocí faktorů (komunalita)</a:t>
            </a:r>
          </a:p>
          <a:p>
            <a:pPr marL="731520" lvl="1" indent="-457200">
              <a:buFont typeface="+mj-lt"/>
              <a:buAutoNum type="alphaLcParenR"/>
            </a:pPr>
            <a:r>
              <a:rPr lang="cs-CZ" dirty="0"/>
              <a:t>zbytek (unicita) (dohromady dají jedničku)</a:t>
            </a:r>
          </a:p>
          <a:p>
            <a:r>
              <a:rPr lang="cs-CZ" dirty="0"/>
              <a:t>Položky s nízkou komunalitou se nám nehodí, podobně jako položkám které i po rotaci sytí současně více faktorů</a:t>
            </a:r>
          </a:p>
        </p:txBody>
      </p:sp>
    </p:spTree>
    <p:extLst>
      <p:ext uri="{BB962C8B-B14F-4D97-AF65-F5344CB8AC3E}">
        <p14:creationId xmlns:p14="http://schemas.microsoft.com/office/powerpoint/2010/main" val="87013997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928144"/>
          </a:xfrm>
        </p:spPr>
        <p:txBody>
          <a:bodyPr/>
          <a:lstStyle/>
          <a:p>
            <a:r>
              <a:rPr lang="cs-CZ" dirty="0"/>
              <a:t>Faktorová skóre</a:t>
            </a:r>
          </a:p>
        </p:txBody>
      </p:sp>
      <p:sp>
        <p:nvSpPr>
          <p:cNvPr id="3" name="Zástupný symbol pro obsah 2"/>
          <p:cNvSpPr>
            <a:spLocks noGrp="1"/>
          </p:cNvSpPr>
          <p:nvPr>
            <p:ph idx="1"/>
          </p:nvPr>
        </p:nvSpPr>
        <p:spPr>
          <a:xfrm>
            <a:off x="685800" y="1628800"/>
            <a:ext cx="4894312" cy="4968552"/>
          </a:xfrm>
        </p:spPr>
        <p:txBody>
          <a:bodyPr>
            <a:normAutofit/>
          </a:bodyPr>
          <a:lstStyle/>
          <a:p>
            <a:r>
              <a:rPr lang="cs-CZ" dirty="0"/>
              <a:t>Dalším výsledkem jsou váhy pro výpočet faktorových skóre každého jedince</a:t>
            </a:r>
          </a:p>
          <a:p>
            <a:r>
              <a:rPr lang="cs-CZ" dirty="0"/>
              <a:t>Jedná se o váhy, kterými vynásobíme odpovědi jedince (převedené na z-skór) a sečteme.</a:t>
            </a:r>
          </a:p>
          <a:p>
            <a:r>
              <a:rPr lang="cs-CZ" dirty="0"/>
              <a:t>Ve skutečnosti je však metod výpočtu faktorových skóre víc; této se říká regresní metoda.</a:t>
            </a:r>
          </a:p>
          <a:p>
            <a:endParaRPr lang="cs-CZ" dirty="0"/>
          </a:p>
          <a:p>
            <a:pPr lvl="1"/>
            <a:r>
              <a:rPr lang="cs-CZ" dirty="0"/>
              <a:t>U psychologických testů používáme většinou mimořádně primitivní metodu: každou položku, co sytí daný faktor nad určitou hranici, sečteme s vahou 1 (viz výpočet hrubého skóru)</a:t>
            </a:r>
          </a:p>
        </p:txBody>
      </p:sp>
      <p:graphicFrame>
        <p:nvGraphicFramePr>
          <p:cNvPr id="4" name="Tabulka 3"/>
          <p:cNvGraphicFramePr>
            <a:graphicFrameLocks noGrp="1"/>
          </p:cNvGraphicFramePr>
          <p:nvPr>
            <p:extLst>
              <p:ext uri="{D42A27DB-BD31-4B8C-83A1-F6EECF244321}">
                <p14:modId xmlns:p14="http://schemas.microsoft.com/office/powerpoint/2010/main" val="1614861933"/>
              </p:ext>
            </p:extLst>
          </p:nvPr>
        </p:nvGraphicFramePr>
        <p:xfrm>
          <a:off x="5649888" y="1700808"/>
          <a:ext cx="2808312" cy="2754983"/>
        </p:xfrm>
        <a:graphic>
          <a:graphicData uri="http://schemas.openxmlformats.org/drawingml/2006/table">
            <a:tbl>
              <a:tblPr firstRow="1" firstCol="1">
                <a:tableStyleId>{7DF18680-E054-41AD-8BC1-D1AEF772440D}</a:tableStyleId>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393569">
                <a:tc>
                  <a:txBody>
                    <a:bodyPr/>
                    <a:lstStyle/>
                    <a:p>
                      <a:pPr algn="ctr" fontAlgn="b"/>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Faktor 1</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a:effectLst/>
                        </a:rPr>
                        <a:t>Faktor 2</a:t>
                      </a:r>
                      <a:endParaRPr lang="cs-CZ"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93569">
                <a:tc>
                  <a:txBody>
                    <a:bodyPr/>
                    <a:lstStyle/>
                    <a:p>
                      <a:pPr algn="ctr" fontAlgn="b"/>
                      <a:r>
                        <a:rPr lang="cs-CZ" sz="1400" u="none" strike="noStrike" dirty="0">
                          <a:effectLst/>
                        </a:rPr>
                        <a:t>V1</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0,37</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93569">
                <a:tc>
                  <a:txBody>
                    <a:bodyPr/>
                    <a:lstStyle/>
                    <a:p>
                      <a:pPr algn="ctr" fontAlgn="b"/>
                      <a:r>
                        <a:rPr lang="cs-CZ" sz="1400" u="none" strike="noStrike" dirty="0">
                          <a:effectLst/>
                        </a:rPr>
                        <a:t>V2</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0,37</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393569">
                <a:tc>
                  <a:txBody>
                    <a:bodyPr/>
                    <a:lstStyle/>
                    <a:p>
                      <a:pPr algn="ctr" fontAlgn="b"/>
                      <a:r>
                        <a:rPr lang="cs-CZ" sz="1400" u="none" strike="noStrike">
                          <a:effectLst/>
                        </a:rPr>
                        <a:t>V3</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0,39</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a:effectLst/>
                        </a:rPr>
                        <a:t>-0,08</a:t>
                      </a:r>
                      <a:endParaRPr lang="cs-CZ"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93569">
                <a:tc>
                  <a:txBody>
                    <a:bodyPr/>
                    <a:lstStyle/>
                    <a:p>
                      <a:pPr algn="ctr" fontAlgn="b"/>
                      <a:r>
                        <a:rPr lang="cs-CZ" sz="1400" u="none" strike="noStrike">
                          <a:effectLst/>
                        </a:rPr>
                        <a:t>V4</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0,07</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0,37</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393569">
                <a:tc>
                  <a:txBody>
                    <a:bodyPr/>
                    <a:lstStyle/>
                    <a:p>
                      <a:pPr algn="ctr" fontAlgn="b"/>
                      <a:r>
                        <a:rPr lang="cs-CZ" sz="1400" u="none" strike="noStrike">
                          <a:effectLst/>
                        </a:rPr>
                        <a:t>V5</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-0,01</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0,44</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393569">
                <a:tc>
                  <a:txBody>
                    <a:bodyPr/>
                    <a:lstStyle/>
                    <a:p>
                      <a:pPr algn="ctr" fontAlgn="b"/>
                      <a:r>
                        <a:rPr lang="cs-CZ" sz="1400" u="none" strike="noStrike">
                          <a:effectLst/>
                        </a:rPr>
                        <a:t>V6</a:t>
                      </a:r>
                      <a:endParaRPr lang="cs-CZ"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-0,13</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0,43</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6111046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712120"/>
          </a:xfrm>
        </p:spPr>
        <p:txBody>
          <a:bodyPr/>
          <a:lstStyle/>
          <a:p>
            <a:r>
              <a:rPr lang="cs-CZ" dirty="0"/>
              <a:t>Faktorová analýza</a:t>
            </a:r>
          </a:p>
        </p:txBody>
      </p:sp>
      <p:sp>
        <p:nvSpPr>
          <p:cNvPr id="3" name="Zástupný symbol pro obsah 2"/>
          <p:cNvSpPr>
            <a:spLocks noGrp="1"/>
          </p:cNvSpPr>
          <p:nvPr>
            <p:ph idx="1"/>
          </p:nvPr>
        </p:nvSpPr>
        <p:spPr>
          <a:xfrm>
            <a:off x="685800" y="1340768"/>
            <a:ext cx="7772400" cy="4831432"/>
          </a:xfrm>
        </p:spPr>
        <p:txBody>
          <a:bodyPr/>
          <a:lstStyle/>
          <a:p>
            <a:r>
              <a:rPr lang="cs-CZ" dirty="0"/>
              <a:t>Funguje stejně jako metoda hlavních komponent, jen s tím rozdílem, že se nesnaží analyzovat veškerý rozptyl, ale pouze ten smysluplný (již víme, že položky generují hodně chybového rozptylu...). Dáváme jí proto přednost.</a:t>
            </a:r>
          </a:p>
          <a:p>
            <a:r>
              <a:rPr lang="cs-CZ" dirty="0"/>
              <a:t>Pro uživatele prakticky stejná, ale početně o mnoho komplikovanější – nejde řešit analyticky, ale pouze pomocí iterací</a:t>
            </a:r>
          </a:p>
          <a:p>
            <a:r>
              <a:rPr lang="cs-CZ" dirty="0"/>
              <a:t>Máme na výběr celou paletu metod výpočtu (jsou si podobné, ale ne stejné)</a:t>
            </a:r>
          </a:p>
          <a:p>
            <a:r>
              <a:rPr lang="cs-CZ" dirty="0"/>
              <a:t>Nejčastěji zřejmě metody hlavní osy (</a:t>
            </a:r>
            <a:r>
              <a:rPr lang="cs-CZ" dirty="0" err="1"/>
              <a:t>pricipal</a:t>
            </a:r>
            <a:r>
              <a:rPr lang="cs-CZ" dirty="0"/>
              <a:t> </a:t>
            </a:r>
            <a:r>
              <a:rPr lang="cs-CZ" dirty="0" err="1"/>
              <a:t>axes</a:t>
            </a:r>
            <a:r>
              <a:rPr lang="cs-CZ" dirty="0"/>
              <a:t>) nebo maximálně věrohodný odhad (max. </a:t>
            </a:r>
            <a:r>
              <a:rPr lang="cs-CZ" dirty="0" err="1"/>
              <a:t>likelihood</a:t>
            </a:r>
            <a:r>
              <a:rPr lang="cs-CZ" dirty="0"/>
              <a:t>)</a:t>
            </a:r>
          </a:p>
          <a:p>
            <a:r>
              <a:rPr lang="cs-CZ" dirty="0"/>
              <a:t>V hovoru se často zaměňuje metoda hlavních komponent a FA, někteří lidi jsou na to ale alergičtí</a:t>
            </a:r>
            <a:r>
              <a:rPr lang="cs-CZ" dirty="0">
                <a:sym typeface="Wingdings" panose="05000000000000000000" pitchFamily="2" charset="2"/>
              </a:rPr>
              <a:t>:-)</a:t>
            </a:r>
            <a:endParaRPr lang="cs-CZ" dirty="0"/>
          </a:p>
          <a:p>
            <a:endParaRPr lang="cs-CZ" dirty="0"/>
          </a:p>
        </p:txBody>
      </p:sp>
    </p:spTree>
    <p:extLst>
      <p:ext uri="{BB962C8B-B14F-4D97-AF65-F5344CB8AC3E}">
        <p14:creationId xmlns:p14="http://schemas.microsoft.com/office/powerpoint/2010/main" val="195381430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712120"/>
          </a:xfrm>
        </p:spPr>
        <p:txBody>
          <a:bodyPr/>
          <a:lstStyle/>
          <a:p>
            <a:r>
              <a:rPr lang="cs-CZ" dirty="0"/>
              <a:t>Srovnání metod</a:t>
            </a:r>
          </a:p>
        </p:txBody>
      </p:sp>
      <p:graphicFrame>
        <p:nvGraphicFramePr>
          <p:cNvPr id="4" name="Tabulka 3"/>
          <p:cNvGraphicFramePr>
            <a:graphicFrameLocks noGrp="1"/>
          </p:cNvGraphicFramePr>
          <p:nvPr>
            <p:extLst>
              <p:ext uri="{D42A27DB-BD31-4B8C-83A1-F6EECF244321}">
                <p14:modId xmlns:p14="http://schemas.microsoft.com/office/powerpoint/2010/main" val="211043745"/>
              </p:ext>
            </p:extLst>
          </p:nvPr>
        </p:nvGraphicFramePr>
        <p:xfrm>
          <a:off x="539552" y="2042966"/>
          <a:ext cx="2520279" cy="3762298"/>
        </p:xfrm>
        <a:graphic>
          <a:graphicData uri="http://schemas.openxmlformats.org/drawingml/2006/table">
            <a:tbl>
              <a:tblPr firstRow="1" firstCol="1">
                <a:tableStyleId>{5C22544A-7EE6-4342-B048-85BDC9FD1C3A}</a:tableStyleId>
              </a:tblPr>
              <a:tblGrid>
                <a:gridCol w="840093">
                  <a:extLst>
                    <a:ext uri="{9D8B030D-6E8A-4147-A177-3AD203B41FA5}">
                      <a16:colId xmlns:a16="http://schemas.microsoft.com/office/drawing/2014/main" val="20000"/>
                    </a:ext>
                  </a:extLst>
                </a:gridCol>
                <a:gridCol w="840093">
                  <a:extLst>
                    <a:ext uri="{9D8B030D-6E8A-4147-A177-3AD203B41FA5}">
                      <a16:colId xmlns:a16="http://schemas.microsoft.com/office/drawing/2014/main" val="20001"/>
                    </a:ext>
                  </a:extLst>
                </a:gridCol>
                <a:gridCol w="840093">
                  <a:extLst>
                    <a:ext uri="{9D8B030D-6E8A-4147-A177-3AD203B41FA5}">
                      <a16:colId xmlns:a16="http://schemas.microsoft.com/office/drawing/2014/main" val="20002"/>
                    </a:ext>
                  </a:extLst>
                </a:gridCol>
              </a:tblGrid>
              <a:tr h="422893">
                <a:tc>
                  <a:txBody>
                    <a:bodyPr/>
                    <a:lstStyle/>
                    <a:p>
                      <a:pPr algn="ctr" fontAlgn="b"/>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Faktor 1</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Faktor 2</a:t>
                      </a:r>
                      <a:endParaRPr lang="cs-CZ"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79154">
                <a:tc>
                  <a:txBody>
                    <a:bodyPr/>
                    <a:lstStyle/>
                    <a:p>
                      <a:pPr algn="ctr" fontAlgn="b"/>
                      <a:r>
                        <a:rPr lang="cs-CZ" sz="1200" u="none" strike="noStrike" dirty="0">
                          <a:effectLst/>
                        </a:rPr>
                        <a:t>V1</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0,84</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tc>
                  <a:txBody>
                    <a:bodyPr/>
                    <a:lstStyle/>
                    <a:p>
                      <a:pPr algn="ctr" fontAlgn="b"/>
                      <a:r>
                        <a:rPr lang="cs-CZ" sz="1200" u="none" strike="noStrike">
                          <a:effectLst/>
                        </a:rPr>
                        <a:t>0,05</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422893">
                <a:tc>
                  <a:txBody>
                    <a:bodyPr/>
                    <a:lstStyle/>
                    <a:p>
                      <a:pPr algn="ctr" fontAlgn="b"/>
                      <a:r>
                        <a:rPr lang="cs-CZ" sz="1200" u="none" strike="noStrike">
                          <a:effectLst/>
                        </a:rPr>
                        <a:t>V2</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0,86</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tc>
                  <a:txBody>
                    <a:bodyPr/>
                    <a:lstStyle/>
                    <a:p>
                      <a:pPr algn="ctr" fontAlgn="b"/>
                      <a:r>
                        <a:rPr lang="cs-CZ" sz="1200" u="none" strike="noStrike">
                          <a:effectLst/>
                        </a:rPr>
                        <a:t>0,16</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422893">
                <a:tc>
                  <a:txBody>
                    <a:bodyPr/>
                    <a:lstStyle/>
                    <a:p>
                      <a:pPr algn="ctr" fontAlgn="b"/>
                      <a:r>
                        <a:rPr lang="cs-CZ" sz="1200" u="none" strike="noStrike">
                          <a:effectLst/>
                        </a:rPr>
                        <a:t>V3</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0,88</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tc>
                  <a:txBody>
                    <a:bodyPr/>
                    <a:lstStyle/>
                    <a:p>
                      <a:pPr algn="ctr" fontAlgn="b"/>
                      <a:r>
                        <a:rPr lang="cs-CZ" sz="1200" u="none" strike="noStrike">
                          <a:effectLst/>
                        </a:rPr>
                        <a:t>-0,04</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422893">
                <a:tc>
                  <a:txBody>
                    <a:bodyPr/>
                    <a:lstStyle/>
                    <a:p>
                      <a:pPr algn="ctr" fontAlgn="b"/>
                      <a:r>
                        <a:rPr lang="cs-CZ" sz="1200" u="none" strike="noStrike">
                          <a:effectLst/>
                        </a:rPr>
                        <a:t>V4</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0,26</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0,75</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4"/>
                  </a:ext>
                </a:extLst>
              </a:tr>
              <a:tr h="422893">
                <a:tc>
                  <a:txBody>
                    <a:bodyPr/>
                    <a:lstStyle/>
                    <a:p>
                      <a:pPr algn="ctr" fontAlgn="b"/>
                      <a:r>
                        <a:rPr lang="cs-CZ" sz="1200" u="none" strike="noStrike">
                          <a:effectLst/>
                        </a:rPr>
                        <a:t>V5</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0,09</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0,84</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5"/>
                  </a:ext>
                </a:extLst>
              </a:tr>
              <a:tr h="422893">
                <a:tc>
                  <a:txBody>
                    <a:bodyPr/>
                    <a:lstStyle/>
                    <a:p>
                      <a:pPr algn="ctr" fontAlgn="b"/>
                      <a:r>
                        <a:rPr lang="cs-CZ" sz="1200" u="none" strike="noStrike">
                          <a:effectLst/>
                        </a:rPr>
                        <a:t>V6</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-0,17</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0,80</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6"/>
                  </a:ext>
                </a:extLst>
              </a:tr>
              <a:tr h="422893">
                <a:tc>
                  <a:txBody>
                    <a:bodyPr/>
                    <a:lstStyle/>
                    <a:p>
                      <a:pPr algn="ctr" fontAlgn="b"/>
                      <a:r>
                        <a:rPr lang="cs-CZ" sz="1200" u="none" strike="noStrike">
                          <a:effectLst/>
                        </a:rPr>
                        <a:t>Výkl.roz</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2,32</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b"/>
                      <a:r>
                        <a:rPr lang="cs-CZ" sz="1200" u="none" strike="noStrike" dirty="0">
                          <a:effectLst/>
                        </a:rPr>
                        <a:t>1,94</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7"/>
                  </a:ext>
                </a:extLst>
              </a:tr>
              <a:tr h="422893">
                <a:tc>
                  <a:txBody>
                    <a:bodyPr/>
                    <a:lstStyle/>
                    <a:p>
                      <a:pPr algn="ctr" fontAlgn="b"/>
                      <a:r>
                        <a:rPr lang="cs-CZ" sz="1200" u="none" strike="noStrike">
                          <a:effectLst/>
                        </a:rPr>
                        <a:t>Prp.celk</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0,39</a:t>
                      </a:r>
                      <a:endParaRPr lang="cs-CZ" sz="12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b"/>
                      <a:r>
                        <a:rPr lang="cs-CZ" sz="1200" u="none" strike="noStrike" dirty="0">
                          <a:effectLst/>
                        </a:rPr>
                        <a:t>0,32</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8"/>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2700762039"/>
              </p:ext>
            </p:extLst>
          </p:nvPr>
        </p:nvGraphicFramePr>
        <p:xfrm>
          <a:off x="3419872" y="2039196"/>
          <a:ext cx="2520279" cy="3762298"/>
        </p:xfrm>
        <a:graphic>
          <a:graphicData uri="http://schemas.openxmlformats.org/drawingml/2006/table">
            <a:tbl>
              <a:tblPr firstRow="1" firstCol="1">
                <a:tableStyleId>{5C22544A-7EE6-4342-B048-85BDC9FD1C3A}</a:tableStyleId>
              </a:tblPr>
              <a:tblGrid>
                <a:gridCol w="840093">
                  <a:extLst>
                    <a:ext uri="{9D8B030D-6E8A-4147-A177-3AD203B41FA5}">
                      <a16:colId xmlns:a16="http://schemas.microsoft.com/office/drawing/2014/main" val="20000"/>
                    </a:ext>
                  </a:extLst>
                </a:gridCol>
                <a:gridCol w="840093">
                  <a:extLst>
                    <a:ext uri="{9D8B030D-6E8A-4147-A177-3AD203B41FA5}">
                      <a16:colId xmlns:a16="http://schemas.microsoft.com/office/drawing/2014/main" val="20001"/>
                    </a:ext>
                  </a:extLst>
                </a:gridCol>
                <a:gridCol w="840093">
                  <a:extLst>
                    <a:ext uri="{9D8B030D-6E8A-4147-A177-3AD203B41FA5}">
                      <a16:colId xmlns:a16="http://schemas.microsoft.com/office/drawing/2014/main" val="20002"/>
                    </a:ext>
                  </a:extLst>
                </a:gridCol>
              </a:tblGrid>
              <a:tr h="422893">
                <a:tc>
                  <a:txBody>
                    <a:bodyPr/>
                    <a:lstStyle/>
                    <a:p>
                      <a:pPr algn="ctr" fontAlgn="b"/>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Faktor 1</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Faktor 2</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79154">
                <a:tc>
                  <a:txBody>
                    <a:bodyPr/>
                    <a:lstStyle/>
                    <a:p>
                      <a:pPr algn="ctr" fontAlgn="b"/>
                      <a:r>
                        <a:rPr lang="cs-CZ" sz="1200" u="none" strike="noStrike" dirty="0">
                          <a:effectLst/>
                        </a:rPr>
                        <a:t>V1</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0,74</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tc>
                  <a:txBody>
                    <a:bodyPr/>
                    <a:lstStyle/>
                    <a:p>
                      <a:pPr algn="ctr" fontAlgn="b"/>
                      <a:r>
                        <a:rPr lang="cs-CZ" sz="1200" u="none" strike="noStrike">
                          <a:effectLst/>
                        </a:rPr>
                        <a:t>0,06</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422893">
                <a:tc>
                  <a:txBody>
                    <a:bodyPr/>
                    <a:lstStyle/>
                    <a:p>
                      <a:pPr algn="ctr" fontAlgn="b"/>
                      <a:r>
                        <a:rPr lang="cs-CZ" sz="1200" u="none" strike="noStrike">
                          <a:effectLst/>
                        </a:rPr>
                        <a:t>V2</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0,80</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tc>
                  <a:txBody>
                    <a:bodyPr/>
                    <a:lstStyle/>
                    <a:p>
                      <a:pPr algn="ctr" fontAlgn="b"/>
                      <a:r>
                        <a:rPr lang="cs-CZ" sz="1200" u="none" strike="noStrike">
                          <a:effectLst/>
                        </a:rPr>
                        <a:t>0,16</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422893">
                <a:tc>
                  <a:txBody>
                    <a:bodyPr/>
                    <a:lstStyle/>
                    <a:p>
                      <a:pPr algn="ctr" fontAlgn="b"/>
                      <a:r>
                        <a:rPr lang="cs-CZ" sz="1200" u="none" strike="noStrike">
                          <a:effectLst/>
                        </a:rPr>
                        <a:t>V3</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0,82</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tc>
                  <a:txBody>
                    <a:bodyPr/>
                    <a:lstStyle/>
                    <a:p>
                      <a:pPr algn="ctr" fontAlgn="b"/>
                      <a:r>
                        <a:rPr lang="cs-CZ" sz="1200" u="none" strike="noStrike">
                          <a:effectLst/>
                        </a:rPr>
                        <a:t>-0,03</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422893">
                <a:tc>
                  <a:txBody>
                    <a:bodyPr/>
                    <a:lstStyle/>
                    <a:p>
                      <a:pPr algn="ctr" fontAlgn="b"/>
                      <a:r>
                        <a:rPr lang="cs-CZ" sz="1200" u="none" strike="noStrike">
                          <a:effectLst/>
                        </a:rPr>
                        <a:t>V4</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0,24</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0,62</a:t>
                      </a:r>
                      <a:endParaRPr lang="cs-CZ" sz="1200" b="0" i="0" u="none" strike="noStrike">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4"/>
                  </a:ext>
                </a:extLst>
              </a:tr>
              <a:tr h="422893">
                <a:tc>
                  <a:txBody>
                    <a:bodyPr/>
                    <a:lstStyle/>
                    <a:p>
                      <a:pPr algn="ctr" fontAlgn="b"/>
                      <a:r>
                        <a:rPr lang="cs-CZ" sz="1200" u="none" strike="noStrike">
                          <a:effectLst/>
                        </a:rPr>
                        <a:t>V5</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0,10</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0,76</a:t>
                      </a:r>
                      <a:endParaRPr lang="cs-CZ" sz="1200" b="0" i="0" u="none" strike="noStrike">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5"/>
                  </a:ext>
                </a:extLst>
              </a:tr>
              <a:tr h="422893">
                <a:tc>
                  <a:txBody>
                    <a:bodyPr/>
                    <a:lstStyle/>
                    <a:p>
                      <a:pPr algn="ctr" fontAlgn="b"/>
                      <a:r>
                        <a:rPr lang="cs-CZ" sz="1200" u="none" strike="noStrike">
                          <a:effectLst/>
                        </a:rPr>
                        <a:t>V6</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-0,12</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0,66</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6"/>
                  </a:ext>
                </a:extLst>
              </a:tr>
              <a:tr h="422893">
                <a:tc>
                  <a:txBody>
                    <a:bodyPr/>
                    <a:lstStyle/>
                    <a:p>
                      <a:pPr algn="ctr" fontAlgn="b"/>
                      <a:r>
                        <a:rPr lang="cs-CZ" sz="1200" u="none" strike="noStrike">
                          <a:effectLst/>
                        </a:rPr>
                        <a:t>Výkl.roz</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1,94</a:t>
                      </a:r>
                      <a:endParaRPr lang="cs-CZ" sz="12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b"/>
                      <a:r>
                        <a:rPr lang="cs-CZ" sz="1200" u="none" strike="noStrike" dirty="0">
                          <a:effectLst/>
                        </a:rPr>
                        <a:t>1,44</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7"/>
                  </a:ext>
                </a:extLst>
              </a:tr>
              <a:tr h="422893">
                <a:tc>
                  <a:txBody>
                    <a:bodyPr/>
                    <a:lstStyle/>
                    <a:p>
                      <a:pPr algn="ctr" fontAlgn="b"/>
                      <a:r>
                        <a:rPr lang="cs-CZ" sz="1200" u="none" strike="noStrike" dirty="0" err="1">
                          <a:effectLst/>
                        </a:rPr>
                        <a:t>Prp.celk</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0,32</a:t>
                      </a:r>
                      <a:endParaRPr lang="cs-CZ" sz="12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b"/>
                      <a:r>
                        <a:rPr lang="cs-CZ" sz="1200" u="none" strike="noStrike" dirty="0">
                          <a:effectLst/>
                        </a:rPr>
                        <a:t>0,24</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8"/>
                  </a:ext>
                </a:extLst>
              </a:tr>
            </a:tbl>
          </a:graphicData>
        </a:graphic>
      </p:graphicFrame>
      <p:graphicFrame>
        <p:nvGraphicFramePr>
          <p:cNvPr id="7" name="Tabulka 6"/>
          <p:cNvGraphicFramePr>
            <a:graphicFrameLocks noGrp="1"/>
          </p:cNvGraphicFramePr>
          <p:nvPr>
            <p:extLst>
              <p:ext uri="{D42A27DB-BD31-4B8C-83A1-F6EECF244321}">
                <p14:modId xmlns:p14="http://schemas.microsoft.com/office/powerpoint/2010/main" val="3001721878"/>
              </p:ext>
            </p:extLst>
          </p:nvPr>
        </p:nvGraphicFramePr>
        <p:xfrm>
          <a:off x="6270823" y="2039196"/>
          <a:ext cx="2520279" cy="3762298"/>
        </p:xfrm>
        <a:graphic>
          <a:graphicData uri="http://schemas.openxmlformats.org/drawingml/2006/table">
            <a:tbl>
              <a:tblPr firstRow="1" firstCol="1">
                <a:tableStyleId>{5C22544A-7EE6-4342-B048-85BDC9FD1C3A}</a:tableStyleId>
              </a:tblPr>
              <a:tblGrid>
                <a:gridCol w="840093">
                  <a:extLst>
                    <a:ext uri="{9D8B030D-6E8A-4147-A177-3AD203B41FA5}">
                      <a16:colId xmlns:a16="http://schemas.microsoft.com/office/drawing/2014/main" val="20000"/>
                    </a:ext>
                  </a:extLst>
                </a:gridCol>
                <a:gridCol w="840093">
                  <a:extLst>
                    <a:ext uri="{9D8B030D-6E8A-4147-A177-3AD203B41FA5}">
                      <a16:colId xmlns:a16="http://schemas.microsoft.com/office/drawing/2014/main" val="20001"/>
                    </a:ext>
                  </a:extLst>
                </a:gridCol>
                <a:gridCol w="840093">
                  <a:extLst>
                    <a:ext uri="{9D8B030D-6E8A-4147-A177-3AD203B41FA5}">
                      <a16:colId xmlns:a16="http://schemas.microsoft.com/office/drawing/2014/main" val="20002"/>
                    </a:ext>
                  </a:extLst>
                </a:gridCol>
              </a:tblGrid>
              <a:tr h="422893">
                <a:tc>
                  <a:txBody>
                    <a:bodyPr/>
                    <a:lstStyle/>
                    <a:p>
                      <a:pPr algn="ctr" fontAlgn="b"/>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Faktor 1</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Faktor 2</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79154">
                <a:tc>
                  <a:txBody>
                    <a:bodyPr/>
                    <a:lstStyle/>
                    <a:p>
                      <a:pPr algn="ctr" fontAlgn="b"/>
                      <a:r>
                        <a:rPr lang="cs-CZ" sz="1200" u="none" strike="noStrike">
                          <a:effectLst/>
                        </a:rPr>
                        <a:t>V1</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0,74</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tc>
                  <a:txBody>
                    <a:bodyPr/>
                    <a:lstStyle/>
                    <a:p>
                      <a:pPr algn="ctr" fontAlgn="b"/>
                      <a:r>
                        <a:rPr lang="cs-CZ" sz="1200" u="none" strike="noStrike">
                          <a:effectLst/>
                        </a:rPr>
                        <a:t>0,06</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422893">
                <a:tc>
                  <a:txBody>
                    <a:bodyPr/>
                    <a:lstStyle/>
                    <a:p>
                      <a:pPr algn="ctr" fontAlgn="b"/>
                      <a:r>
                        <a:rPr lang="cs-CZ" sz="1200" u="none" strike="noStrike">
                          <a:effectLst/>
                        </a:rPr>
                        <a:t>V2</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0,80</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tc>
                  <a:txBody>
                    <a:bodyPr/>
                    <a:lstStyle/>
                    <a:p>
                      <a:pPr algn="ctr" fontAlgn="b"/>
                      <a:r>
                        <a:rPr lang="cs-CZ" sz="1200" u="none" strike="noStrike">
                          <a:effectLst/>
                        </a:rPr>
                        <a:t>0,16</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422893">
                <a:tc>
                  <a:txBody>
                    <a:bodyPr/>
                    <a:lstStyle/>
                    <a:p>
                      <a:pPr algn="ctr" fontAlgn="b"/>
                      <a:r>
                        <a:rPr lang="cs-CZ" sz="1200" u="none" strike="noStrike">
                          <a:effectLst/>
                        </a:rPr>
                        <a:t>V3</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0,82</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tc>
                  <a:txBody>
                    <a:bodyPr/>
                    <a:lstStyle/>
                    <a:p>
                      <a:pPr algn="ctr" fontAlgn="b"/>
                      <a:r>
                        <a:rPr lang="cs-CZ" sz="1200" u="none" strike="noStrike">
                          <a:effectLst/>
                        </a:rPr>
                        <a:t>-0,03</a:t>
                      </a: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422893">
                <a:tc>
                  <a:txBody>
                    <a:bodyPr/>
                    <a:lstStyle/>
                    <a:p>
                      <a:pPr algn="ctr" fontAlgn="b"/>
                      <a:r>
                        <a:rPr lang="cs-CZ" sz="1200" u="none" strike="noStrike">
                          <a:effectLst/>
                        </a:rPr>
                        <a:t>V4</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0,24</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0,62</a:t>
                      </a:r>
                      <a:endParaRPr lang="cs-CZ" sz="1200" b="0" i="0" u="none" strike="noStrike">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4"/>
                  </a:ext>
                </a:extLst>
              </a:tr>
              <a:tr h="422893">
                <a:tc>
                  <a:txBody>
                    <a:bodyPr/>
                    <a:lstStyle/>
                    <a:p>
                      <a:pPr algn="ctr" fontAlgn="b"/>
                      <a:r>
                        <a:rPr lang="cs-CZ" sz="1200" u="none" strike="noStrike">
                          <a:effectLst/>
                        </a:rPr>
                        <a:t>V5</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0,10</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0,78</a:t>
                      </a:r>
                      <a:endParaRPr lang="cs-CZ" sz="1200" b="0" i="0" u="none" strike="noStrike">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5"/>
                  </a:ext>
                </a:extLst>
              </a:tr>
              <a:tr h="422893">
                <a:tc>
                  <a:txBody>
                    <a:bodyPr/>
                    <a:lstStyle/>
                    <a:p>
                      <a:pPr algn="ctr" fontAlgn="b"/>
                      <a:r>
                        <a:rPr lang="cs-CZ" sz="1200" u="none" strike="noStrike">
                          <a:effectLst/>
                        </a:rPr>
                        <a:t>V6</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-0,12</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0,66</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a16="http://schemas.microsoft.com/office/drawing/2014/main" val="10006"/>
                  </a:ext>
                </a:extLst>
              </a:tr>
              <a:tr h="422893">
                <a:tc>
                  <a:txBody>
                    <a:bodyPr/>
                    <a:lstStyle/>
                    <a:p>
                      <a:pPr algn="ctr" fontAlgn="b"/>
                      <a:r>
                        <a:rPr lang="cs-CZ" sz="1200" u="none" strike="noStrike">
                          <a:effectLst/>
                        </a:rPr>
                        <a:t>Výkl.roz</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1,95</a:t>
                      </a:r>
                      <a:endParaRPr lang="cs-CZ" sz="12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b"/>
                      <a:r>
                        <a:rPr lang="cs-CZ" sz="1200" u="none" strike="noStrike" dirty="0">
                          <a:effectLst/>
                        </a:rPr>
                        <a:t>1,45</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7"/>
                  </a:ext>
                </a:extLst>
              </a:tr>
              <a:tr h="422893">
                <a:tc>
                  <a:txBody>
                    <a:bodyPr/>
                    <a:lstStyle/>
                    <a:p>
                      <a:pPr algn="ctr" fontAlgn="b"/>
                      <a:r>
                        <a:rPr lang="cs-CZ" sz="1200" u="none" strike="noStrike">
                          <a:effectLst/>
                        </a:rPr>
                        <a:t>Prp.celk</a:t>
                      </a: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a:effectLst/>
                        </a:rPr>
                        <a:t>0,32</a:t>
                      </a:r>
                      <a:endParaRPr lang="cs-CZ" sz="12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b"/>
                      <a:r>
                        <a:rPr lang="cs-CZ" sz="1200" u="none" strike="noStrike" dirty="0">
                          <a:effectLst/>
                        </a:rPr>
                        <a:t>0,24</a:t>
                      </a:r>
                      <a:endParaRPr lang="cs-CZ" sz="12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8"/>
                  </a:ext>
                </a:extLst>
              </a:tr>
            </a:tbl>
          </a:graphicData>
        </a:graphic>
      </p:graphicFrame>
      <p:sp>
        <p:nvSpPr>
          <p:cNvPr id="9" name="TextovéPole 8"/>
          <p:cNvSpPr txBox="1"/>
          <p:nvPr/>
        </p:nvSpPr>
        <p:spPr>
          <a:xfrm rot="21027079">
            <a:off x="767301" y="1519515"/>
            <a:ext cx="2778943" cy="307777"/>
          </a:xfrm>
          <a:prstGeom prst="rect">
            <a:avLst/>
          </a:prstGeom>
          <a:noFill/>
        </p:spPr>
        <p:txBody>
          <a:bodyPr wrap="square" rtlCol="0">
            <a:spAutoFit/>
          </a:bodyPr>
          <a:lstStyle/>
          <a:p>
            <a:r>
              <a:rPr lang="cs-CZ" sz="1400" i="1" dirty="0"/>
              <a:t>Metoda hlavních komponent</a:t>
            </a:r>
          </a:p>
        </p:txBody>
      </p:sp>
      <p:sp>
        <p:nvSpPr>
          <p:cNvPr id="10" name="TextovéPole 9"/>
          <p:cNvSpPr txBox="1"/>
          <p:nvPr/>
        </p:nvSpPr>
        <p:spPr>
          <a:xfrm rot="21027079">
            <a:off x="3805375" y="1503056"/>
            <a:ext cx="2778943" cy="307777"/>
          </a:xfrm>
          <a:prstGeom prst="rect">
            <a:avLst/>
          </a:prstGeom>
          <a:noFill/>
        </p:spPr>
        <p:txBody>
          <a:bodyPr wrap="square" rtlCol="0">
            <a:spAutoFit/>
          </a:bodyPr>
          <a:lstStyle/>
          <a:p>
            <a:r>
              <a:rPr lang="cs-CZ" sz="1400" i="1" dirty="0"/>
              <a:t>Metoda hlavní osy</a:t>
            </a:r>
          </a:p>
        </p:txBody>
      </p:sp>
      <p:sp>
        <p:nvSpPr>
          <p:cNvPr id="11" name="TextovéPole 10"/>
          <p:cNvSpPr txBox="1"/>
          <p:nvPr/>
        </p:nvSpPr>
        <p:spPr>
          <a:xfrm rot="21027079">
            <a:off x="6450484" y="1503057"/>
            <a:ext cx="2778943" cy="307777"/>
          </a:xfrm>
          <a:prstGeom prst="rect">
            <a:avLst/>
          </a:prstGeom>
          <a:noFill/>
        </p:spPr>
        <p:txBody>
          <a:bodyPr wrap="square" rtlCol="0">
            <a:spAutoFit/>
          </a:bodyPr>
          <a:lstStyle/>
          <a:p>
            <a:r>
              <a:rPr lang="cs-CZ" sz="1400" i="1" dirty="0"/>
              <a:t>Max. věrohodný odhad</a:t>
            </a:r>
          </a:p>
        </p:txBody>
      </p:sp>
    </p:spTree>
    <p:extLst>
      <p:ext uri="{BB962C8B-B14F-4D97-AF65-F5344CB8AC3E}">
        <p14:creationId xmlns:p14="http://schemas.microsoft.com/office/powerpoint/2010/main" val="832202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nvPr>
        </p:nvGraphicFramePr>
        <p:xfrm>
          <a:off x="685800" y="476674"/>
          <a:ext cx="7772400" cy="5184573"/>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1272303">
                <a:tc>
                  <a:txBody>
                    <a:bodyPr/>
                    <a:lstStyle/>
                    <a:p>
                      <a:pPr algn="ctr"/>
                      <a:r>
                        <a:rPr lang="cs-CZ" sz="2800" dirty="0"/>
                        <a:t>Statistický</a:t>
                      </a:r>
                      <a:r>
                        <a:rPr lang="cs-CZ" sz="2800" baseline="0" dirty="0"/>
                        <a:t> přístup</a:t>
                      </a:r>
                      <a:endParaRPr lang="cs-CZ" sz="2800" dirty="0"/>
                    </a:p>
                  </a:txBody>
                  <a:tcPr anchor="ctr"/>
                </a:tc>
                <a:tc>
                  <a:txBody>
                    <a:bodyPr/>
                    <a:lstStyle/>
                    <a:p>
                      <a:pPr algn="ctr"/>
                      <a:r>
                        <a:rPr lang="cs-CZ" sz="2800" dirty="0"/>
                        <a:t>Klinický přístup</a:t>
                      </a:r>
                    </a:p>
                  </a:txBody>
                  <a:tcPr anchor="ctr"/>
                </a:tc>
                <a:extLst>
                  <a:ext uri="{0D108BD9-81ED-4DB2-BD59-A6C34878D82A}">
                    <a16:rowId xmlns:a16="http://schemas.microsoft.com/office/drawing/2014/main" val="10000"/>
                  </a:ext>
                </a:extLst>
              </a:tr>
              <a:tr h="782454">
                <a:tc>
                  <a:txBody>
                    <a:bodyPr/>
                    <a:lstStyle/>
                    <a:p>
                      <a:r>
                        <a:rPr lang="cs-CZ" dirty="0"/>
                        <a:t>Intenzivní zkoumání několika rysů</a:t>
                      </a:r>
                    </a:p>
                  </a:txBody>
                  <a:tcPr anchor="ctr"/>
                </a:tc>
                <a:tc>
                  <a:txBody>
                    <a:bodyPr/>
                    <a:lstStyle/>
                    <a:p>
                      <a:r>
                        <a:rPr lang="cs-CZ" dirty="0"/>
                        <a:t>Extenzivní informace</a:t>
                      </a:r>
                      <a:r>
                        <a:rPr lang="cs-CZ" baseline="0" dirty="0"/>
                        <a:t> o jedné osobě</a:t>
                      </a:r>
                      <a:endParaRPr lang="cs-CZ" dirty="0"/>
                    </a:p>
                  </a:txBody>
                  <a:tcPr anchor="ctr"/>
                </a:tc>
                <a:extLst>
                  <a:ext uri="{0D108BD9-81ED-4DB2-BD59-A6C34878D82A}">
                    <a16:rowId xmlns:a16="http://schemas.microsoft.com/office/drawing/2014/main" val="10001"/>
                  </a:ext>
                </a:extLst>
              </a:tr>
              <a:tr h="782454">
                <a:tc>
                  <a:txBody>
                    <a:bodyPr/>
                    <a:lstStyle/>
                    <a:p>
                      <a:r>
                        <a:rPr lang="cs-CZ" dirty="0"/>
                        <a:t>Všechny informace v podobě členství ve skupinách</a:t>
                      </a:r>
                    </a:p>
                  </a:txBody>
                  <a:tcPr anchor="ctr"/>
                </a:tc>
                <a:tc>
                  <a:txBody>
                    <a:bodyPr/>
                    <a:lstStyle/>
                    <a:p>
                      <a:r>
                        <a:rPr lang="cs-CZ" dirty="0"/>
                        <a:t>Lze použít libovolná data</a:t>
                      </a:r>
                    </a:p>
                  </a:txBody>
                  <a:tcPr anchor="ctr"/>
                </a:tc>
                <a:extLst>
                  <a:ext uri="{0D108BD9-81ED-4DB2-BD59-A6C34878D82A}">
                    <a16:rowId xmlns:a16="http://schemas.microsoft.com/office/drawing/2014/main" val="10002"/>
                  </a:ext>
                </a:extLst>
              </a:tr>
              <a:tr h="782454">
                <a:tc>
                  <a:txBody>
                    <a:bodyPr/>
                    <a:lstStyle/>
                    <a:p>
                      <a:r>
                        <a:rPr lang="cs-CZ" dirty="0"/>
                        <a:t>Predikce založená na výpočtu pravděpodobnosti</a:t>
                      </a:r>
                    </a:p>
                  </a:txBody>
                  <a:tcPr anchor="ctr"/>
                </a:tc>
                <a:tc>
                  <a:txBody>
                    <a:bodyPr/>
                    <a:lstStyle/>
                    <a:p>
                      <a:r>
                        <a:rPr lang="cs-CZ" dirty="0"/>
                        <a:t>Predikce</a:t>
                      </a:r>
                      <a:r>
                        <a:rPr lang="cs-CZ" baseline="0" dirty="0"/>
                        <a:t> založená na znalostech teorie chování </a:t>
                      </a:r>
                      <a:endParaRPr lang="cs-CZ" dirty="0"/>
                    </a:p>
                  </a:txBody>
                  <a:tcPr anchor="ctr"/>
                </a:tc>
                <a:extLst>
                  <a:ext uri="{0D108BD9-81ED-4DB2-BD59-A6C34878D82A}">
                    <a16:rowId xmlns:a16="http://schemas.microsoft.com/office/drawing/2014/main" val="10003"/>
                  </a:ext>
                </a:extLst>
              </a:tr>
              <a:tr h="782454">
                <a:tc>
                  <a:txBody>
                    <a:bodyPr/>
                    <a:lstStyle/>
                    <a:p>
                      <a:r>
                        <a:rPr lang="cs-CZ" dirty="0"/>
                        <a:t>Není potřeba expertní uživatel</a:t>
                      </a:r>
                    </a:p>
                  </a:txBody>
                  <a:tcPr anchor="ctr"/>
                </a:tc>
                <a:tc>
                  <a:txBody>
                    <a:bodyPr/>
                    <a:lstStyle/>
                    <a:p>
                      <a:r>
                        <a:rPr lang="cs-CZ" dirty="0"/>
                        <a:t>Predikce je kreativním aktem – musí ji provádět expert</a:t>
                      </a:r>
                    </a:p>
                  </a:txBody>
                  <a:tcPr anchor="ctr"/>
                </a:tc>
                <a:extLst>
                  <a:ext uri="{0D108BD9-81ED-4DB2-BD59-A6C34878D82A}">
                    <a16:rowId xmlns:a16="http://schemas.microsoft.com/office/drawing/2014/main" val="10004"/>
                  </a:ext>
                </a:extLst>
              </a:tr>
              <a:tr h="782454">
                <a:tc>
                  <a:txBody>
                    <a:bodyPr/>
                    <a:lstStyle/>
                    <a:p>
                      <a:r>
                        <a:rPr lang="cs-CZ" dirty="0"/>
                        <a:t>Nelze využít vzácné jevy</a:t>
                      </a:r>
                    </a:p>
                  </a:txBody>
                  <a:tcPr anchor="ctr"/>
                </a:tc>
                <a:tc>
                  <a:txBody>
                    <a:bodyPr/>
                    <a:lstStyle/>
                    <a:p>
                      <a:r>
                        <a:rPr lang="cs-CZ" dirty="0"/>
                        <a:t>Vzácné jevy lze využít</a:t>
                      </a:r>
                    </a:p>
                  </a:txBody>
                  <a:tcPr anchor="ctr"/>
                </a:tc>
                <a:extLst>
                  <a:ext uri="{0D108BD9-81ED-4DB2-BD59-A6C34878D82A}">
                    <a16:rowId xmlns:a16="http://schemas.microsoft.com/office/drawing/2014/main" val="10005"/>
                  </a:ext>
                </a:extLst>
              </a:tr>
            </a:tbl>
          </a:graphicData>
        </a:graphic>
      </p:graphicFrame>
      <p:sp>
        <p:nvSpPr>
          <p:cNvPr id="5" name="TextovéPole 4"/>
          <p:cNvSpPr txBox="1"/>
          <p:nvPr/>
        </p:nvSpPr>
        <p:spPr>
          <a:xfrm>
            <a:off x="2627784" y="5949280"/>
            <a:ext cx="3672408" cy="461665"/>
          </a:xfrm>
          <a:prstGeom prst="rect">
            <a:avLst/>
          </a:prstGeom>
          <a:noFill/>
        </p:spPr>
        <p:txBody>
          <a:bodyPr wrap="square" rtlCol="0">
            <a:spAutoFit/>
          </a:bodyPr>
          <a:lstStyle/>
          <a:p>
            <a:pPr algn="ctr"/>
            <a:r>
              <a:rPr lang="cs-CZ" sz="2400" b="1" dirty="0">
                <a:solidFill>
                  <a:srgbClr val="FF0000"/>
                </a:solidFill>
              </a:rPr>
              <a:t>Který je přesnější?</a:t>
            </a:r>
          </a:p>
        </p:txBody>
      </p:sp>
    </p:spTree>
    <p:extLst>
      <p:ext uri="{BB962C8B-B14F-4D97-AF65-F5344CB8AC3E}">
        <p14:creationId xmlns:p14="http://schemas.microsoft.com/office/powerpoint/2010/main" val="1045387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712120"/>
          </a:xfrm>
        </p:spPr>
        <p:txBody>
          <a:bodyPr/>
          <a:lstStyle/>
          <a:p>
            <a:r>
              <a:rPr lang="cs-CZ" dirty="0"/>
              <a:t>Metaanalýza: P. </a:t>
            </a:r>
            <a:r>
              <a:rPr lang="cs-CZ" dirty="0" err="1"/>
              <a:t>Meehl</a:t>
            </a:r>
            <a:endParaRPr lang="cs-CZ" dirty="0"/>
          </a:p>
        </p:txBody>
      </p:sp>
      <p:sp>
        <p:nvSpPr>
          <p:cNvPr id="3" name="Zástupný symbol pro obsah 2"/>
          <p:cNvSpPr>
            <a:spLocks noGrp="1"/>
          </p:cNvSpPr>
          <p:nvPr>
            <p:ph idx="1"/>
          </p:nvPr>
        </p:nvSpPr>
        <p:spPr>
          <a:xfrm>
            <a:off x="685327" y="1268760"/>
            <a:ext cx="7772400" cy="1728192"/>
          </a:xfrm>
        </p:spPr>
        <p:txBody>
          <a:bodyPr>
            <a:normAutofit fontScale="77500" lnSpcReduction="20000"/>
          </a:bodyPr>
          <a:lstStyle/>
          <a:p>
            <a:r>
              <a:rPr lang="cs-CZ" dirty="0" err="1"/>
              <a:t>Meehl</a:t>
            </a:r>
            <a:r>
              <a:rPr lang="cs-CZ" dirty="0"/>
              <a:t> (1954): metaanalýza 19 studií. V deseti případech obě metody vedly ke stejným výsledkům. V devíti byl efektivnější statistický přístup.</a:t>
            </a:r>
          </a:p>
          <a:p>
            <a:endParaRPr lang="cs-CZ" dirty="0"/>
          </a:p>
          <a:p>
            <a:r>
              <a:rPr lang="cs-CZ" dirty="0" err="1">
                <a:hlinkClick r:id="rId2"/>
              </a:rPr>
              <a:t>Grove</a:t>
            </a:r>
            <a:r>
              <a:rPr lang="cs-CZ" dirty="0">
                <a:hlinkClick r:id="rId2"/>
              </a:rPr>
              <a:t> a </a:t>
            </a:r>
            <a:r>
              <a:rPr lang="cs-CZ" dirty="0" err="1">
                <a:hlinkClick r:id="rId2"/>
              </a:rPr>
              <a:t>Meehl</a:t>
            </a:r>
            <a:r>
              <a:rPr lang="cs-CZ" dirty="0">
                <a:hlinkClick r:id="rId2"/>
              </a:rPr>
              <a:t> (1996)</a:t>
            </a:r>
            <a:r>
              <a:rPr lang="cs-CZ" dirty="0"/>
              <a:t>: metaanalýza 136 studií. Pouze 8 svědčilo ve prospěch klinickému přístupu.</a:t>
            </a:r>
          </a:p>
          <a:p>
            <a:r>
              <a:rPr lang="cs-CZ" sz="2100" dirty="0"/>
              <a:t>Detaily metaanalýzy viz </a:t>
            </a:r>
            <a:r>
              <a:rPr lang="en-US" sz="2100" dirty="0">
                <a:hlinkClick r:id="rId3"/>
              </a:rPr>
              <a:t>Grove, </a:t>
            </a:r>
            <a:r>
              <a:rPr lang="en-US" sz="2100" dirty="0" err="1">
                <a:hlinkClick r:id="rId3"/>
              </a:rPr>
              <a:t>Zald</a:t>
            </a:r>
            <a:r>
              <a:rPr lang="en-US" sz="2100" dirty="0">
                <a:hlinkClick r:id="rId3"/>
              </a:rPr>
              <a:t>, Lebow, </a:t>
            </a:r>
            <a:r>
              <a:rPr lang="en-US" sz="2100" dirty="0" err="1">
                <a:hlinkClick r:id="rId3"/>
              </a:rPr>
              <a:t>Snitz</a:t>
            </a:r>
            <a:r>
              <a:rPr lang="en-US" sz="2100" dirty="0">
                <a:hlinkClick r:id="rId3"/>
              </a:rPr>
              <a:t>, and Nelson (2000)</a:t>
            </a:r>
            <a:endParaRPr lang="cs-CZ" sz="600" dirty="0"/>
          </a:p>
        </p:txBody>
      </p:sp>
      <p:sp>
        <p:nvSpPr>
          <p:cNvPr id="4" name="Zástupný symbol pro obsah 2"/>
          <p:cNvSpPr txBox="1">
            <a:spLocks/>
          </p:cNvSpPr>
          <p:nvPr/>
        </p:nvSpPr>
        <p:spPr>
          <a:xfrm>
            <a:off x="685327" y="3645024"/>
            <a:ext cx="7772400" cy="244827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cs-CZ" dirty="0" err="1"/>
              <a:t>Meehl</a:t>
            </a:r>
            <a:r>
              <a:rPr lang="cs-CZ" dirty="0"/>
              <a:t> (1986): Přednosti statistického přístupu jsou okázale ignorovány. Příčiny jsou např.:</a:t>
            </a:r>
          </a:p>
          <a:p>
            <a:pPr lvl="1"/>
            <a:r>
              <a:rPr lang="cs-CZ" dirty="0"/>
              <a:t>Nevzdělanost psychologů (nevědí nic o pravděpodobnosti a práci s daty)</a:t>
            </a:r>
          </a:p>
          <a:p>
            <a:pPr lvl="1"/>
            <a:r>
              <a:rPr lang="cs-CZ" dirty="0"/>
              <a:t>Strach z nahrazení psychologa strojem</a:t>
            </a:r>
          </a:p>
          <a:p>
            <a:pPr lvl="1"/>
            <a:r>
              <a:rPr lang="cs-CZ" dirty="0"/>
              <a:t>Obava z dehumanizace (má o nás rozhodovat stroj?)</a:t>
            </a:r>
          </a:p>
          <a:p>
            <a:endParaRPr lang="cs-CZ" dirty="0"/>
          </a:p>
          <a:p>
            <a:endParaRPr lang="cs-CZ" dirty="0"/>
          </a:p>
        </p:txBody>
      </p:sp>
    </p:spTree>
    <p:extLst>
      <p:ext uri="{BB962C8B-B14F-4D97-AF65-F5344CB8AC3E}">
        <p14:creationId xmlns:p14="http://schemas.microsoft.com/office/powerpoint/2010/main" val="372067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6000" dirty="0"/>
              <a:t>Vymezení oboru,</a:t>
            </a:r>
            <a:br>
              <a:rPr lang="cs-CZ" sz="6000" dirty="0"/>
            </a:br>
            <a:r>
              <a:rPr lang="cs-CZ" sz="4000" dirty="0"/>
              <a:t>základní pojmy</a:t>
            </a:r>
          </a:p>
        </p:txBody>
      </p:sp>
      <p:sp>
        <p:nvSpPr>
          <p:cNvPr id="5" name="Zástupný symbol pro text 4"/>
          <p:cNvSpPr>
            <a:spLocks noGrp="1"/>
          </p:cNvSpPr>
          <p:nvPr>
            <p:ph type="body" idx="1"/>
          </p:nvPr>
        </p:nvSpPr>
        <p:spPr/>
        <p:txBody>
          <a:bodyPr/>
          <a:lstStyle/>
          <a:p>
            <a:r>
              <a:rPr lang="cs-CZ" dirty="0"/>
              <a:t>Lekce první</a:t>
            </a:r>
          </a:p>
        </p:txBody>
      </p:sp>
    </p:spTree>
    <p:extLst>
      <p:ext uri="{BB962C8B-B14F-4D97-AF65-F5344CB8AC3E}">
        <p14:creationId xmlns:p14="http://schemas.microsoft.com/office/powerpoint/2010/main" val="422012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pPr>
              <a:lnSpc>
                <a:spcPct val="70000"/>
              </a:lnSpc>
            </a:pPr>
            <a:r>
              <a:rPr lang="cs-CZ" dirty="0"/>
              <a:t>Rozdělení </a:t>
            </a:r>
            <a:r>
              <a:rPr lang="cs-CZ" sz="4800" dirty="0"/>
              <a:t>psychodiagnostických</a:t>
            </a:r>
            <a:r>
              <a:rPr lang="cs-CZ" dirty="0"/>
              <a:t> metod</a:t>
            </a:r>
          </a:p>
        </p:txBody>
      </p:sp>
    </p:spTree>
    <p:extLst>
      <p:ext uri="{BB962C8B-B14F-4D97-AF65-F5344CB8AC3E}">
        <p14:creationId xmlns:p14="http://schemas.microsoft.com/office/powerpoint/2010/main" val="1347823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K čemu testy slouží?</a:t>
            </a:r>
          </a:p>
        </p:txBody>
      </p:sp>
      <p:sp>
        <p:nvSpPr>
          <p:cNvPr id="5" name="Zástupný symbol pro obsah 4"/>
          <p:cNvSpPr>
            <a:spLocks noGrp="1"/>
          </p:cNvSpPr>
          <p:nvPr>
            <p:ph idx="1"/>
          </p:nvPr>
        </p:nvSpPr>
        <p:spPr/>
        <p:txBody>
          <a:bodyPr/>
          <a:lstStyle/>
          <a:p>
            <a:r>
              <a:rPr lang="cs-CZ" dirty="0" err="1"/>
              <a:t>Helmstadter</a:t>
            </a:r>
            <a:r>
              <a:rPr lang="cs-CZ" dirty="0"/>
              <a:t> (1964): s trochou nadsázky to je snaha o vědecké řešení problému, jak předpovědět, co se určitému člověku stane v budoucnosti.</a:t>
            </a:r>
          </a:p>
          <a:p>
            <a:endParaRPr lang="cs-CZ" dirty="0"/>
          </a:p>
          <a:p>
            <a:r>
              <a:rPr lang="cs-CZ" dirty="0" err="1"/>
              <a:t>Cronbach</a:t>
            </a:r>
            <a:r>
              <a:rPr lang="cs-CZ" dirty="0"/>
              <a:t> (1949): tři účely</a:t>
            </a:r>
          </a:p>
          <a:p>
            <a:pPr lvl="1"/>
            <a:r>
              <a:rPr lang="cs-CZ" b="1" dirty="0"/>
              <a:t>predikce</a:t>
            </a:r>
            <a:r>
              <a:rPr lang="cs-CZ" dirty="0"/>
              <a:t> (např. bude uchazeč úspěšný?)</a:t>
            </a:r>
          </a:p>
          <a:p>
            <a:pPr lvl="1"/>
            <a:r>
              <a:rPr lang="cs-CZ" b="1" dirty="0"/>
              <a:t>diagnóza</a:t>
            </a:r>
            <a:r>
              <a:rPr lang="cs-CZ" dirty="0"/>
              <a:t> (snaha izolovat ty charakteristiky, které jsou zodpovědné za současný stav jedince)</a:t>
            </a:r>
          </a:p>
          <a:p>
            <a:pPr lvl="1"/>
            <a:r>
              <a:rPr lang="cs-CZ" b="1" dirty="0"/>
              <a:t>výzkum</a:t>
            </a:r>
            <a:r>
              <a:rPr lang="cs-CZ" dirty="0"/>
              <a:t> (prováděn na skupinách osob, hledání obecných vztahů)</a:t>
            </a:r>
          </a:p>
          <a:p>
            <a:pPr lvl="1"/>
            <a:endParaRPr lang="cs-CZ" dirty="0"/>
          </a:p>
        </p:txBody>
      </p:sp>
    </p:spTree>
    <p:extLst>
      <p:ext uri="{BB962C8B-B14F-4D97-AF65-F5344CB8AC3E}">
        <p14:creationId xmlns:p14="http://schemas.microsoft.com/office/powerpoint/2010/main" val="147305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Ipsativní X Normativní testy</a:t>
            </a:r>
          </a:p>
        </p:txBody>
      </p:sp>
      <p:sp>
        <p:nvSpPr>
          <p:cNvPr id="3" name="Zástupný symbol pro obsah 2"/>
          <p:cNvSpPr>
            <a:spLocks noGrp="1"/>
          </p:cNvSpPr>
          <p:nvPr>
            <p:ph idx="1"/>
          </p:nvPr>
        </p:nvSpPr>
        <p:spPr/>
        <p:txBody>
          <a:bodyPr>
            <a:normAutofit lnSpcReduction="10000"/>
          </a:bodyPr>
          <a:lstStyle/>
          <a:p>
            <a:r>
              <a:rPr lang="cs-CZ" dirty="0"/>
              <a:t>Normativní testy</a:t>
            </a:r>
          </a:p>
          <a:p>
            <a:pPr lvl="1"/>
            <a:r>
              <a:rPr lang="cs-CZ" dirty="0"/>
              <a:t>Výsledkem je srovnání s nějakou normovací skupinou (populací).</a:t>
            </a:r>
          </a:p>
          <a:p>
            <a:pPr lvl="1"/>
            <a:r>
              <a:rPr lang="cs-CZ" dirty="0"/>
              <a:t>Například inteligenční test nám prostřednictvím IQ říká, jak si jedinec stojí vůči ostatním.</a:t>
            </a:r>
          </a:p>
          <a:p>
            <a:pPr lvl="1"/>
            <a:r>
              <a:rPr lang="cs-CZ" dirty="0"/>
              <a:t>Většina tesů je normativních.</a:t>
            </a:r>
          </a:p>
          <a:p>
            <a:endParaRPr lang="cs-CZ" dirty="0"/>
          </a:p>
          <a:p>
            <a:r>
              <a:rPr lang="cs-CZ" dirty="0"/>
              <a:t>Ipsativní testy</a:t>
            </a:r>
          </a:p>
          <a:p>
            <a:pPr lvl="1"/>
            <a:r>
              <a:rPr lang="cs-CZ" dirty="0"/>
              <a:t>Neposkytují srovnání jedince s druhými, ale jeho charakteristik navzájem.</a:t>
            </a:r>
          </a:p>
          <a:p>
            <a:pPr lvl="1"/>
            <a:r>
              <a:rPr lang="cs-CZ" dirty="0"/>
              <a:t>Např. test profesní orientace by mohl být ipsativní – řekne nám, jaký obor je pro jedince nejvhodnější a už nemusí říct, jestli se daný jedince hodí vůbec někam ve srovnání s druhými.</a:t>
            </a:r>
          </a:p>
          <a:p>
            <a:endParaRPr lang="cs-CZ" dirty="0"/>
          </a:p>
          <a:p>
            <a:endParaRPr lang="cs-CZ" dirty="0"/>
          </a:p>
        </p:txBody>
      </p:sp>
    </p:spTree>
    <p:extLst>
      <p:ext uri="{BB962C8B-B14F-4D97-AF65-F5344CB8AC3E}">
        <p14:creationId xmlns:p14="http://schemas.microsoft.com/office/powerpoint/2010/main" val="1451509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Typický X maximální výkon</a:t>
            </a:r>
          </a:p>
        </p:txBody>
      </p:sp>
      <p:sp>
        <p:nvSpPr>
          <p:cNvPr id="3" name="Zástupný symbol pro obsah 2"/>
          <p:cNvSpPr>
            <a:spLocks noGrp="1"/>
          </p:cNvSpPr>
          <p:nvPr>
            <p:ph idx="1"/>
          </p:nvPr>
        </p:nvSpPr>
        <p:spPr/>
        <p:txBody>
          <a:bodyPr/>
          <a:lstStyle/>
          <a:p>
            <a:r>
              <a:rPr lang="cs-CZ" dirty="0"/>
              <a:t>Maximální výkon</a:t>
            </a:r>
          </a:p>
          <a:p>
            <a:pPr lvl="1"/>
            <a:r>
              <a:rPr lang="cs-CZ" dirty="0"/>
              <a:t>vyžadují po probandovi pracovat co nejpřesněji/nejlépe/nejrychleji/ nejsprávněji...</a:t>
            </a:r>
          </a:p>
          <a:p>
            <a:pPr lvl="1"/>
            <a:r>
              <a:rPr lang="cs-CZ" dirty="0"/>
              <a:t>typicky měří kognitivní funkce, i když to není pravidlem (např. lze si představit výkonnostní měření úzkostnosti)</a:t>
            </a:r>
          </a:p>
          <a:p>
            <a:pPr lvl="1"/>
            <a:r>
              <a:rPr lang="cs-CZ" dirty="0"/>
              <a:t>je při nich obtížné zkreslit výsledek</a:t>
            </a:r>
          </a:p>
          <a:p>
            <a:pPr lvl="1"/>
            <a:endParaRPr lang="cs-CZ" dirty="0"/>
          </a:p>
          <a:p>
            <a:r>
              <a:rPr lang="cs-CZ" dirty="0"/>
              <a:t>Typický výkon</a:t>
            </a:r>
          </a:p>
          <a:p>
            <a:pPr lvl="1"/>
            <a:r>
              <a:rPr lang="cs-CZ" dirty="0"/>
              <a:t>tážou se probanda na to, jak se obvykle chová</a:t>
            </a:r>
          </a:p>
          <a:p>
            <a:pPr lvl="1"/>
            <a:r>
              <a:rPr lang="cs-CZ" dirty="0"/>
              <a:t>typicky měří osobnostní charakteristiky, zájmy, postoje, hodnoty...</a:t>
            </a:r>
          </a:p>
          <a:p>
            <a:pPr lvl="1"/>
            <a:r>
              <a:rPr lang="cs-CZ" dirty="0"/>
              <a:t>obvykle inventář/dotazník</a:t>
            </a:r>
          </a:p>
          <a:p>
            <a:pPr lvl="1"/>
            <a:endParaRPr lang="cs-CZ" dirty="0"/>
          </a:p>
        </p:txBody>
      </p:sp>
    </p:spTree>
    <p:extLst>
      <p:ext uri="{BB962C8B-B14F-4D97-AF65-F5344CB8AC3E}">
        <p14:creationId xmlns:p14="http://schemas.microsoft.com/office/powerpoint/2010/main" val="3441753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Individuální X skupinová administrace</a:t>
            </a:r>
          </a:p>
        </p:txBody>
      </p:sp>
      <p:sp>
        <p:nvSpPr>
          <p:cNvPr id="3" name="Zástupný symbol pro obsah 2"/>
          <p:cNvSpPr>
            <a:spLocks noGrp="1"/>
          </p:cNvSpPr>
          <p:nvPr>
            <p:ph idx="1"/>
          </p:nvPr>
        </p:nvSpPr>
        <p:spPr/>
        <p:txBody>
          <a:bodyPr/>
          <a:lstStyle/>
          <a:p>
            <a:r>
              <a:rPr lang="cs-CZ" dirty="0"/>
              <a:t>Individuální administrace</a:t>
            </a:r>
          </a:p>
          <a:p>
            <a:pPr lvl="1"/>
            <a:r>
              <a:rPr lang="cs-CZ" dirty="0"/>
              <a:t>Při administraci testu musí probanda doprovázet administrátor (zaznamenává výsledky, manipuluje s pomůckami...)</a:t>
            </a:r>
          </a:p>
          <a:p>
            <a:pPr lvl="1"/>
            <a:r>
              <a:rPr lang="cs-CZ" dirty="0"/>
              <a:t>Testy jsou tudíž drahé na provoz</a:t>
            </a:r>
          </a:p>
          <a:p>
            <a:pPr lvl="1"/>
            <a:r>
              <a:rPr lang="cs-CZ" dirty="0"/>
              <a:t>Obvykle tzv. performační test</a:t>
            </a:r>
          </a:p>
          <a:p>
            <a:pPr lvl="1"/>
            <a:endParaRPr lang="cs-CZ" dirty="0"/>
          </a:p>
          <a:p>
            <a:r>
              <a:rPr lang="cs-CZ" dirty="0"/>
              <a:t>Skupinová administrace</a:t>
            </a:r>
          </a:p>
          <a:p>
            <a:pPr lvl="1"/>
            <a:r>
              <a:rPr lang="cs-CZ" dirty="0"/>
              <a:t>Jeden administrátor může zadávat test skupině probandů – ti zaznamenávají své odpovědi sami</a:t>
            </a:r>
          </a:p>
          <a:p>
            <a:pPr lvl="1"/>
            <a:r>
              <a:rPr lang="cs-CZ" dirty="0"/>
              <a:t>V krajním případě se skupinový test může obejít bez přítomnosti administrátora (instrukci si přečte).</a:t>
            </a:r>
          </a:p>
          <a:p>
            <a:pPr lvl="1"/>
            <a:r>
              <a:rPr lang="cs-CZ" dirty="0"/>
              <a:t>Obvykle test tužka-papír, případně počítačové rozhraní.</a:t>
            </a:r>
          </a:p>
        </p:txBody>
      </p:sp>
    </p:spTree>
    <p:extLst>
      <p:ext uri="{BB962C8B-B14F-4D97-AF65-F5344CB8AC3E}">
        <p14:creationId xmlns:p14="http://schemas.microsoft.com/office/powerpoint/2010/main" val="2158202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Silový X rychlostní test</a:t>
            </a:r>
          </a:p>
        </p:txBody>
      </p:sp>
      <p:sp>
        <p:nvSpPr>
          <p:cNvPr id="3" name="Zástupný symbol pro obsah 2"/>
          <p:cNvSpPr>
            <a:spLocks noGrp="1"/>
          </p:cNvSpPr>
          <p:nvPr>
            <p:ph idx="1"/>
          </p:nvPr>
        </p:nvSpPr>
        <p:spPr/>
        <p:txBody>
          <a:bodyPr/>
          <a:lstStyle/>
          <a:p>
            <a:r>
              <a:rPr lang="cs-CZ" dirty="0"/>
              <a:t>Týká se pouze výkonnostních testů</a:t>
            </a:r>
          </a:p>
          <a:p>
            <a:endParaRPr lang="cs-CZ" dirty="0"/>
          </a:p>
          <a:p>
            <a:r>
              <a:rPr lang="cs-CZ" dirty="0"/>
              <a:t>Rychlostní test</a:t>
            </a:r>
          </a:p>
          <a:p>
            <a:pPr lvl="1"/>
            <a:r>
              <a:rPr lang="cs-CZ" dirty="0"/>
              <a:t>Obsahuje spíše velké množství jednoduchých položek.</a:t>
            </a:r>
          </a:p>
          <a:p>
            <a:pPr lvl="1"/>
            <a:r>
              <a:rPr lang="cs-CZ" dirty="0"/>
              <a:t>Jde o to, jak daleko se jedinec dostane.</a:t>
            </a:r>
          </a:p>
          <a:p>
            <a:pPr lvl="1"/>
            <a:r>
              <a:rPr lang="cs-CZ" dirty="0"/>
              <a:t>Typicky např. testy pozornosti.</a:t>
            </a:r>
          </a:p>
          <a:p>
            <a:pPr lvl="1"/>
            <a:endParaRPr lang="cs-CZ" dirty="0"/>
          </a:p>
          <a:p>
            <a:r>
              <a:rPr lang="cs-CZ" dirty="0"/>
              <a:t>Silový test</a:t>
            </a:r>
          </a:p>
          <a:p>
            <a:pPr lvl="1"/>
            <a:r>
              <a:rPr lang="cs-CZ" dirty="0"/>
              <a:t>Skládá se z obtížných položek.</a:t>
            </a:r>
          </a:p>
          <a:p>
            <a:pPr lvl="1"/>
            <a:r>
              <a:rPr lang="cs-CZ" dirty="0"/>
              <a:t>Prodloužení časové lhůty by nevedlo k velké změně výsledků.</a:t>
            </a:r>
          </a:p>
        </p:txBody>
      </p:sp>
    </p:spTree>
    <p:extLst>
      <p:ext uri="{BB962C8B-B14F-4D97-AF65-F5344CB8AC3E}">
        <p14:creationId xmlns:p14="http://schemas.microsoft.com/office/powerpoint/2010/main" val="1293124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dělení</a:t>
            </a:r>
          </a:p>
        </p:txBody>
      </p:sp>
      <p:sp>
        <p:nvSpPr>
          <p:cNvPr id="3" name="Zástupný symbol pro obsah 2"/>
          <p:cNvSpPr>
            <a:spLocks noGrp="1"/>
          </p:cNvSpPr>
          <p:nvPr>
            <p:ph idx="1"/>
          </p:nvPr>
        </p:nvSpPr>
        <p:spPr/>
        <p:txBody>
          <a:bodyPr/>
          <a:lstStyle/>
          <a:p>
            <a:r>
              <a:rPr lang="cs-CZ" dirty="0"/>
              <a:t>Subjektivní X objektivní (je výsledek nezávislý na administrátorovi?)</a:t>
            </a:r>
          </a:p>
          <a:p>
            <a:r>
              <a:rPr lang="cs-CZ" dirty="0"/>
              <a:t>Klinické X testové X přístrojové</a:t>
            </a:r>
          </a:p>
          <a:p>
            <a:r>
              <a:rPr lang="cs-CZ" dirty="0"/>
              <a:t>Dle účelu: rozmístění osob, klasifikace (diagnóza), výběr</a:t>
            </a:r>
          </a:p>
          <a:p>
            <a:r>
              <a:rPr lang="cs-CZ" dirty="0"/>
              <a:t>Jednodimenzionální X mnohodimenzionální</a:t>
            </a:r>
          </a:p>
          <a:p>
            <a:endParaRPr lang="cs-CZ" dirty="0"/>
          </a:p>
        </p:txBody>
      </p:sp>
    </p:spTree>
    <p:extLst>
      <p:ext uri="{BB962C8B-B14F-4D97-AF65-F5344CB8AC3E}">
        <p14:creationId xmlns:p14="http://schemas.microsoft.com/office/powerpoint/2010/main" val="3011087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Základní typy testových položek</a:t>
            </a:r>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3842369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85800" y="484632"/>
            <a:ext cx="4246240" cy="1609344"/>
          </a:xfrm>
        </p:spPr>
        <p:txBody>
          <a:bodyPr/>
          <a:lstStyle/>
          <a:p>
            <a:r>
              <a:rPr lang="cs-CZ" dirty="0"/>
              <a:t>Položka</a:t>
            </a:r>
          </a:p>
        </p:txBody>
      </p:sp>
      <p:sp>
        <p:nvSpPr>
          <p:cNvPr id="5" name="Zástupný symbol pro obsah 4"/>
          <p:cNvSpPr>
            <a:spLocks noGrp="1"/>
          </p:cNvSpPr>
          <p:nvPr>
            <p:ph idx="1"/>
          </p:nvPr>
        </p:nvSpPr>
        <p:spPr>
          <a:xfrm>
            <a:off x="685800" y="2121408"/>
            <a:ext cx="4822304" cy="4050792"/>
          </a:xfrm>
        </p:spPr>
        <p:txBody>
          <a:bodyPr/>
          <a:lstStyle/>
          <a:p>
            <a:r>
              <a:rPr lang="cs-CZ" dirty="0"/>
              <a:t>Většina testů se skládá z velkého množství dílčích otázek/výroků/úkolů atd... (ovšem ne všechny testy)</a:t>
            </a:r>
          </a:p>
          <a:p>
            <a:r>
              <a:rPr lang="cs-CZ" dirty="0"/>
              <a:t>Odpověď na každou položku můžeme obvykle nějak skórovat. Z těchto dílčích skórů počítáme celkový hrubý skór.</a:t>
            </a:r>
          </a:p>
          <a:p>
            <a:r>
              <a:rPr lang="cs-CZ" dirty="0"/>
              <a:t>Počet položek může být různý – např. </a:t>
            </a:r>
            <a:r>
              <a:rPr lang="cs-CZ" dirty="0">
                <a:hlinkClick r:id="rId2"/>
              </a:rPr>
              <a:t>Lie/Bet </a:t>
            </a:r>
            <a:r>
              <a:rPr lang="cs-CZ" dirty="0" err="1">
                <a:hlinkClick r:id="rId2"/>
              </a:rPr>
              <a:t>Questionnaire</a:t>
            </a:r>
            <a:r>
              <a:rPr lang="cs-CZ" dirty="0"/>
              <a:t> má 2 položky, MMPI-2 má 567 položek.</a:t>
            </a:r>
          </a:p>
        </p:txBody>
      </p:sp>
      <p:sp>
        <p:nvSpPr>
          <p:cNvPr id="6" name="Obdélník 5">
            <a:extLst>
              <a:ext uri="{FF2B5EF4-FFF2-40B4-BE49-F238E27FC236}">
                <a16:creationId xmlns:a16="http://schemas.microsoft.com/office/drawing/2014/main" id="{723A1C71-7B5E-4683-AC42-97EF93BCE4DE}"/>
              </a:ext>
            </a:extLst>
          </p:cNvPr>
          <p:cNvSpPr/>
          <p:nvPr/>
        </p:nvSpPr>
        <p:spPr>
          <a:xfrm rot="21376179">
            <a:off x="6374973" y="927871"/>
            <a:ext cx="2952328" cy="4608512"/>
          </a:xfrm>
          <a:prstGeom prst="rect">
            <a:avLst/>
          </a:prstGeom>
          <a:gradFill flip="none" rotWithShape="1">
            <a:gsLst>
              <a:gs pos="0">
                <a:schemeClr val="lt2">
                  <a:shade val="97000"/>
                  <a:satMod val="150000"/>
                  <a:shade val="30000"/>
                  <a:satMod val="115000"/>
                </a:schemeClr>
              </a:gs>
              <a:gs pos="50000">
                <a:schemeClr val="lt2">
                  <a:shade val="97000"/>
                  <a:satMod val="150000"/>
                  <a:shade val="67500"/>
                  <a:satMod val="115000"/>
                </a:schemeClr>
              </a:gs>
              <a:gs pos="100000">
                <a:schemeClr val="lt2">
                  <a:shade val="97000"/>
                  <a:satMod val="150000"/>
                  <a:shade val="100000"/>
                  <a:satMod val="115000"/>
                </a:schemeClr>
              </a:gs>
            </a:gsLst>
            <a:path path="circle">
              <a:fillToRect r="100000" b="100000"/>
            </a:path>
            <a:tileRect l="-100000" t="-100000"/>
          </a:gra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cs-CZ" sz="1200" dirty="0">
                <a:solidFill>
                  <a:srgbClr val="002060"/>
                </a:solidFill>
                <a:latin typeface="Comic Sans MS" panose="030F0702030302020204" pitchFamily="66" charset="0"/>
              </a:rPr>
              <a:t>Konečně seriózní test, který stojí za to si udělat. Velmi rychlé, přesné výsledky:</a:t>
            </a:r>
          </a:p>
          <a:p>
            <a:endParaRPr lang="cs-CZ" sz="1200" dirty="0">
              <a:solidFill>
                <a:srgbClr val="002060"/>
              </a:solidFill>
              <a:latin typeface="Comic Sans MS" panose="030F0702030302020204" pitchFamily="66" charset="0"/>
            </a:endParaRPr>
          </a:p>
          <a:p>
            <a:endParaRPr lang="cs-CZ" sz="1200" dirty="0">
              <a:solidFill>
                <a:srgbClr val="002060"/>
              </a:solidFill>
              <a:latin typeface="Comic Sans MS" panose="030F0702030302020204" pitchFamily="66" charset="0"/>
            </a:endParaRPr>
          </a:p>
          <a:p>
            <a:r>
              <a:rPr lang="cs-CZ" sz="1200" dirty="0">
                <a:solidFill>
                  <a:srgbClr val="002060"/>
                </a:solidFill>
                <a:latin typeface="Comic Sans MS" panose="030F0702030302020204" pitchFamily="66" charset="0"/>
              </a:rPr>
              <a:t>1. Jsi pěkný?</a:t>
            </a:r>
          </a:p>
          <a:p>
            <a:endParaRPr lang="cs-CZ" sz="1200" dirty="0">
              <a:solidFill>
                <a:srgbClr val="002060"/>
              </a:solidFill>
              <a:latin typeface="Comic Sans MS" panose="030F0702030302020204" pitchFamily="66" charset="0"/>
            </a:endParaRPr>
          </a:p>
          <a:p>
            <a:r>
              <a:rPr lang="cs-CZ" sz="1200" dirty="0">
                <a:solidFill>
                  <a:srgbClr val="002060"/>
                </a:solidFill>
                <a:latin typeface="Comic Sans MS" panose="030F0702030302020204" pitchFamily="66" charset="0"/>
              </a:rPr>
              <a:t>a) ano - 1 bod</a:t>
            </a:r>
          </a:p>
          <a:p>
            <a:r>
              <a:rPr lang="cs-CZ" sz="1200" dirty="0">
                <a:solidFill>
                  <a:srgbClr val="002060"/>
                </a:solidFill>
                <a:latin typeface="Comic Sans MS" panose="030F0702030302020204" pitchFamily="66" charset="0"/>
              </a:rPr>
              <a:t>b) ne - 0 bodů</a:t>
            </a:r>
          </a:p>
          <a:p>
            <a:endParaRPr lang="cs-CZ" sz="1200" dirty="0">
              <a:solidFill>
                <a:srgbClr val="002060"/>
              </a:solidFill>
              <a:latin typeface="Comic Sans MS" panose="030F0702030302020204" pitchFamily="66" charset="0"/>
            </a:endParaRPr>
          </a:p>
          <a:p>
            <a:endParaRPr lang="cs-CZ" sz="1200" dirty="0">
              <a:solidFill>
                <a:srgbClr val="002060"/>
              </a:solidFill>
              <a:latin typeface="Comic Sans MS" panose="030F0702030302020204" pitchFamily="66" charset="0"/>
            </a:endParaRPr>
          </a:p>
          <a:p>
            <a:r>
              <a:rPr lang="cs-CZ" sz="1200" dirty="0">
                <a:solidFill>
                  <a:srgbClr val="002060"/>
                </a:solidFill>
                <a:latin typeface="Comic Sans MS" panose="030F0702030302020204" pitchFamily="66" charset="0"/>
              </a:rPr>
              <a:t>2. Jsi chytrý?</a:t>
            </a:r>
          </a:p>
          <a:p>
            <a:endParaRPr lang="cs-CZ" sz="1200" dirty="0">
              <a:solidFill>
                <a:srgbClr val="002060"/>
              </a:solidFill>
              <a:latin typeface="Comic Sans MS" panose="030F0702030302020204" pitchFamily="66" charset="0"/>
            </a:endParaRPr>
          </a:p>
          <a:p>
            <a:r>
              <a:rPr lang="cs-CZ" sz="1200" dirty="0">
                <a:solidFill>
                  <a:srgbClr val="002060"/>
                </a:solidFill>
                <a:latin typeface="Comic Sans MS" panose="030F0702030302020204" pitchFamily="66" charset="0"/>
              </a:rPr>
              <a:t>a) ano - 1 bod</a:t>
            </a:r>
          </a:p>
          <a:p>
            <a:r>
              <a:rPr lang="cs-CZ" sz="1200" dirty="0">
                <a:solidFill>
                  <a:srgbClr val="002060"/>
                </a:solidFill>
                <a:latin typeface="Comic Sans MS" panose="030F0702030302020204" pitchFamily="66" charset="0"/>
              </a:rPr>
              <a:t>b) ne - 0 bodů</a:t>
            </a:r>
          </a:p>
          <a:p>
            <a:endParaRPr lang="cs-CZ" sz="1200" dirty="0">
              <a:solidFill>
                <a:srgbClr val="002060"/>
              </a:solidFill>
              <a:latin typeface="Comic Sans MS" panose="030F0702030302020204" pitchFamily="66" charset="0"/>
            </a:endParaRPr>
          </a:p>
          <a:p>
            <a:endParaRPr lang="cs-CZ" sz="1200" dirty="0">
              <a:solidFill>
                <a:srgbClr val="002060"/>
              </a:solidFill>
              <a:latin typeface="Comic Sans MS" panose="030F0702030302020204" pitchFamily="66" charset="0"/>
            </a:endParaRPr>
          </a:p>
          <a:p>
            <a:endParaRPr lang="cs-CZ" sz="1200" dirty="0">
              <a:solidFill>
                <a:srgbClr val="002060"/>
              </a:solidFill>
              <a:latin typeface="Comic Sans MS" panose="030F0702030302020204" pitchFamily="66" charset="0"/>
            </a:endParaRPr>
          </a:p>
          <a:p>
            <a:r>
              <a:rPr lang="cs-CZ" sz="1200" dirty="0">
                <a:solidFill>
                  <a:srgbClr val="002060"/>
                </a:solidFill>
                <a:latin typeface="Comic Sans MS" panose="030F0702030302020204" pitchFamily="66" charset="0"/>
              </a:rPr>
              <a:t>VYHODNOCENÍ:</a:t>
            </a:r>
          </a:p>
          <a:p>
            <a:endParaRPr lang="cs-CZ" sz="1200" dirty="0">
              <a:solidFill>
                <a:srgbClr val="002060"/>
              </a:solidFill>
              <a:latin typeface="Comic Sans MS" panose="030F0702030302020204" pitchFamily="66" charset="0"/>
            </a:endParaRPr>
          </a:p>
          <a:p>
            <a:r>
              <a:rPr lang="cs-CZ" sz="1200" dirty="0">
                <a:solidFill>
                  <a:srgbClr val="002060"/>
                </a:solidFill>
                <a:latin typeface="Comic Sans MS" panose="030F0702030302020204" pitchFamily="66" charset="0"/>
              </a:rPr>
              <a:t>2 body - jsi pěkný a chytrý</a:t>
            </a:r>
          </a:p>
          <a:p>
            <a:r>
              <a:rPr lang="cs-CZ" sz="1200" dirty="0">
                <a:solidFill>
                  <a:srgbClr val="002060"/>
                </a:solidFill>
                <a:latin typeface="Comic Sans MS" panose="030F0702030302020204" pitchFamily="66" charset="0"/>
              </a:rPr>
              <a:t>1 bod - jsi buď pěkný nebo chytrý</a:t>
            </a:r>
          </a:p>
          <a:p>
            <a:r>
              <a:rPr lang="cs-CZ" sz="1200" dirty="0">
                <a:solidFill>
                  <a:srgbClr val="002060"/>
                </a:solidFill>
                <a:latin typeface="Comic Sans MS" panose="030F0702030302020204" pitchFamily="66" charset="0"/>
              </a:rPr>
              <a:t>0 bodů - jsi škaredý hlupák</a:t>
            </a:r>
          </a:p>
        </p:txBody>
      </p:sp>
    </p:spTree>
    <p:extLst>
      <p:ext uri="{BB962C8B-B14F-4D97-AF65-F5344CB8AC3E}">
        <p14:creationId xmlns:p14="http://schemas.microsoft.com/office/powerpoint/2010/main" val="508464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928144"/>
          </a:xfrm>
        </p:spPr>
        <p:txBody>
          <a:bodyPr/>
          <a:lstStyle/>
          <a:p>
            <a:r>
              <a:rPr lang="cs-CZ" dirty="0"/>
              <a:t>Otevřené odpovědi</a:t>
            </a:r>
          </a:p>
        </p:txBody>
      </p:sp>
      <p:sp>
        <p:nvSpPr>
          <p:cNvPr id="3" name="Zástupný symbol pro obsah 2"/>
          <p:cNvSpPr>
            <a:spLocks noGrp="1"/>
          </p:cNvSpPr>
          <p:nvPr>
            <p:ph idx="1"/>
          </p:nvPr>
        </p:nvSpPr>
        <p:spPr>
          <a:xfrm>
            <a:off x="685800" y="1556792"/>
            <a:ext cx="7772400" cy="4615408"/>
          </a:xfrm>
        </p:spPr>
        <p:txBody>
          <a:bodyPr/>
          <a:lstStyle/>
          <a:p>
            <a:r>
              <a:rPr lang="cs-CZ" dirty="0"/>
              <a:t>Probandova odpověď není svázána omezeným počtem možností, jak odpovědět:</a:t>
            </a:r>
          </a:p>
          <a:p>
            <a:r>
              <a:rPr lang="cs-CZ" dirty="0"/>
              <a:t>Např. u testů znalostí:</a:t>
            </a:r>
          </a:p>
          <a:p>
            <a:pPr marL="0" indent="0">
              <a:buNone/>
            </a:pPr>
            <a:r>
              <a:rPr lang="cs-CZ" b="1" dirty="0">
                <a:solidFill>
                  <a:srgbClr val="7030A0"/>
                </a:solidFill>
              </a:rPr>
              <a:t>Jak se řekne španělsky vývrtka?      .........</a:t>
            </a:r>
          </a:p>
          <a:p>
            <a:r>
              <a:rPr lang="cs-CZ" dirty="0"/>
              <a:t>I osobnostních testů (obvykle doplňování vět):</a:t>
            </a:r>
          </a:p>
          <a:p>
            <a:pPr marL="0" indent="0">
              <a:buNone/>
            </a:pPr>
            <a:r>
              <a:rPr lang="cs-CZ" b="1" dirty="0">
                <a:solidFill>
                  <a:srgbClr val="7030A0"/>
                </a:solidFill>
              </a:rPr>
              <a:t>Opravdu mě rozhodí, když přijdu na privát, a tam...</a:t>
            </a:r>
          </a:p>
          <a:p>
            <a:pPr marL="0" indent="0">
              <a:buNone/>
            </a:pPr>
            <a:r>
              <a:rPr lang="cs-CZ" b="1" dirty="0">
                <a:solidFill>
                  <a:srgbClr val="7030A0"/>
                </a:solidFill>
              </a:rPr>
              <a:t>Rodina pro mne znamená ...</a:t>
            </a:r>
          </a:p>
        </p:txBody>
      </p:sp>
    </p:spTree>
    <p:extLst>
      <p:ext uri="{BB962C8B-B14F-4D97-AF65-F5344CB8AC3E}">
        <p14:creationId xmlns:p14="http://schemas.microsoft.com/office/powerpoint/2010/main" val="85265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Co je to psychometrika?</a:t>
            </a:r>
          </a:p>
        </p:txBody>
      </p:sp>
      <p:sp>
        <p:nvSpPr>
          <p:cNvPr id="5" name="Zástupný symbol pro obsah 4"/>
          <p:cNvSpPr>
            <a:spLocks noGrp="1"/>
          </p:cNvSpPr>
          <p:nvPr>
            <p:ph idx="1"/>
          </p:nvPr>
        </p:nvSpPr>
        <p:spPr>
          <a:xfrm>
            <a:off x="685800" y="2121408"/>
            <a:ext cx="7772400" cy="443496"/>
          </a:xfrm>
        </p:spPr>
        <p:txBody>
          <a:bodyPr/>
          <a:lstStyle/>
          <a:p>
            <a:r>
              <a:rPr lang="cs-CZ" dirty="0"/>
              <a:t>„Psychometrie“ nebo „psychometrika“?</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708920"/>
            <a:ext cx="8020091" cy="3596889"/>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412327"/>
            <a:ext cx="9144000" cy="3439318"/>
          </a:xfrm>
          <a:prstGeom prst="rect">
            <a:avLst/>
          </a:prstGeom>
        </p:spPr>
      </p:pic>
    </p:spTree>
    <p:extLst>
      <p:ext uri="{BB962C8B-B14F-4D97-AF65-F5344CB8AC3E}">
        <p14:creationId xmlns:p14="http://schemas.microsoft.com/office/powerpoint/2010/main" val="70666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92696"/>
            <a:ext cx="4104456" cy="5804506"/>
          </a:xfrm>
          <a:prstGeom prst="rect">
            <a:avLst/>
          </a:prstGeom>
        </p:spPr>
      </p:pic>
      <p:sp>
        <p:nvSpPr>
          <p:cNvPr id="3" name="Zástupný symbol pro obsah 2"/>
          <p:cNvSpPr>
            <a:spLocks noGrp="1"/>
          </p:cNvSpPr>
          <p:nvPr>
            <p:ph idx="1"/>
          </p:nvPr>
        </p:nvSpPr>
        <p:spPr>
          <a:xfrm>
            <a:off x="288640" y="548680"/>
            <a:ext cx="3886200" cy="1512168"/>
          </a:xfrm>
        </p:spPr>
        <p:txBody>
          <a:bodyPr/>
          <a:lstStyle/>
          <a:p>
            <a:r>
              <a:rPr lang="cs-CZ" dirty="0"/>
              <a:t>Doplňování vět do obrázků</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113" y="3621330"/>
            <a:ext cx="2650776" cy="1988082"/>
          </a:xfrm>
          <a:prstGeom prst="rect">
            <a:avLst/>
          </a:prstGeom>
        </p:spPr>
      </p:pic>
      <p:sp>
        <p:nvSpPr>
          <p:cNvPr id="5" name="Zástupný symbol pro obsah 2"/>
          <p:cNvSpPr txBox="1">
            <a:spLocks/>
          </p:cNvSpPr>
          <p:nvPr/>
        </p:nvSpPr>
        <p:spPr>
          <a:xfrm>
            <a:off x="4644008" y="548680"/>
            <a:ext cx="4320480" cy="345638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cs-CZ" dirty="0"/>
              <a:t>Asociační experiment (</a:t>
            </a:r>
            <a:r>
              <a:rPr lang="cs-CZ" dirty="0" err="1"/>
              <a:t>Galton</a:t>
            </a:r>
            <a:r>
              <a:rPr lang="cs-CZ" dirty="0"/>
              <a:t>, rozpracován Jungem)</a:t>
            </a:r>
          </a:p>
          <a:p>
            <a:pPr marL="0" indent="0">
              <a:buFont typeface="Wingdings" pitchFamily="2" charset="2"/>
              <a:buNone/>
            </a:pPr>
            <a:r>
              <a:rPr lang="cs-CZ" b="1" dirty="0">
                <a:solidFill>
                  <a:srgbClr val="7030A0"/>
                </a:solidFill>
              </a:rPr>
              <a:t>Jaké slovo vás napadne jako první, když se řekne... (1. hlava, 2. zelený, 3. voda, 4. píchat...)</a:t>
            </a:r>
          </a:p>
          <a:p>
            <a:r>
              <a:rPr lang="cs-CZ" dirty="0"/>
              <a:t>Projektivní metody </a:t>
            </a:r>
          </a:p>
          <a:p>
            <a:pPr marL="0" indent="0">
              <a:spcBef>
                <a:spcPts val="0"/>
              </a:spcBef>
              <a:buFont typeface="Wingdings" pitchFamily="2" charset="2"/>
              <a:buNone/>
            </a:pPr>
            <a:r>
              <a:rPr lang="pl-PL" b="1" dirty="0">
                <a:solidFill>
                  <a:srgbClr val="7030A0"/>
                </a:solidFill>
              </a:rPr>
              <a:t>Čemu se tato skvrna podobá,</a:t>
            </a:r>
          </a:p>
          <a:p>
            <a:pPr marL="0" indent="0">
              <a:spcBef>
                <a:spcPts val="0"/>
              </a:spcBef>
              <a:buFont typeface="Wingdings" pitchFamily="2" charset="2"/>
              <a:buNone/>
            </a:pPr>
            <a:r>
              <a:rPr lang="pl-PL" b="1" dirty="0">
                <a:solidFill>
                  <a:srgbClr val="7030A0"/>
                </a:solidFill>
              </a:rPr>
              <a:t>co by to mohlo být?</a:t>
            </a:r>
          </a:p>
          <a:p>
            <a:pPr marL="0" indent="0">
              <a:spcBef>
                <a:spcPts val="0"/>
              </a:spcBef>
              <a:buFont typeface="Wingdings" pitchFamily="2" charset="2"/>
              <a:buNone/>
            </a:pPr>
            <a:endParaRPr lang="cs-CZ" b="1" dirty="0">
              <a:solidFill>
                <a:srgbClr val="7030A0"/>
              </a:solidFill>
            </a:endParaRPr>
          </a:p>
          <a:p>
            <a:pPr marL="0" indent="0">
              <a:buFont typeface="Wingdings" pitchFamily="2" charset="2"/>
              <a:buNone/>
            </a:pPr>
            <a:endParaRPr lang="cs-CZ" dirty="0"/>
          </a:p>
        </p:txBody>
      </p:sp>
      <p:sp>
        <p:nvSpPr>
          <p:cNvPr id="7" name="Zástupný symbol pro obsah 2"/>
          <p:cNvSpPr txBox="1">
            <a:spLocks/>
          </p:cNvSpPr>
          <p:nvPr/>
        </p:nvSpPr>
        <p:spPr>
          <a:xfrm>
            <a:off x="4652910" y="5745465"/>
            <a:ext cx="4350986" cy="75173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cs-CZ" sz="1800" dirty="0"/>
              <a:t>Jde v tomto případě vůbec o „položky“? Neříkáme tomu tak.</a:t>
            </a:r>
            <a:endParaRPr lang="pl-PL" sz="1800" b="1" dirty="0">
              <a:solidFill>
                <a:srgbClr val="7030A0"/>
              </a:solidFill>
            </a:endParaRPr>
          </a:p>
          <a:p>
            <a:pPr marL="0" indent="0">
              <a:buFont typeface="Wingdings" pitchFamily="2" charset="2"/>
              <a:buNone/>
            </a:pPr>
            <a:endParaRPr lang="cs-CZ" b="1" dirty="0">
              <a:solidFill>
                <a:srgbClr val="7030A0"/>
              </a:solidFill>
            </a:endParaRPr>
          </a:p>
          <a:p>
            <a:pPr marL="0" indent="0">
              <a:buFont typeface="Wingdings" pitchFamily="2" charset="2"/>
              <a:buNone/>
            </a:pPr>
            <a:endParaRPr lang="cs-CZ" dirty="0"/>
          </a:p>
        </p:txBody>
      </p:sp>
    </p:spTree>
    <p:extLst>
      <p:ext uri="{BB962C8B-B14F-4D97-AF65-F5344CB8AC3E}">
        <p14:creationId xmlns:p14="http://schemas.microsoft.com/office/powerpoint/2010/main" val="3678452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692696"/>
            <a:ext cx="5472608" cy="5479504"/>
          </a:xfrm>
        </p:spPr>
        <p:txBody>
          <a:bodyPr/>
          <a:lstStyle/>
          <a:p>
            <a:pPr marL="0" indent="0">
              <a:buNone/>
            </a:pPr>
            <a:r>
              <a:rPr lang="cs-CZ" dirty="0"/>
              <a:t>Další využití:</a:t>
            </a:r>
          </a:p>
          <a:p>
            <a:r>
              <a:rPr lang="cs-CZ" dirty="0"/>
              <a:t>Testy kreativity</a:t>
            </a:r>
          </a:p>
          <a:p>
            <a:pPr marL="0" indent="0">
              <a:buNone/>
            </a:pPr>
            <a:r>
              <a:rPr lang="cs-CZ" b="1" dirty="0">
                <a:solidFill>
                  <a:srgbClr val="7030A0"/>
                </a:solidFill>
              </a:rPr>
              <a:t>Vymyslete co nejvíc způsobů, jak by bylo možné použít cihlu?</a:t>
            </a:r>
          </a:p>
          <a:p>
            <a:pPr marL="0" indent="0">
              <a:buNone/>
            </a:pPr>
            <a:endParaRPr lang="cs-CZ" b="1" dirty="0">
              <a:solidFill>
                <a:srgbClr val="7030A0"/>
              </a:solidFill>
            </a:endParaRPr>
          </a:p>
          <a:p>
            <a:pPr marL="0" indent="0">
              <a:buNone/>
            </a:pPr>
            <a:r>
              <a:rPr lang="cs-CZ" b="1" dirty="0">
                <a:solidFill>
                  <a:srgbClr val="7030A0"/>
                </a:solidFill>
              </a:rPr>
              <a:t>Dokreslete v časovém limitu jednotlivé křížky/kolečka: </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980728"/>
            <a:ext cx="2088232" cy="1148128"/>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2572158"/>
            <a:ext cx="2952328" cy="3565311"/>
          </a:xfrm>
          <a:prstGeom prst="rect">
            <a:avLst/>
          </a:prstGeom>
        </p:spPr>
      </p:pic>
      <p:pic>
        <p:nvPicPr>
          <p:cNvPr id="6" name="Picture 2" descr="C:\Users\Daniel\Desktop\Guilford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972" r="18131"/>
          <a:stretch/>
        </p:blipFill>
        <p:spPr bwMode="auto">
          <a:xfrm>
            <a:off x="972356" y="3356992"/>
            <a:ext cx="4030936" cy="339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255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0" y="764704"/>
            <a:ext cx="7772400" cy="5407496"/>
          </a:xfrm>
        </p:spPr>
        <p:txBody>
          <a:bodyPr>
            <a:normAutofit lnSpcReduction="10000"/>
          </a:bodyPr>
          <a:lstStyle/>
          <a:p>
            <a:pPr marL="0" indent="0">
              <a:buNone/>
            </a:pPr>
            <a:r>
              <a:rPr lang="cs-CZ" b="1" dirty="0"/>
              <a:t>Výhody otevřených odpovědí:</a:t>
            </a:r>
          </a:p>
          <a:p>
            <a:r>
              <a:rPr lang="cs-CZ" dirty="0"/>
              <a:t>U výkonnostních testů eliminuje možnost tipování.</a:t>
            </a:r>
          </a:p>
          <a:p>
            <a:r>
              <a:rPr lang="cs-CZ" dirty="0"/>
              <a:t>Nesvazuje respondenta předepsanými možnostmi (</a:t>
            </a:r>
            <a:r>
              <a:rPr lang="cs-CZ" sz="1600" dirty="0">
                <a:solidFill>
                  <a:schemeClr val="bg1">
                    <a:lumMod val="50000"/>
                  </a:schemeClr>
                </a:solidFill>
              </a:rPr>
              <a:t>poměrně častá námitka respondentů je, že zrovna jejich odpověď ve výběru schází</a:t>
            </a:r>
            <a:r>
              <a:rPr lang="cs-CZ" dirty="0"/>
              <a:t>)</a:t>
            </a:r>
          </a:p>
          <a:p>
            <a:r>
              <a:rPr lang="cs-CZ" dirty="0"/>
              <a:t>Každá položka může poskytovat hned několik nezávislých skórů (</a:t>
            </a:r>
            <a:r>
              <a:rPr lang="cs-CZ" sz="1600" dirty="0">
                <a:solidFill>
                  <a:schemeClr val="bg1">
                    <a:lumMod val="50000"/>
                  </a:schemeClr>
                </a:solidFill>
              </a:rPr>
              <a:t>např. u dokreslování počet obrázků x jejich propracovanost x jejich originalita x jejich rozmanitost</a:t>
            </a:r>
            <a:r>
              <a:rPr lang="cs-CZ" dirty="0"/>
              <a:t>)</a:t>
            </a:r>
          </a:p>
          <a:p>
            <a:endParaRPr lang="cs-CZ" dirty="0"/>
          </a:p>
          <a:p>
            <a:pPr marL="0" indent="0">
              <a:buNone/>
            </a:pPr>
            <a:r>
              <a:rPr lang="cs-CZ" b="1" dirty="0"/>
              <a:t>Nevýhody otevřených odpovědí:</a:t>
            </a:r>
          </a:p>
          <a:p>
            <a:r>
              <a:rPr lang="cs-CZ" dirty="0"/>
              <a:t>U výkonnostních metod může být problematické skórování – ještě která odpověď je správná?</a:t>
            </a:r>
          </a:p>
          <a:p>
            <a:r>
              <a:rPr lang="cs-CZ" dirty="0"/>
              <a:t>U ostatních metod musíme mít připravený skórovací systém, pomocí kterého převádíme odpovědi do kategorií -&gt; náročné!</a:t>
            </a:r>
          </a:p>
          <a:p>
            <a:r>
              <a:rPr lang="cs-CZ" dirty="0"/>
              <a:t>Nelze svěřit stroji (nebo jde?) -&gt; Potenciální ohrožení objektivity.</a:t>
            </a:r>
          </a:p>
          <a:p>
            <a:endParaRPr lang="cs-CZ" dirty="0"/>
          </a:p>
          <a:p>
            <a:endParaRPr lang="cs-CZ" dirty="0"/>
          </a:p>
          <a:p>
            <a:endParaRPr lang="cs-CZ" dirty="0"/>
          </a:p>
        </p:txBody>
      </p:sp>
    </p:spTree>
    <p:extLst>
      <p:ext uri="{BB962C8B-B14F-4D97-AF65-F5344CB8AC3E}">
        <p14:creationId xmlns:p14="http://schemas.microsoft.com/office/powerpoint/2010/main" val="3862157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Uzavřené odpovědi</a:t>
            </a:r>
          </a:p>
        </p:txBody>
      </p:sp>
      <p:sp>
        <p:nvSpPr>
          <p:cNvPr id="3" name="Zástupný symbol pro obsah 2"/>
          <p:cNvSpPr>
            <a:spLocks noGrp="1"/>
          </p:cNvSpPr>
          <p:nvPr>
            <p:ph idx="1"/>
          </p:nvPr>
        </p:nvSpPr>
        <p:spPr>
          <a:xfrm>
            <a:off x="685800" y="2121408"/>
            <a:ext cx="7772400" cy="3323816"/>
          </a:xfrm>
        </p:spPr>
        <p:txBody>
          <a:bodyPr>
            <a:normAutofit/>
          </a:bodyPr>
          <a:lstStyle/>
          <a:p>
            <a:r>
              <a:rPr lang="cs-CZ" dirty="0"/>
              <a:t>Vzhledem ke jednoduchému zapracování, možnosti strojového vyhodnocení, a snadnému dosažení objektivity jsou použity v drtivé většině diagnostických metod.</a:t>
            </a:r>
          </a:p>
          <a:p>
            <a:endParaRPr lang="cs-CZ" dirty="0"/>
          </a:p>
          <a:p>
            <a:endParaRPr lang="cs-CZ" dirty="0"/>
          </a:p>
          <a:p>
            <a:r>
              <a:rPr lang="cs-CZ" dirty="0"/>
              <a:t>Můžou mít nejrůznější podoby:</a:t>
            </a:r>
          </a:p>
        </p:txBody>
      </p:sp>
    </p:spTree>
    <p:extLst>
      <p:ext uri="{BB962C8B-B14F-4D97-AF65-F5344CB8AC3E}">
        <p14:creationId xmlns:p14="http://schemas.microsoft.com/office/powerpoint/2010/main" val="1989376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Škála Likertova typu</a:t>
            </a:r>
          </a:p>
        </p:txBody>
      </p:sp>
      <p:sp>
        <p:nvSpPr>
          <p:cNvPr id="3" name="Zástupný symbol pro obsah 2"/>
          <p:cNvSpPr>
            <a:spLocks noGrp="1"/>
          </p:cNvSpPr>
          <p:nvPr>
            <p:ph idx="1"/>
          </p:nvPr>
        </p:nvSpPr>
        <p:spPr>
          <a:xfrm>
            <a:off x="685800" y="2121408"/>
            <a:ext cx="7772400" cy="2315704"/>
          </a:xfrm>
        </p:spPr>
        <p:txBody>
          <a:bodyPr>
            <a:normAutofit fontScale="92500" lnSpcReduction="10000"/>
          </a:bodyPr>
          <a:lstStyle/>
          <a:p>
            <a:r>
              <a:rPr lang="cs-CZ" dirty="0" err="1"/>
              <a:t>Rensis</a:t>
            </a:r>
            <a:r>
              <a:rPr lang="cs-CZ" dirty="0"/>
              <a:t> </a:t>
            </a:r>
            <a:r>
              <a:rPr lang="cs-CZ" dirty="0" err="1"/>
              <a:t>Likert</a:t>
            </a:r>
            <a:r>
              <a:rPr lang="cs-CZ" dirty="0"/>
              <a:t> (1932) vytvořil tento typ škály jako nástroj k měření postojů. </a:t>
            </a:r>
            <a:r>
              <a:rPr lang="cs-CZ" sz="1500" dirty="0"/>
              <a:t>(Ve skutečnosti je původní Likertova škála něco jiného – v současném významu se vžila prý kvůli nepochopení.) </a:t>
            </a:r>
          </a:p>
          <a:p>
            <a:r>
              <a:rPr lang="cs-CZ" dirty="0"/>
              <a:t>Skládá se z většího množství položek Likertova typu. To jsou typicky tvrzení; pro každé z nich vybíráme na stupnici míru našeho souhlasu.</a:t>
            </a:r>
          </a:p>
          <a:p>
            <a:r>
              <a:rPr lang="cs-CZ" dirty="0"/>
              <a:t>Výsledek Likertovy škály je součet výsledků položek Likertova typu.</a:t>
            </a:r>
          </a:p>
        </p:txBody>
      </p:sp>
      <p:sp>
        <p:nvSpPr>
          <p:cNvPr id="4" name="TextovéPole 3"/>
          <p:cNvSpPr txBox="1"/>
          <p:nvPr/>
        </p:nvSpPr>
        <p:spPr>
          <a:xfrm>
            <a:off x="307572" y="4365104"/>
            <a:ext cx="8512900" cy="461665"/>
          </a:xfrm>
          <a:prstGeom prst="rect">
            <a:avLst/>
          </a:prstGeom>
          <a:noFill/>
        </p:spPr>
        <p:txBody>
          <a:bodyPr wrap="square" rtlCol="0">
            <a:spAutoFit/>
          </a:bodyPr>
          <a:lstStyle/>
          <a:p>
            <a:pPr algn="ctr"/>
            <a:r>
              <a:rPr lang="cs-CZ" sz="2400" b="1" dirty="0"/>
              <a:t>„</a:t>
            </a:r>
            <a:r>
              <a:rPr lang="pt-BR" sz="2400" b="1" dirty="0"/>
              <a:t>Promarním mnoho času, než se pustím do práce.</a:t>
            </a:r>
            <a:r>
              <a:rPr lang="cs-CZ" sz="2400" b="1" dirty="0"/>
              <a:t>“</a:t>
            </a:r>
          </a:p>
        </p:txBody>
      </p:sp>
      <p:graphicFrame>
        <p:nvGraphicFramePr>
          <p:cNvPr id="6" name="Tabulka 5"/>
          <p:cNvGraphicFramePr>
            <a:graphicFrameLocks noGrp="1"/>
          </p:cNvGraphicFramePr>
          <p:nvPr/>
        </p:nvGraphicFramePr>
        <p:xfrm>
          <a:off x="539552" y="4884334"/>
          <a:ext cx="8280920" cy="101092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tblGrid>
              <a:tr h="370840">
                <a:tc>
                  <a:txBody>
                    <a:bodyPr/>
                    <a:lstStyle/>
                    <a:p>
                      <a:pPr algn="ctr"/>
                      <a:r>
                        <a:rPr lang="cs-CZ" dirty="0"/>
                        <a:t>0</a:t>
                      </a:r>
                    </a:p>
                  </a:txBody>
                  <a:tcPr anchor="ctr"/>
                </a:tc>
                <a:tc>
                  <a:txBody>
                    <a:bodyPr/>
                    <a:lstStyle/>
                    <a:p>
                      <a:pPr algn="ctr"/>
                      <a:r>
                        <a:rPr lang="cs-CZ" dirty="0"/>
                        <a:t>1</a:t>
                      </a:r>
                    </a:p>
                  </a:txBody>
                  <a:tcPr anchor="ctr"/>
                </a:tc>
                <a:tc>
                  <a:txBody>
                    <a:bodyPr/>
                    <a:lstStyle/>
                    <a:p>
                      <a:pPr algn="ctr"/>
                      <a:r>
                        <a:rPr lang="cs-CZ" dirty="0"/>
                        <a:t>2</a:t>
                      </a:r>
                    </a:p>
                  </a:txBody>
                  <a:tcPr anchor="ctr"/>
                </a:tc>
                <a:tc>
                  <a:txBody>
                    <a:bodyPr/>
                    <a:lstStyle/>
                    <a:p>
                      <a:pPr algn="ctr"/>
                      <a:r>
                        <a:rPr lang="cs-CZ" dirty="0"/>
                        <a:t>3</a:t>
                      </a:r>
                    </a:p>
                  </a:txBody>
                  <a:tcPr anchor="ctr"/>
                </a:tc>
                <a:tc>
                  <a:txBody>
                    <a:bodyPr/>
                    <a:lstStyle/>
                    <a:p>
                      <a:pPr algn="ctr"/>
                      <a:r>
                        <a:rPr lang="cs-CZ" dirty="0"/>
                        <a:t>4</a:t>
                      </a:r>
                    </a:p>
                  </a:txBody>
                  <a:tcPr anchor="ctr"/>
                </a:tc>
                <a:extLst>
                  <a:ext uri="{0D108BD9-81ED-4DB2-BD59-A6C34878D82A}">
                    <a16:rowId xmlns:a16="http://schemas.microsoft.com/office/drawing/2014/main" val="10000"/>
                  </a:ext>
                </a:extLst>
              </a:tr>
              <a:tr h="370840">
                <a:tc>
                  <a:txBody>
                    <a:bodyPr/>
                    <a:lstStyle/>
                    <a:p>
                      <a:pPr algn="ctr"/>
                      <a:r>
                        <a:rPr lang="cs-CZ" dirty="0"/>
                        <a:t>vůbec nevystihuje</a:t>
                      </a:r>
                    </a:p>
                  </a:txBody>
                  <a:tcPr anchor="ctr"/>
                </a:tc>
                <a:tc>
                  <a:txBody>
                    <a:bodyPr/>
                    <a:lstStyle/>
                    <a:p>
                      <a:pPr algn="ctr"/>
                      <a:r>
                        <a:rPr lang="cs-CZ" dirty="0"/>
                        <a:t>spíše nevystihuje</a:t>
                      </a:r>
                    </a:p>
                  </a:txBody>
                  <a:tcPr anchor="ctr"/>
                </a:tc>
                <a:tc>
                  <a:txBody>
                    <a:bodyPr/>
                    <a:lstStyle/>
                    <a:p>
                      <a:pPr algn="ctr"/>
                      <a:r>
                        <a:rPr lang="cs-CZ" dirty="0"/>
                        <a:t>neutrální</a:t>
                      </a:r>
                    </a:p>
                  </a:txBody>
                  <a:tcPr anchor="ctr"/>
                </a:tc>
                <a:tc>
                  <a:txBody>
                    <a:bodyPr/>
                    <a:lstStyle/>
                    <a:p>
                      <a:pPr algn="ctr"/>
                      <a:r>
                        <a:rPr lang="cs-CZ" dirty="0"/>
                        <a:t>spíše vystihuje</a:t>
                      </a:r>
                    </a:p>
                  </a:txBody>
                  <a:tcPr anchor="ctr"/>
                </a:tc>
                <a:tc>
                  <a:txBody>
                    <a:bodyPr/>
                    <a:lstStyle/>
                    <a:p>
                      <a:pPr algn="ctr"/>
                      <a:r>
                        <a:rPr lang="cs-CZ" dirty="0"/>
                        <a:t>zcela vystihuje</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4867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1000152"/>
          </a:xfrm>
        </p:spPr>
        <p:txBody>
          <a:bodyPr/>
          <a:lstStyle/>
          <a:p>
            <a:r>
              <a:rPr lang="cs-CZ" dirty="0"/>
              <a:t>Škála Likertova typu</a:t>
            </a:r>
          </a:p>
        </p:txBody>
      </p:sp>
      <p:sp>
        <p:nvSpPr>
          <p:cNvPr id="3" name="Zástupný symbol pro obsah 2"/>
          <p:cNvSpPr>
            <a:spLocks noGrp="1"/>
          </p:cNvSpPr>
          <p:nvPr>
            <p:ph idx="1"/>
          </p:nvPr>
        </p:nvSpPr>
        <p:spPr>
          <a:xfrm>
            <a:off x="685800" y="1772816"/>
            <a:ext cx="7772400" cy="4547952"/>
          </a:xfrm>
        </p:spPr>
        <p:txBody>
          <a:bodyPr>
            <a:normAutofit lnSpcReduction="10000"/>
          </a:bodyPr>
          <a:lstStyle/>
          <a:p>
            <a:r>
              <a:rPr lang="cs-CZ" dirty="0"/>
              <a:t>Při statistickém zpracování dat obvykle předpokládáme, že výsledky Likertovy škály jsou metrická data. Tento předpoklad je však napadnutelný (viz přednáška o měření).</a:t>
            </a:r>
          </a:p>
          <a:p>
            <a:r>
              <a:rPr lang="cs-CZ" dirty="0"/>
              <a:t>Likertova škála předpokládá stejné vzdálenosti mezi jednotlivými stupni odpovědi.</a:t>
            </a:r>
          </a:p>
          <a:p>
            <a:r>
              <a:rPr lang="cs-CZ" dirty="0"/>
              <a:t>Ač někteří autoři doporučují velký počet stupňů, není rozumné jich mít víc než 9 nebo méně než 4.</a:t>
            </a:r>
          </a:p>
          <a:p>
            <a:r>
              <a:rPr lang="cs-CZ" dirty="0"/>
              <a:t>Menší množství omezuje dopad individuálního stylu odpovídání (někdo rád volí extrémy, jiný odpovídá kolem středu).</a:t>
            </a:r>
          </a:p>
          <a:p>
            <a:r>
              <a:rPr lang="cs-CZ" dirty="0"/>
              <a:t>Sudý nebo lichý počet? Sudý tlačí respondenta do volby – je to nepříjemné, ale můžeme tím získat víc informací.</a:t>
            </a:r>
          </a:p>
          <a:p>
            <a:r>
              <a:rPr lang="cs-CZ" dirty="0"/>
              <a:t>Jestli začínáme 0 nebo 1, je jedno, ale souhlas by měl být asociován s vysokými hodnotami a nesouhlas s nízkými.</a:t>
            </a:r>
          </a:p>
        </p:txBody>
      </p:sp>
    </p:spTree>
    <p:extLst>
      <p:ext uri="{BB962C8B-B14F-4D97-AF65-F5344CB8AC3E}">
        <p14:creationId xmlns:p14="http://schemas.microsoft.com/office/powerpoint/2010/main" val="2886472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Škála Likertova typu</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12" y="2430022"/>
            <a:ext cx="8928992" cy="752586"/>
          </a:xfrm>
        </p:spPr>
      </p:pic>
      <p:sp>
        <p:nvSpPr>
          <p:cNvPr id="5" name="TextovéPole 4"/>
          <p:cNvSpPr txBox="1"/>
          <p:nvPr/>
        </p:nvSpPr>
        <p:spPr>
          <a:xfrm>
            <a:off x="685800" y="1909310"/>
            <a:ext cx="7630616" cy="369332"/>
          </a:xfrm>
          <a:prstGeom prst="rect">
            <a:avLst/>
          </a:prstGeom>
          <a:noFill/>
        </p:spPr>
        <p:txBody>
          <a:bodyPr wrap="square" rtlCol="0">
            <a:spAutoFit/>
          </a:bodyPr>
          <a:lstStyle/>
          <a:p>
            <a:r>
              <a:rPr lang="cs-CZ" dirty="0"/>
              <a:t>Další možnosti formátu položek</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518654"/>
            <a:ext cx="5970116" cy="3211056"/>
          </a:xfrm>
          <a:prstGeom prst="rect">
            <a:avLst/>
          </a:prstGeom>
        </p:spPr>
      </p:pic>
    </p:spTree>
    <p:extLst>
      <p:ext uri="{BB962C8B-B14F-4D97-AF65-F5344CB8AC3E}">
        <p14:creationId xmlns:p14="http://schemas.microsoft.com/office/powerpoint/2010/main" val="3256287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990656" cy="1000152"/>
          </a:xfrm>
        </p:spPr>
        <p:txBody>
          <a:bodyPr>
            <a:normAutofit fontScale="90000"/>
          </a:bodyPr>
          <a:lstStyle/>
          <a:p>
            <a:r>
              <a:rPr lang="cs-CZ" sz="3100" dirty="0"/>
              <a:t>Škála Likertova typu – </a:t>
            </a:r>
            <a:r>
              <a:rPr lang="cs-CZ" dirty="0"/>
              <a:t>reverzní položky</a:t>
            </a:r>
          </a:p>
        </p:txBody>
      </p:sp>
      <p:sp>
        <p:nvSpPr>
          <p:cNvPr id="3" name="Zástupný symbol pro obsah 2"/>
          <p:cNvSpPr>
            <a:spLocks noGrp="1"/>
          </p:cNvSpPr>
          <p:nvPr>
            <p:ph idx="1"/>
          </p:nvPr>
        </p:nvSpPr>
        <p:spPr>
          <a:xfrm>
            <a:off x="685800" y="1484784"/>
            <a:ext cx="7772400" cy="4968552"/>
          </a:xfrm>
        </p:spPr>
        <p:txBody>
          <a:bodyPr>
            <a:normAutofit fontScale="92500" lnSpcReduction="20000"/>
          </a:bodyPr>
          <a:lstStyle/>
          <a:p>
            <a:r>
              <a:rPr lang="cs-CZ" dirty="0"/>
              <a:t>v angličtině „reverse </a:t>
            </a:r>
            <a:r>
              <a:rPr lang="cs-CZ" dirty="0" err="1"/>
              <a:t>scored</a:t>
            </a:r>
            <a:r>
              <a:rPr lang="cs-CZ" dirty="0"/>
              <a:t> </a:t>
            </a:r>
            <a:r>
              <a:rPr lang="cs-CZ" dirty="0" err="1"/>
              <a:t>items</a:t>
            </a:r>
            <a:r>
              <a:rPr lang="cs-CZ" dirty="0"/>
              <a:t>“, někdy též „inverzní položky“</a:t>
            </a:r>
          </a:p>
          <a:p>
            <a:r>
              <a:rPr lang="cs-CZ" dirty="0"/>
              <a:t>Např.</a:t>
            </a:r>
          </a:p>
          <a:p>
            <a:pPr marL="0" indent="0" algn="ctr">
              <a:lnSpc>
                <a:spcPct val="110000"/>
              </a:lnSpc>
              <a:spcBef>
                <a:spcPts val="0"/>
              </a:spcBef>
              <a:buNone/>
            </a:pPr>
            <a:r>
              <a:rPr lang="cs-CZ" b="1" dirty="0">
                <a:solidFill>
                  <a:srgbClr val="7030A0"/>
                </a:solidFill>
              </a:rPr>
              <a:t>Nejraději jsem tam, kde to žije.</a:t>
            </a:r>
          </a:p>
          <a:p>
            <a:pPr marL="0" indent="0" algn="ctr">
              <a:lnSpc>
                <a:spcPct val="110000"/>
              </a:lnSpc>
              <a:spcBef>
                <a:spcPts val="0"/>
              </a:spcBef>
              <a:buNone/>
            </a:pPr>
            <a:r>
              <a:rPr lang="cs-CZ" sz="1300" dirty="0" err="1"/>
              <a:t>vs</a:t>
            </a:r>
            <a:endParaRPr lang="cs-CZ" sz="1300" dirty="0"/>
          </a:p>
          <a:p>
            <a:pPr marL="0" indent="0" algn="ctr">
              <a:lnSpc>
                <a:spcPct val="110000"/>
              </a:lnSpc>
              <a:spcBef>
                <a:spcPts val="0"/>
              </a:spcBef>
              <a:buNone/>
            </a:pPr>
            <a:r>
              <a:rPr lang="cs-CZ" b="1" dirty="0">
                <a:solidFill>
                  <a:srgbClr val="7030A0"/>
                </a:solidFill>
              </a:rPr>
              <a:t>Lidé mě považují za samotáře. </a:t>
            </a:r>
          </a:p>
          <a:p>
            <a:r>
              <a:rPr lang="cs-CZ" dirty="0"/>
              <a:t>Obě měří tutéž vlastnost, ale z opačných konců.</a:t>
            </a:r>
          </a:p>
          <a:p>
            <a:endParaRPr lang="cs-CZ" dirty="0"/>
          </a:p>
          <a:p>
            <a:r>
              <a:rPr lang="cs-CZ" dirty="0"/>
              <a:t>Zařazení reverzních položek je výhodné, jelikož brání mechanickému vyplnění jednodimenzionálních testů.</a:t>
            </a:r>
          </a:p>
          <a:p>
            <a:r>
              <a:rPr lang="cs-CZ" dirty="0"/>
              <a:t>Pokud použijeme reverzní položky, mělo by jich být přibližně polovina. (</a:t>
            </a:r>
            <a:r>
              <a:rPr lang="cs-CZ" sz="1300" dirty="0">
                <a:solidFill>
                  <a:schemeClr val="bg1">
                    <a:lumMod val="50000"/>
                  </a:schemeClr>
                </a:solidFill>
              </a:rPr>
              <a:t>Pokud by byla invertovaná jedla položka z 20, respondenty by to mátlo</a:t>
            </a:r>
            <a:r>
              <a:rPr lang="cs-CZ" dirty="0"/>
              <a:t>.)</a:t>
            </a:r>
          </a:p>
          <a:p>
            <a:r>
              <a:rPr lang="cs-CZ" dirty="0"/>
              <a:t>Jejich skórování se řídí vzorcem:</a:t>
            </a:r>
          </a:p>
          <a:p>
            <a:pPr marL="0" indent="0" algn="ctr">
              <a:buNone/>
            </a:pPr>
            <a:r>
              <a:rPr lang="cs-CZ" dirty="0" err="1"/>
              <a:t>X</a:t>
            </a:r>
            <a:r>
              <a:rPr lang="cs-CZ" baseline="-25000" dirty="0" err="1"/>
              <a:t>r</a:t>
            </a:r>
            <a:r>
              <a:rPr lang="cs-CZ" dirty="0"/>
              <a:t> = (MAX+MIN) – X</a:t>
            </a:r>
          </a:p>
          <a:p>
            <a:r>
              <a:rPr lang="cs-CZ" dirty="0"/>
              <a:t>kde X, je původní výsledek a MAX a MIN jsou nejvyšší a nejnižší možná hodnota položky</a:t>
            </a:r>
          </a:p>
          <a:p>
            <a:endParaRPr lang="cs-CZ" dirty="0"/>
          </a:p>
        </p:txBody>
      </p:sp>
    </p:spTree>
    <p:extLst>
      <p:ext uri="{BB962C8B-B14F-4D97-AF65-F5344CB8AC3E}">
        <p14:creationId xmlns:p14="http://schemas.microsoft.com/office/powerpoint/2010/main" val="4138869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1000152"/>
          </a:xfrm>
        </p:spPr>
        <p:txBody>
          <a:bodyPr>
            <a:normAutofit fontScale="90000"/>
          </a:bodyPr>
          <a:lstStyle/>
          <a:p>
            <a:r>
              <a:rPr lang="cs-CZ" sz="3100" dirty="0"/>
              <a:t>Škála Likertova typu – </a:t>
            </a:r>
            <a:r>
              <a:rPr lang="cs-CZ" dirty="0"/>
              <a:t>další poznámky</a:t>
            </a:r>
          </a:p>
        </p:txBody>
      </p:sp>
      <p:sp>
        <p:nvSpPr>
          <p:cNvPr id="3" name="Zástupný symbol pro obsah 2"/>
          <p:cNvSpPr>
            <a:spLocks noGrp="1"/>
          </p:cNvSpPr>
          <p:nvPr>
            <p:ph idx="1"/>
          </p:nvPr>
        </p:nvSpPr>
        <p:spPr>
          <a:xfrm>
            <a:off x="685800" y="1628800"/>
            <a:ext cx="8134672" cy="4824536"/>
          </a:xfrm>
        </p:spPr>
        <p:txBody>
          <a:bodyPr>
            <a:normAutofit/>
          </a:bodyPr>
          <a:lstStyle/>
          <a:p>
            <a:r>
              <a:rPr lang="cs-CZ" dirty="0"/>
              <a:t>Přidat možnost „nevím“? Dát jí prostřední hodnotu nebo s ní pracovat zvláštním způsobem?</a:t>
            </a:r>
          </a:p>
          <a:p>
            <a:pPr marL="0" indent="0">
              <a:buNone/>
            </a:pPr>
            <a:r>
              <a:rPr lang="cs-CZ" sz="1900" b="1" dirty="0">
                <a:solidFill>
                  <a:srgbClr val="7030A0"/>
                </a:solidFill>
              </a:rPr>
              <a:t>Shodují se hodnoty, které vyznávám s hodnotami společnosti, ve které pracuji? </a:t>
            </a:r>
            <a:r>
              <a:rPr lang="cs-CZ" dirty="0"/>
              <a:t>(co když je neznám?)</a:t>
            </a:r>
          </a:p>
          <a:p>
            <a:endParaRPr lang="cs-CZ" dirty="0"/>
          </a:p>
          <a:p>
            <a:r>
              <a:rPr lang="cs-CZ" dirty="0"/>
              <a:t>Stupně představují četnost nebo intenzitu?</a:t>
            </a:r>
          </a:p>
          <a:p>
            <a:pPr marL="0" indent="0" algn="ctr">
              <a:buNone/>
            </a:pPr>
            <a:r>
              <a:rPr lang="cs-CZ" sz="1500" b="1" dirty="0">
                <a:solidFill>
                  <a:srgbClr val="7030A0"/>
                </a:solidFill>
              </a:rPr>
              <a:t>zcela souhlasím – spíše souhlasím – spíše nesouhlasím – zcela nesouhlasím</a:t>
            </a:r>
          </a:p>
          <a:p>
            <a:pPr marL="0" indent="0" algn="ctr">
              <a:buNone/>
            </a:pPr>
            <a:r>
              <a:rPr lang="cs-CZ" sz="1900" b="1" dirty="0">
                <a:solidFill>
                  <a:srgbClr val="7030A0"/>
                </a:solidFill>
              </a:rPr>
              <a:t>téměř vždy – často – někdy – zřídka kdy – téměř nikdy</a:t>
            </a:r>
          </a:p>
          <a:p>
            <a:endParaRPr lang="cs-CZ" dirty="0"/>
          </a:p>
        </p:txBody>
      </p:sp>
    </p:spTree>
    <p:extLst>
      <p:ext uri="{BB962C8B-B14F-4D97-AF65-F5344CB8AC3E}">
        <p14:creationId xmlns:p14="http://schemas.microsoft.com/office/powerpoint/2010/main" val="1860559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928144"/>
          </a:xfrm>
        </p:spPr>
        <p:txBody>
          <a:bodyPr/>
          <a:lstStyle/>
          <a:p>
            <a:r>
              <a:rPr lang="cs-CZ" dirty="0"/>
              <a:t>Škála </a:t>
            </a:r>
            <a:r>
              <a:rPr lang="cs-CZ" dirty="0" err="1"/>
              <a:t>Guttmanova</a:t>
            </a:r>
            <a:r>
              <a:rPr lang="cs-CZ" dirty="0"/>
              <a:t> typu</a:t>
            </a:r>
          </a:p>
        </p:txBody>
      </p:sp>
      <p:sp>
        <p:nvSpPr>
          <p:cNvPr id="3" name="Zástupný symbol pro obsah 2"/>
          <p:cNvSpPr>
            <a:spLocks noGrp="1"/>
          </p:cNvSpPr>
          <p:nvPr>
            <p:ph idx="1"/>
          </p:nvPr>
        </p:nvSpPr>
        <p:spPr>
          <a:xfrm>
            <a:off x="685800" y="1484784"/>
            <a:ext cx="7772400" cy="5184576"/>
          </a:xfrm>
        </p:spPr>
        <p:txBody>
          <a:bodyPr>
            <a:normAutofit fontScale="92500" lnSpcReduction="20000"/>
          </a:bodyPr>
          <a:lstStyle/>
          <a:p>
            <a:r>
              <a:rPr lang="cs-CZ" dirty="0"/>
              <a:t>Využití opět zejména při měření postojů a preferencí (ač nejen).</a:t>
            </a:r>
          </a:p>
          <a:p>
            <a:r>
              <a:rPr lang="cs-CZ" dirty="0"/>
              <a:t>Jedná se o několik tvrzení, která vystihují jeden a tentýž rys, ač v různé intenzitě. Např.:</a:t>
            </a:r>
          </a:p>
          <a:p>
            <a:endParaRPr lang="cs-CZ" dirty="0"/>
          </a:p>
          <a:p>
            <a:pPr marL="617220" lvl="1" indent="-342900">
              <a:buFont typeface="+mj-lt"/>
              <a:buAutoNum type="arabicPeriod"/>
            </a:pPr>
            <a:r>
              <a:rPr lang="en-US" sz="1600" dirty="0">
                <a:solidFill>
                  <a:srgbClr val="7030A0"/>
                </a:solidFill>
              </a:rPr>
              <a:t>Are you willing to permit immigrants to live in your country?</a:t>
            </a:r>
          </a:p>
          <a:p>
            <a:pPr marL="617220" lvl="1" indent="-342900">
              <a:buFont typeface="+mj-lt"/>
              <a:buAutoNum type="arabicPeriod"/>
            </a:pPr>
            <a:r>
              <a:rPr lang="en-US" sz="1600" dirty="0">
                <a:solidFill>
                  <a:srgbClr val="7030A0"/>
                </a:solidFill>
              </a:rPr>
              <a:t>Are you willing to permit immigrants to live in your community?</a:t>
            </a:r>
          </a:p>
          <a:p>
            <a:pPr marL="617220" lvl="1" indent="-342900">
              <a:buFont typeface="+mj-lt"/>
              <a:buAutoNum type="arabicPeriod"/>
            </a:pPr>
            <a:r>
              <a:rPr lang="en-US" sz="1600" dirty="0">
                <a:solidFill>
                  <a:srgbClr val="7030A0"/>
                </a:solidFill>
              </a:rPr>
              <a:t>Are you willing to permit immigrants to live in your </a:t>
            </a:r>
            <a:r>
              <a:rPr lang="en-US" sz="1600" dirty="0" err="1">
                <a:solidFill>
                  <a:srgbClr val="7030A0"/>
                </a:solidFill>
              </a:rPr>
              <a:t>neighbourhood</a:t>
            </a:r>
            <a:r>
              <a:rPr lang="en-US" sz="1600" dirty="0">
                <a:solidFill>
                  <a:srgbClr val="7030A0"/>
                </a:solidFill>
              </a:rPr>
              <a:t>?</a:t>
            </a:r>
          </a:p>
          <a:p>
            <a:pPr marL="617220" lvl="1" indent="-342900">
              <a:buFont typeface="+mj-lt"/>
              <a:buAutoNum type="arabicPeriod"/>
            </a:pPr>
            <a:r>
              <a:rPr lang="en-US" sz="1600" dirty="0">
                <a:solidFill>
                  <a:srgbClr val="7030A0"/>
                </a:solidFill>
              </a:rPr>
              <a:t>Are you willing to permit immigrants to live next door to you?</a:t>
            </a:r>
          </a:p>
          <a:p>
            <a:pPr marL="617220" lvl="1" indent="-342900">
              <a:buFont typeface="+mj-lt"/>
              <a:buAutoNum type="arabicPeriod"/>
            </a:pPr>
            <a:r>
              <a:rPr lang="en-US" sz="1600" dirty="0">
                <a:solidFill>
                  <a:srgbClr val="7030A0"/>
                </a:solidFill>
              </a:rPr>
              <a:t>Would you permit your child to marry an immigrant?</a:t>
            </a:r>
            <a:endParaRPr lang="cs-CZ" sz="1600" dirty="0">
              <a:solidFill>
                <a:srgbClr val="7030A0"/>
              </a:solidFill>
            </a:endParaRPr>
          </a:p>
          <a:p>
            <a:pPr marL="617220" lvl="1" indent="-342900">
              <a:buFont typeface="+mj-lt"/>
              <a:buAutoNum type="arabicPeriod"/>
            </a:pPr>
            <a:endParaRPr lang="cs-CZ" sz="1600" dirty="0">
              <a:solidFill>
                <a:srgbClr val="7030A0"/>
              </a:solidFill>
            </a:endParaRPr>
          </a:p>
          <a:p>
            <a:pPr marL="182880" lvl="1">
              <a:lnSpc>
                <a:spcPct val="100000"/>
              </a:lnSpc>
              <a:spcBef>
                <a:spcPts val="1200"/>
              </a:spcBef>
            </a:pPr>
            <a:r>
              <a:rPr lang="cs-CZ" sz="2000" dirty="0"/>
              <a:t>Souhlas s tvrzením by měl znamenat souhlas se všemi tvrzeními nižšího řádu.</a:t>
            </a:r>
          </a:p>
          <a:p>
            <a:pPr marL="182880" lvl="1">
              <a:lnSpc>
                <a:spcPct val="100000"/>
              </a:lnSpc>
              <a:spcBef>
                <a:spcPts val="1200"/>
              </a:spcBef>
            </a:pPr>
            <a:r>
              <a:rPr lang="cs-CZ" sz="2000" dirty="0"/>
              <a:t>Můžeme testovat, jestli jsou stupně dostatečně </a:t>
            </a:r>
            <a:r>
              <a:rPr lang="cs-CZ" sz="2000" dirty="0" err="1"/>
              <a:t>Guttmanovské</a:t>
            </a:r>
            <a:r>
              <a:rPr lang="cs-CZ" sz="2000" dirty="0"/>
              <a:t> a vyřadit ty, co se chovají nesprávně.</a:t>
            </a:r>
          </a:p>
          <a:p>
            <a:pPr marL="182880" lvl="1">
              <a:lnSpc>
                <a:spcPct val="100000"/>
              </a:lnSpc>
              <a:spcBef>
                <a:spcPts val="1200"/>
              </a:spcBef>
            </a:pPr>
            <a:r>
              <a:rPr lang="cs-CZ" sz="2000" dirty="0"/>
              <a:t>Hrubý skór škály je opět součet skórů položek.</a:t>
            </a:r>
          </a:p>
          <a:p>
            <a:pPr marL="182880" lvl="1">
              <a:lnSpc>
                <a:spcPct val="100000"/>
              </a:lnSpc>
              <a:spcBef>
                <a:spcPts val="1200"/>
              </a:spcBef>
            </a:pPr>
            <a:r>
              <a:rPr lang="cs-CZ" sz="2000" dirty="0"/>
              <a:t>Ukázka použití: </a:t>
            </a:r>
            <a:r>
              <a:rPr lang="cs-CZ" sz="2000" dirty="0" err="1">
                <a:hlinkClick r:id="rId2"/>
              </a:rPr>
              <a:t>Binge</a:t>
            </a:r>
            <a:r>
              <a:rPr lang="cs-CZ" sz="2000" dirty="0">
                <a:hlinkClick r:id="rId2"/>
              </a:rPr>
              <a:t> </a:t>
            </a:r>
            <a:r>
              <a:rPr lang="cs-CZ" sz="2000" dirty="0" err="1">
                <a:hlinkClick r:id="rId2"/>
              </a:rPr>
              <a:t>Eating</a:t>
            </a:r>
            <a:r>
              <a:rPr lang="cs-CZ" sz="2000" dirty="0">
                <a:hlinkClick r:id="rId2"/>
              </a:rPr>
              <a:t> </a:t>
            </a:r>
            <a:r>
              <a:rPr lang="cs-CZ" sz="2000" dirty="0" err="1">
                <a:hlinkClick r:id="rId2"/>
              </a:rPr>
              <a:t>Scale</a:t>
            </a:r>
            <a:endParaRPr lang="en-US" sz="2000" dirty="0"/>
          </a:p>
          <a:p>
            <a:endParaRPr lang="cs-CZ" dirty="0"/>
          </a:p>
        </p:txBody>
      </p:sp>
    </p:spTree>
    <p:extLst>
      <p:ext uri="{BB962C8B-B14F-4D97-AF65-F5344CB8AC3E}">
        <p14:creationId xmlns:p14="http://schemas.microsoft.com/office/powerpoint/2010/main" val="364390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 to psychometrika?</a:t>
            </a:r>
          </a:p>
        </p:txBody>
      </p:sp>
      <p:sp>
        <p:nvSpPr>
          <p:cNvPr id="3" name="Zástupný symbol pro obsah 2"/>
          <p:cNvSpPr>
            <a:spLocks noGrp="1"/>
          </p:cNvSpPr>
          <p:nvPr>
            <p:ph idx="1"/>
          </p:nvPr>
        </p:nvSpPr>
        <p:spPr/>
        <p:txBody>
          <a:bodyPr/>
          <a:lstStyle/>
          <a:p>
            <a:r>
              <a:rPr lang="cs-CZ" dirty="0"/>
              <a:t>Věda, která se zabývá měřením duševních fenoménů.</a:t>
            </a:r>
          </a:p>
          <a:p>
            <a:r>
              <a:rPr lang="cs-CZ" dirty="0"/>
              <a:t>Sekundárně: Věda, která se zabývá tvorbou, adaptací a úpravami psychodiagnostických metod.</a:t>
            </a:r>
          </a:p>
          <a:p>
            <a:endParaRPr lang="cs-CZ" dirty="0"/>
          </a:p>
          <a:p>
            <a:r>
              <a:rPr lang="cs-CZ" dirty="0"/>
              <a:t>Úzce souvisí s: psychodiagnostikou, diferenciální diagnostikou, statistikou, metodologií</a:t>
            </a:r>
          </a:p>
          <a:p>
            <a:r>
              <a:rPr lang="cs-CZ" dirty="0"/>
              <a:t>Své poznatky pak uplatňuje zejména v klinické a poradenské psychologii, ale i mnoha dalších (např. pedagogické, </a:t>
            </a:r>
            <a:r>
              <a:rPr lang="cs-CZ" dirty="0" err="1"/>
              <a:t>ps</a:t>
            </a:r>
            <a:r>
              <a:rPr lang="cs-CZ" dirty="0"/>
              <a:t>. práce atd...)</a:t>
            </a:r>
          </a:p>
          <a:p>
            <a:endParaRPr lang="cs-CZ" dirty="0"/>
          </a:p>
        </p:txBody>
      </p:sp>
    </p:spTree>
    <p:extLst>
      <p:ext uri="{BB962C8B-B14F-4D97-AF65-F5344CB8AC3E}">
        <p14:creationId xmlns:p14="http://schemas.microsoft.com/office/powerpoint/2010/main" val="4291978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928144"/>
          </a:xfrm>
        </p:spPr>
        <p:txBody>
          <a:bodyPr/>
          <a:lstStyle/>
          <a:p>
            <a:r>
              <a:rPr lang="cs-CZ" dirty="0"/>
              <a:t>Dichotomické položky</a:t>
            </a:r>
          </a:p>
        </p:txBody>
      </p:sp>
      <p:sp>
        <p:nvSpPr>
          <p:cNvPr id="3" name="Zástupný symbol pro obsah 2"/>
          <p:cNvSpPr>
            <a:spLocks noGrp="1"/>
          </p:cNvSpPr>
          <p:nvPr>
            <p:ph idx="1"/>
          </p:nvPr>
        </p:nvSpPr>
        <p:spPr>
          <a:xfrm>
            <a:off x="685800" y="1628800"/>
            <a:ext cx="7772400" cy="4392488"/>
          </a:xfrm>
        </p:spPr>
        <p:txBody>
          <a:bodyPr>
            <a:normAutofit/>
          </a:bodyPr>
          <a:lstStyle/>
          <a:p>
            <a:r>
              <a:rPr lang="cs-CZ" dirty="0"/>
              <a:t>Položky, které mají pouze dvě možnosti odpovědi.</a:t>
            </a:r>
          </a:p>
          <a:p>
            <a:pPr marL="0" indent="0">
              <a:buNone/>
            </a:pPr>
            <a:r>
              <a:rPr lang="cs-CZ" b="1" dirty="0"/>
              <a:t>U výkonnostních testů:</a:t>
            </a:r>
          </a:p>
          <a:p>
            <a:pPr marL="0" indent="0">
              <a:buNone/>
            </a:pPr>
            <a:r>
              <a:rPr lang="cs-CZ" sz="1800" b="1" dirty="0">
                <a:solidFill>
                  <a:srgbClr val="7030A0"/>
                </a:solidFill>
              </a:rPr>
              <a:t>V Bitvě na Bílé hoře bojoval René Descartes na straně</a:t>
            </a:r>
          </a:p>
          <a:p>
            <a:pPr marL="274320" lvl="1" indent="0">
              <a:buNone/>
            </a:pPr>
            <a:r>
              <a:rPr lang="cs-CZ" sz="1600" b="1" dirty="0">
                <a:solidFill>
                  <a:srgbClr val="7030A0"/>
                </a:solidFill>
              </a:rPr>
              <a:t>a) českých stavů.</a:t>
            </a:r>
          </a:p>
          <a:p>
            <a:pPr marL="274320" lvl="1" indent="0">
              <a:buNone/>
            </a:pPr>
            <a:r>
              <a:rPr lang="cs-CZ" sz="1600" b="1" dirty="0">
                <a:solidFill>
                  <a:srgbClr val="7030A0"/>
                </a:solidFill>
              </a:rPr>
              <a:t>b) Katolíků.</a:t>
            </a:r>
            <a:endParaRPr lang="cs-CZ" sz="1600" b="1" dirty="0"/>
          </a:p>
          <a:p>
            <a:r>
              <a:rPr lang="cs-CZ" dirty="0"/>
              <a:t>Zvyšuje se možnost hádání (lze řešit strháváním bodů)</a:t>
            </a:r>
          </a:p>
          <a:p>
            <a:pPr marL="0" indent="0">
              <a:buNone/>
            </a:pPr>
            <a:r>
              <a:rPr lang="cs-CZ" b="1" dirty="0"/>
              <a:t>U osobnostních testů</a:t>
            </a:r>
          </a:p>
          <a:p>
            <a:r>
              <a:rPr lang="cs-CZ" dirty="0"/>
              <a:t>V podstatě dvoubodová Likertova škála</a:t>
            </a:r>
          </a:p>
          <a:p>
            <a:pPr marL="0" indent="0">
              <a:buNone/>
            </a:pPr>
            <a:r>
              <a:rPr lang="cs-CZ" b="1" dirty="0">
                <a:solidFill>
                  <a:srgbClr val="7030A0"/>
                </a:solidFill>
              </a:rPr>
              <a:t>Rád opravuji zámky.   ANO – NE</a:t>
            </a:r>
          </a:p>
          <a:p>
            <a:pPr marL="0" indent="0">
              <a:buNone/>
            </a:pPr>
            <a:endParaRPr lang="cs-CZ" dirty="0"/>
          </a:p>
          <a:p>
            <a:r>
              <a:rPr lang="cs-CZ" dirty="0"/>
              <a:t>Dotazník X inventář</a:t>
            </a:r>
          </a:p>
        </p:txBody>
      </p:sp>
    </p:spTree>
    <p:extLst>
      <p:ext uri="{BB962C8B-B14F-4D97-AF65-F5344CB8AC3E}">
        <p14:creationId xmlns:p14="http://schemas.microsoft.com/office/powerpoint/2010/main" val="507709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928144"/>
          </a:xfrm>
        </p:spPr>
        <p:txBody>
          <a:bodyPr/>
          <a:lstStyle/>
          <a:p>
            <a:r>
              <a:rPr lang="cs-CZ" dirty="0"/>
              <a:t>Dichotomické položky</a:t>
            </a:r>
          </a:p>
        </p:txBody>
      </p:sp>
      <p:sp>
        <p:nvSpPr>
          <p:cNvPr id="3" name="Zástupný symbol pro obsah 2"/>
          <p:cNvSpPr>
            <a:spLocks noGrp="1"/>
          </p:cNvSpPr>
          <p:nvPr>
            <p:ph idx="1"/>
          </p:nvPr>
        </p:nvSpPr>
        <p:spPr>
          <a:xfrm>
            <a:off x="685800" y="1628800"/>
            <a:ext cx="7772400" cy="4050792"/>
          </a:xfrm>
        </p:spPr>
        <p:txBody>
          <a:bodyPr>
            <a:normAutofit/>
          </a:bodyPr>
          <a:lstStyle/>
          <a:p>
            <a:pPr marL="0" indent="0">
              <a:buNone/>
            </a:pPr>
            <a:r>
              <a:rPr lang="cs-CZ" b="1" dirty="0"/>
              <a:t>Položky s nucenou volbou:</a:t>
            </a:r>
          </a:p>
          <a:p>
            <a:pPr marL="342900" indent="-342900">
              <a:buAutoNum type="alphaUcPeriod"/>
            </a:pPr>
            <a:r>
              <a:rPr lang="cs-CZ" sz="1800" b="1" dirty="0">
                <a:solidFill>
                  <a:srgbClr val="7030A0"/>
                </a:solidFill>
              </a:rPr>
              <a:t>Chci být prostě jen šťastný/á.</a:t>
            </a:r>
          </a:p>
          <a:p>
            <a:pPr marL="342900" indent="-342900">
              <a:spcBef>
                <a:spcPts val="0"/>
              </a:spcBef>
              <a:buAutoNum type="alphaUcPeriod"/>
            </a:pPr>
            <a:r>
              <a:rPr lang="cs-CZ" sz="1800" b="1" dirty="0">
                <a:solidFill>
                  <a:srgbClr val="7030A0"/>
                </a:solidFill>
              </a:rPr>
              <a:t>Chci učinit něco mimořádného.</a:t>
            </a:r>
          </a:p>
          <a:p>
            <a:r>
              <a:rPr lang="cs-CZ" dirty="0"/>
              <a:t>Výhodné při zkoumání společensky nežádoucích vlastností.</a:t>
            </a:r>
          </a:p>
          <a:p>
            <a:endParaRPr lang="cs-CZ" dirty="0"/>
          </a:p>
          <a:p>
            <a:pPr marL="0" indent="0">
              <a:buNone/>
            </a:pPr>
            <a:r>
              <a:rPr lang="cs-CZ" dirty="0"/>
              <a:t>Problém při analýze dat na úrovni položek – pokud dichotomické položka měří spojitý normálně rozdělený rys, měly by být použity biseriální a </a:t>
            </a:r>
            <a:r>
              <a:rPr lang="cs-CZ" dirty="0" err="1"/>
              <a:t>tetrachorické</a:t>
            </a:r>
            <a:r>
              <a:rPr lang="cs-CZ" dirty="0"/>
              <a:t> korelace.</a:t>
            </a:r>
          </a:p>
          <a:p>
            <a:pPr marL="0" indent="0">
              <a:buNone/>
            </a:pPr>
            <a:r>
              <a:rPr lang="cs-CZ" dirty="0"/>
              <a:t>=&gt; rozloučit se s SPSS a Statistikou?</a:t>
            </a:r>
          </a:p>
          <a:p>
            <a:pPr marL="0" indent="0">
              <a:buNone/>
            </a:pPr>
            <a:endParaRPr lang="cs-CZ" dirty="0"/>
          </a:p>
        </p:txBody>
      </p:sp>
    </p:spTree>
    <p:extLst>
      <p:ext uri="{BB962C8B-B14F-4D97-AF65-F5344CB8AC3E}">
        <p14:creationId xmlns:p14="http://schemas.microsoft.com/office/powerpoint/2010/main" val="3228565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712120"/>
          </a:xfrm>
        </p:spPr>
        <p:txBody>
          <a:bodyPr/>
          <a:lstStyle/>
          <a:p>
            <a:r>
              <a:rPr lang="cs-CZ" dirty="0"/>
              <a:t>Výběr z možností</a:t>
            </a:r>
          </a:p>
        </p:txBody>
      </p:sp>
      <p:sp>
        <p:nvSpPr>
          <p:cNvPr id="3" name="Zástupný symbol pro obsah 2"/>
          <p:cNvSpPr>
            <a:spLocks noGrp="1"/>
          </p:cNvSpPr>
          <p:nvPr>
            <p:ph idx="1"/>
          </p:nvPr>
        </p:nvSpPr>
        <p:spPr>
          <a:xfrm>
            <a:off x="685800" y="1412776"/>
            <a:ext cx="7772400" cy="4759424"/>
          </a:xfrm>
        </p:spPr>
        <p:txBody>
          <a:bodyPr/>
          <a:lstStyle/>
          <a:p>
            <a:r>
              <a:rPr lang="cs-CZ" dirty="0"/>
              <a:t>Nejčastější formát u testů inteligence, znalostí atp.</a:t>
            </a:r>
          </a:p>
          <a:p>
            <a:pPr marL="0" indent="0">
              <a:buNone/>
            </a:pPr>
            <a:r>
              <a:rPr lang="cs-CZ" b="1" dirty="0">
                <a:solidFill>
                  <a:srgbClr val="7030A0"/>
                </a:solidFill>
              </a:rPr>
              <a:t>Co znamená slovo impertinentní?</a:t>
            </a:r>
          </a:p>
          <a:p>
            <a:pPr marL="457200" indent="-457200">
              <a:spcBef>
                <a:spcPts val="0"/>
              </a:spcBef>
              <a:buAutoNum type="alphaLcParenR"/>
            </a:pPr>
            <a:r>
              <a:rPr lang="cs-CZ" b="1" dirty="0">
                <a:solidFill>
                  <a:srgbClr val="7030A0"/>
                </a:solidFill>
              </a:rPr>
              <a:t>nedostatečný</a:t>
            </a:r>
          </a:p>
          <a:p>
            <a:pPr marL="457200" indent="-457200">
              <a:spcBef>
                <a:spcPts val="0"/>
              </a:spcBef>
              <a:buAutoNum type="alphaLcParenR"/>
            </a:pPr>
            <a:r>
              <a:rPr lang="cs-CZ" b="1" dirty="0">
                <a:solidFill>
                  <a:srgbClr val="7030A0"/>
                </a:solidFill>
              </a:rPr>
              <a:t>nestoudný</a:t>
            </a:r>
          </a:p>
          <a:p>
            <a:pPr marL="457200" indent="-457200">
              <a:spcBef>
                <a:spcPts val="0"/>
              </a:spcBef>
              <a:buAutoNum type="alphaLcParenR"/>
            </a:pPr>
            <a:r>
              <a:rPr lang="cs-CZ" b="1" dirty="0">
                <a:solidFill>
                  <a:srgbClr val="7030A0"/>
                </a:solidFill>
              </a:rPr>
              <a:t>proniknutelný</a:t>
            </a:r>
          </a:p>
          <a:p>
            <a:pPr marL="457200" indent="-457200">
              <a:spcBef>
                <a:spcPts val="0"/>
              </a:spcBef>
              <a:buAutoNum type="alphaLcParenR"/>
            </a:pPr>
            <a:r>
              <a:rPr lang="cs-CZ" b="1" dirty="0">
                <a:solidFill>
                  <a:srgbClr val="7030A0"/>
                </a:solidFill>
              </a:rPr>
              <a:t>nerozhodnutelný</a:t>
            </a:r>
          </a:p>
          <a:p>
            <a:r>
              <a:rPr lang="cs-CZ" dirty="0"/>
              <a:t>Nesprávné možnosti označujeme jako </a:t>
            </a:r>
            <a:r>
              <a:rPr lang="cs-CZ" b="1" dirty="0"/>
              <a:t>distraktory</a:t>
            </a:r>
            <a:r>
              <a:rPr lang="cs-CZ" dirty="0"/>
              <a:t>.</a:t>
            </a:r>
          </a:p>
          <a:p>
            <a:r>
              <a:rPr lang="cs-CZ" dirty="0"/>
              <a:t>Větší množství distraktorů snižuje možnost hádání.</a:t>
            </a:r>
          </a:p>
          <a:p>
            <a:r>
              <a:rPr lang="cs-CZ" dirty="0"/>
              <a:t>Možnost více správných odpovědí (vede k vyšší obtížnosti položek).</a:t>
            </a:r>
          </a:p>
          <a:p>
            <a:endParaRPr lang="cs-CZ" dirty="0"/>
          </a:p>
          <a:p>
            <a:endParaRPr lang="cs-CZ" dirty="0"/>
          </a:p>
          <a:p>
            <a:endParaRPr lang="cs-CZ" dirty="0"/>
          </a:p>
        </p:txBody>
      </p:sp>
    </p:spTree>
    <p:extLst>
      <p:ext uri="{BB962C8B-B14F-4D97-AF65-F5344CB8AC3E}">
        <p14:creationId xmlns:p14="http://schemas.microsoft.com/office/powerpoint/2010/main" val="2669891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0" y="642918"/>
            <a:ext cx="7772400" cy="5529282"/>
          </a:xfrm>
        </p:spPr>
        <p:txBody>
          <a:bodyPr/>
          <a:lstStyle/>
          <a:p>
            <a:pPr>
              <a:buNone/>
            </a:pPr>
            <a:r>
              <a:rPr lang="cs-CZ" b="1" dirty="0"/>
              <a:t>Nároky na distraktory:</a:t>
            </a:r>
          </a:p>
          <a:p>
            <a:endParaRPr lang="cs-CZ" dirty="0"/>
          </a:p>
          <a:p>
            <a:r>
              <a:rPr lang="cs-CZ" dirty="0"/>
              <a:t>Věrohodné </a:t>
            </a:r>
            <a:r>
              <a:rPr lang="cs-CZ" sz="1600" dirty="0"/>
              <a:t>(dát poslední distraktor jako vtípek je ztracená šance)</a:t>
            </a:r>
            <a:endParaRPr lang="cs-CZ" dirty="0"/>
          </a:p>
          <a:p>
            <a:r>
              <a:rPr lang="cs-CZ" dirty="0"/>
              <a:t>Podobně dlouhé </a:t>
            </a:r>
            <a:r>
              <a:rPr lang="cs-CZ" sz="1600" dirty="0"/>
              <a:t>(zejména správná možnost by se neměla lišit délkou)</a:t>
            </a:r>
            <a:endParaRPr lang="cs-CZ" dirty="0"/>
          </a:p>
          <a:p>
            <a:r>
              <a:rPr lang="cs-CZ" dirty="0"/>
              <a:t>Ne moc dlouhé</a:t>
            </a:r>
          </a:p>
          <a:p>
            <a:r>
              <a:rPr lang="cs-CZ" dirty="0"/>
              <a:t>Nesmí se opakovat </a:t>
            </a:r>
            <a:r>
              <a:rPr lang="cs-CZ" sz="1600" dirty="0"/>
              <a:t>(pokud je správná jediná odpověď, prozradíme tím hned dvě špatné možnosti)</a:t>
            </a:r>
            <a:endParaRPr lang="cs-CZ" dirty="0"/>
          </a:p>
          <a:p>
            <a:r>
              <a:rPr lang="cs-CZ" dirty="0"/>
              <a:t>Různě promíchané </a:t>
            </a:r>
            <a:r>
              <a:rPr lang="cs-CZ" sz="1600" dirty="0"/>
              <a:t>(možnost „a“ je vždycky špatně)</a:t>
            </a:r>
          </a:p>
          <a:p>
            <a:r>
              <a:rPr lang="cs-CZ" dirty="0"/>
              <a:t>Musí vycházet ze stonku položky </a:t>
            </a:r>
            <a:r>
              <a:rPr lang="cs-CZ" sz="1600" dirty="0"/>
              <a:t>(měly by vznikat celé gramaticky správné věty)</a:t>
            </a:r>
          </a:p>
          <a:p>
            <a:endParaRPr lang="cs-CZ" dirty="0"/>
          </a:p>
        </p:txBody>
      </p:sp>
    </p:spTree>
    <p:extLst>
      <p:ext uri="{BB962C8B-B14F-4D97-AF65-F5344CB8AC3E}">
        <p14:creationId xmlns:p14="http://schemas.microsoft.com/office/powerpoint/2010/main" val="137952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0" y="764704"/>
            <a:ext cx="7772400" cy="5407496"/>
          </a:xfrm>
        </p:spPr>
        <p:txBody>
          <a:bodyPr/>
          <a:lstStyle/>
          <a:p>
            <a:pPr marL="0" indent="0">
              <a:buNone/>
            </a:pPr>
            <a:r>
              <a:rPr lang="cs-CZ" b="1" dirty="0"/>
              <a:t>Není dobré zařazovat chytáky:</a:t>
            </a:r>
          </a:p>
          <a:p>
            <a:r>
              <a:rPr lang="cs-CZ" dirty="0"/>
              <a:t>Není položka chyták? Měřila by něco jiného.</a:t>
            </a:r>
          </a:p>
          <a:p>
            <a:pPr marL="0" indent="0">
              <a:buNone/>
            </a:pPr>
            <a:r>
              <a:rPr lang="cs-CZ" dirty="0">
                <a:solidFill>
                  <a:srgbClr val="0070C0"/>
                </a:solidFill>
              </a:rPr>
              <a:t>Marie to má ze školy domů 2 Km a trvá jí to 27 minut. Magda má cestu dlouhou 2,5 Km a ujde ji za 33 minut? Pohybuje se v průměru cestou ze školy rychleji Marie nebo Míša? </a:t>
            </a:r>
          </a:p>
          <a:p>
            <a:pPr marL="731520" lvl="1" indent="-457200">
              <a:buAutoNum type="alphaLcParenR"/>
            </a:pPr>
            <a:r>
              <a:rPr lang="cs-CZ" dirty="0">
                <a:solidFill>
                  <a:srgbClr val="0070C0"/>
                </a:solidFill>
              </a:rPr>
              <a:t>Marie</a:t>
            </a:r>
          </a:p>
          <a:p>
            <a:pPr marL="731520" lvl="1" indent="-457200">
              <a:buAutoNum type="alphaLcParenR"/>
            </a:pPr>
            <a:r>
              <a:rPr lang="cs-CZ" dirty="0">
                <a:solidFill>
                  <a:srgbClr val="0070C0"/>
                </a:solidFill>
              </a:rPr>
              <a:t>Míša</a:t>
            </a:r>
          </a:p>
          <a:p>
            <a:pPr marL="731520" lvl="1" indent="-457200">
              <a:buAutoNum type="alphaLcParenR"/>
            </a:pPr>
            <a:r>
              <a:rPr lang="cs-CZ" dirty="0">
                <a:solidFill>
                  <a:srgbClr val="0070C0"/>
                </a:solidFill>
              </a:rPr>
              <a:t>Obě chodí stejně rychle.</a:t>
            </a:r>
          </a:p>
          <a:p>
            <a:pPr marL="731520" lvl="1" indent="-457200">
              <a:buAutoNum type="alphaLcParenR"/>
            </a:pPr>
            <a:r>
              <a:rPr lang="cs-CZ" dirty="0">
                <a:solidFill>
                  <a:srgbClr val="0070C0"/>
                </a:solidFill>
              </a:rPr>
              <a:t>Z textu nelze rozhodnout.</a:t>
            </a:r>
          </a:p>
          <a:p>
            <a:pPr marL="731520" lvl="1" indent="-457200">
              <a:buNone/>
            </a:pPr>
            <a:endParaRPr lang="cs-CZ" dirty="0">
              <a:solidFill>
                <a:srgbClr val="0070C0"/>
              </a:solidFill>
            </a:endParaRPr>
          </a:p>
          <a:p>
            <a:pPr marL="457200" indent="-457200"/>
            <a:r>
              <a:rPr lang="cs-CZ" dirty="0"/>
              <a:t>Proč ne? Taková položka jistě něco měří, ale jen malá šance, že to je to, co chceme měřit.</a:t>
            </a:r>
          </a:p>
        </p:txBody>
      </p:sp>
    </p:spTree>
    <p:extLst>
      <p:ext uri="{BB962C8B-B14F-4D97-AF65-F5344CB8AC3E}">
        <p14:creationId xmlns:p14="http://schemas.microsoft.com/office/powerpoint/2010/main" val="3308717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12" y="2708920"/>
            <a:ext cx="5962630" cy="3944119"/>
          </a:xfrm>
          <a:prstGeom prst="rect">
            <a:avLst/>
          </a:prstGeom>
        </p:spPr>
      </p:pic>
      <p:sp>
        <p:nvSpPr>
          <p:cNvPr id="2" name="Nadpis 1"/>
          <p:cNvSpPr>
            <a:spLocks noGrp="1"/>
          </p:cNvSpPr>
          <p:nvPr>
            <p:ph type="title"/>
          </p:nvPr>
        </p:nvSpPr>
        <p:spPr>
          <a:xfrm>
            <a:off x="685800" y="484632"/>
            <a:ext cx="7772400" cy="784128"/>
          </a:xfrm>
        </p:spPr>
        <p:txBody>
          <a:bodyPr/>
          <a:lstStyle/>
          <a:p>
            <a:r>
              <a:rPr lang="cs-CZ" dirty="0"/>
              <a:t>Další formáty položek</a:t>
            </a:r>
          </a:p>
        </p:txBody>
      </p:sp>
      <p:sp>
        <p:nvSpPr>
          <p:cNvPr id="3" name="Zástupný symbol pro obsah 2"/>
          <p:cNvSpPr>
            <a:spLocks noGrp="1"/>
          </p:cNvSpPr>
          <p:nvPr>
            <p:ph idx="1"/>
          </p:nvPr>
        </p:nvSpPr>
        <p:spPr>
          <a:xfrm>
            <a:off x="685327" y="1515064"/>
            <a:ext cx="7772400" cy="1697912"/>
          </a:xfrm>
        </p:spPr>
        <p:txBody>
          <a:bodyPr>
            <a:normAutofit/>
          </a:bodyPr>
          <a:lstStyle/>
          <a:p>
            <a:r>
              <a:rPr lang="cs-CZ" dirty="0"/>
              <a:t>Rozdělování bodů</a:t>
            </a:r>
          </a:p>
          <a:p>
            <a:r>
              <a:rPr lang="cs-CZ" dirty="0"/>
              <a:t>Řazení („Seřaďte tato adjektiva podle toho, jak Vás vystihují.“)</a:t>
            </a:r>
          </a:p>
          <a:p>
            <a:r>
              <a:rPr lang="cs-CZ" dirty="0"/>
              <a:t>Q-třídění.</a:t>
            </a:r>
          </a:p>
        </p:txBody>
      </p:sp>
    </p:spTree>
    <p:extLst>
      <p:ext uri="{BB962C8B-B14F-4D97-AF65-F5344CB8AC3E}">
        <p14:creationId xmlns:p14="http://schemas.microsoft.com/office/powerpoint/2010/main" val="3035190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formáty položek</a:t>
            </a:r>
          </a:p>
        </p:txBody>
      </p:sp>
      <p:sp>
        <p:nvSpPr>
          <p:cNvPr id="3" name="Zástupný symbol pro obsah 2"/>
          <p:cNvSpPr>
            <a:spLocks noGrp="1"/>
          </p:cNvSpPr>
          <p:nvPr>
            <p:ph idx="1"/>
          </p:nvPr>
        </p:nvSpPr>
        <p:spPr>
          <a:xfrm>
            <a:off x="685800" y="2121408"/>
            <a:ext cx="7772400" cy="3899880"/>
          </a:xfrm>
        </p:spPr>
        <p:txBody>
          <a:bodyPr/>
          <a:lstStyle/>
          <a:p>
            <a:r>
              <a:rPr lang="cs-CZ" dirty="0"/>
              <a:t>Volba více možností. „Vyberte všechny výroky, s nimiž souhlasíte.“</a:t>
            </a:r>
          </a:p>
          <a:p>
            <a:pPr lvl="1"/>
            <a:r>
              <a:rPr lang="cs-CZ" dirty="0"/>
              <a:t>De facto jde o skupinu dichotomických položek</a:t>
            </a:r>
          </a:p>
          <a:p>
            <a:r>
              <a:rPr lang="cs-CZ" dirty="0"/>
              <a:t>Spojování dvojic (např. termíny a jejich vysvětlení).</a:t>
            </a:r>
          </a:p>
          <a:p>
            <a:r>
              <a:rPr lang="cs-CZ" dirty="0"/>
              <a:t>Srovnávání jednotlivostí (</a:t>
            </a:r>
            <a:r>
              <a:rPr lang="cs-CZ" dirty="0" err="1"/>
              <a:t>Coca</a:t>
            </a:r>
            <a:r>
              <a:rPr lang="cs-CZ" dirty="0"/>
              <a:t> </a:t>
            </a:r>
            <a:r>
              <a:rPr lang="cs-CZ" dirty="0" err="1"/>
              <a:t>Cola</a:t>
            </a:r>
            <a:r>
              <a:rPr lang="cs-CZ" dirty="0"/>
              <a:t> nebo Pepsi? RC </a:t>
            </a:r>
            <a:r>
              <a:rPr lang="cs-CZ" dirty="0" err="1"/>
              <a:t>Cola</a:t>
            </a:r>
            <a:r>
              <a:rPr lang="cs-CZ" dirty="0"/>
              <a:t> nebo </a:t>
            </a:r>
            <a:r>
              <a:rPr lang="cs-CZ" dirty="0" err="1"/>
              <a:t>Coca</a:t>
            </a:r>
            <a:r>
              <a:rPr lang="cs-CZ" dirty="0"/>
              <a:t> </a:t>
            </a:r>
            <a:r>
              <a:rPr lang="cs-CZ" dirty="0" err="1"/>
              <a:t>Cola</a:t>
            </a:r>
            <a:r>
              <a:rPr lang="cs-CZ" dirty="0"/>
              <a:t>?). Není zajištěna smysluplná struktura.</a:t>
            </a:r>
          </a:p>
        </p:txBody>
      </p:sp>
    </p:spTree>
    <p:extLst>
      <p:ext uri="{BB962C8B-B14F-4D97-AF65-F5344CB8AC3E}">
        <p14:creationId xmlns:p14="http://schemas.microsoft.com/office/powerpoint/2010/main" val="3533149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ještě zvážit?</a:t>
            </a:r>
          </a:p>
        </p:txBody>
      </p:sp>
      <p:sp>
        <p:nvSpPr>
          <p:cNvPr id="3" name="Zástupný symbol pro obsah 2"/>
          <p:cNvSpPr>
            <a:spLocks noGrp="1"/>
          </p:cNvSpPr>
          <p:nvPr>
            <p:ph idx="1"/>
          </p:nvPr>
        </p:nvSpPr>
        <p:spPr/>
        <p:txBody>
          <a:bodyPr/>
          <a:lstStyle/>
          <a:p>
            <a:pPr marL="0" indent="0">
              <a:buNone/>
            </a:pPr>
            <a:r>
              <a:rPr lang="cs-CZ" dirty="0"/>
              <a:t>U výkonnostních testů:</a:t>
            </a:r>
          </a:p>
          <a:p>
            <a:r>
              <a:rPr lang="cs-CZ" dirty="0"/>
              <a:t>Měly by se za špatnou odpověď strhávat body?</a:t>
            </a:r>
          </a:p>
          <a:p>
            <a:pPr lvl="1"/>
            <a:r>
              <a:rPr lang="cs-CZ" dirty="0"/>
              <a:t>Snižuje to hádání a dává nám to možnost identifikovat neřešené položky.</a:t>
            </a:r>
          </a:p>
          <a:p>
            <a:pPr lvl="1"/>
            <a:r>
              <a:rPr lang="cs-CZ" dirty="0"/>
              <a:t>Stresuje to probandy a u úzkostných jedinců to může skreslit skóre.</a:t>
            </a:r>
          </a:p>
          <a:p>
            <a:pPr lvl="1"/>
            <a:endParaRPr lang="cs-CZ" dirty="0"/>
          </a:p>
          <a:p>
            <a:r>
              <a:rPr lang="cs-CZ" dirty="0"/>
              <a:t>Počítat hrubé skoré sečtením ne zprůměrováním položkových skórů?</a:t>
            </a:r>
          </a:p>
          <a:p>
            <a:pPr lvl="1"/>
            <a:r>
              <a:rPr lang="cs-CZ" dirty="0"/>
              <a:t>Je to jedno, tradičně se však spíše sčítá.</a:t>
            </a:r>
          </a:p>
          <a:p>
            <a:endParaRPr lang="cs-CZ" dirty="0"/>
          </a:p>
        </p:txBody>
      </p:sp>
    </p:spTree>
    <p:extLst>
      <p:ext uri="{BB962C8B-B14F-4D97-AF65-F5344CB8AC3E}">
        <p14:creationId xmlns:p14="http://schemas.microsoft.com/office/powerpoint/2010/main" val="2072759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6000" dirty="0"/>
              <a:t>Vlastnosti položek</a:t>
            </a:r>
          </a:p>
        </p:txBody>
      </p:sp>
      <p:sp>
        <p:nvSpPr>
          <p:cNvPr id="5" name="Zástupný symbol pro text 4"/>
          <p:cNvSpPr>
            <a:spLocks noGrp="1"/>
          </p:cNvSpPr>
          <p:nvPr>
            <p:ph type="body" idx="1"/>
          </p:nvPr>
        </p:nvSpPr>
        <p:spPr/>
        <p:txBody>
          <a:bodyPr/>
          <a:lstStyle/>
          <a:p>
            <a:r>
              <a:rPr lang="cs-CZ" dirty="0"/>
              <a:t>Jak poznat dobrou a špatnou položku?</a:t>
            </a:r>
          </a:p>
        </p:txBody>
      </p:sp>
    </p:spTree>
    <p:extLst>
      <p:ext uri="{BB962C8B-B14F-4D97-AF65-F5344CB8AC3E}">
        <p14:creationId xmlns:p14="http://schemas.microsoft.com/office/powerpoint/2010/main" val="1248560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Popisné statistiky</a:t>
            </a:r>
          </a:p>
        </p:txBody>
      </p:sp>
      <p:sp>
        <p:nvSpPr>
          <p:cNvPr id="3" name="Zástupný symbol pro obsah 2"/>
          <p:cNvSpPr>
            <a:spLocks noGrp="1"/>
          </p:cNvSpPr>
          <p:nvPr>
            <p:ph idx="1"/>
          </p:nvPr>
        </p:nvSpPr>
        <p:spPr>
          <a:xfrm>
            <a:off x="685800" y="2121408"/>
            <a:ext cx="7772400" cy="2387712"/>
          </a:xfrm>
        </p:spPr>
        <p:txBody>
          <a:bodyPr/>
          <a:lstStyle/>
          <a:p>
            <a:pPr>
              <a:buNone/>
            </a:pPr>
            <a:r>
              <a:rPr lang="cs-CZ" b="1" dirty="0"/>
              <a:t>Směrodatná odchylka </a:t>
            </a:r>
            <a:r>
              <a:rPr lang="cs-CZ" dirty="0"/>
              <a:t>(a rozptyl)</a:t>
            </a:r>
          </a:p>
          <a:p>
            <a:r>
              <a:rPr lang="cs-CZ" dirty="0"/>
              <a:t>Odpovědi na položky by měly být variabilní.</a:t>
            </a:r>
          </a:p>
          <a:p>
            <a:r>
              <a:rPr lang="cs-CZ" dirty="0"/>
              <a:t>Čím vyšší variabilita, tím lepší</a:t>
            </a:r>
          </a:p>
          <a:p>
            <a:r>
              <a:rPr lang="cs-CZ" dirty="0"/>
              <a:t>Položky s malým rozptylem jsou obvykle takové, kde skoro všichni respondenti vybrali tutéž, obvykle krajní, možnost</a:t>
            </a:r>
          </a:p>
          <a:p>
            <a:pPr>
              <a:buNone/>
            </a:pPr>
            <a:r>
              <a:rPr lang="cs-CZ" dirty="0"/>
              <a:t>	(rozptyl je obvykle svázaný s průměrem)</a:t>
            </a:r>
          </a:p>
        </p:txBody>
      </p:sp>
      <p:pic>
        <p:nvPicPr>
          <p:cNvPr id="5" name="Obrázek 4">
            <a:extLst>
              <a:ext uri="{FF2B5EF4-FFF2-40B4-BE49-F238E27FC236}">
                <a16:creationId xmlns:a16="http://schemas.microsoft.com/office/drawing/2014/main" id="{0017FE0C-439E-46D4-AF83-03BB27B07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180" y="4721454"/>
            <a:ext cx="2069976" cy="2104476"/>
          </a:xfrm>
          <a:prstGeom prst="rect">
            <a:avLst/>
          </a:prstGeom>
        </p:spPr>
      </p:pic>
      <p:pic>
        <p:nvPicPr>
          <p:cNvPr id="7" name="Obrázek 6">
            <a:extLst>
              <a:ext uri="{FF2B5EF4-FFF2-40B4-BE49-F238E27FC236}">
                <a16:creationId xmlns:a16="http://schemas.microsoft.com/office/drawing/2014/main" id="{D8F07FE0-C922-4083-A3EF-2F273F318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428" y="4721454"/>
            <a:ext cx="2020106" cy="2084304"/>
          </a:xfrm>
          <a:prstGeom prst="rect">
            <a:avLst/>
          </a:prstGeom>
        </p:spPr>
      </p:pic>
      <p:pic>
        <p:nvPicPr>
          <p:cNvPr id="9" name="Obrázek 8">
            <a:extLst>
              <a:ext uri="{FF2B5EF4-FFF2-40B4-BE49-F238E27FC236}">
                <a16:creationId xmlns:a16="http://schemas.microsoft.com/office/drawing/2014/main" id="{84C2FF55-18E0-409A-8DA3-D7CCF11E85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806" y="4735508"/>
            <a:ext cx="2062456" cy="2084304"/>
          </a:xfrm>
          <a:prstGeom prst="rect">
            <a:avLst/>
          </a:prstGeom>
        </p:spPr>
      </p:pic>
    </p:spTree>
    <p:extLst>
      <p:ext uri="{BB962C8B-B14F-4D97-AF65-F5344CB8AC3E}">
        <p14:creationId xmlns:p14="http://schemas.microsoft.com/office/powerpoint/2010/main" val="99462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Počátky psychometriky</a:t>
            </a:r>
          </a:p>
        </p:txBody>
      </p:sp>
      <p:sp>
        <p:nvSpPr>
          <p:cNvPr id="3" name="Zástupný symbol pro obsah 2"/>
          <p:cNvSpPr>
            <a:spLocks noGrp="1"/>
          </p:cNvSpPr>
          <p:nvPr>
            <p:ph idx="1"/>
          </p:nvPr>
        </p:nvSpPr>
        <p:spPr>
          <a:xfrm>
            <a:off x="685800" y="2095821"/>
            <a:ext cx="7772400" cy="4050792"/>
          </a:xfrm>
        </p:spPr>
        <p:txBody>
          <a:bodyPr/>
          <a:lstStyle/>
          <a:p>
            <a:pPr marL="0" indent="0">
              <a:buNone/>
            </a:pPr>
            <a:r>
              <a:rPr lang="cs-CZ" dirty="0"/>
              <a:t>„Psychologie má dlouhou minulost, ale krátkou historii.“</a:t>
            </a:r>
          </a:p>
          <a:p>
            <a:pPr marL="0" indent="0">
              <a:buNone/>
            </a:pPr>
            <a:endParaRPr lang="cs-CZ" dirty="0"/>
          </a:p>
          <a:p>
            <a:r>
              <a:rPr lang="cs-CZ" dirty="0"/>
              <a:t>Záznamy o „testováním“ duševních schopností jsou známy již ze staré Číny (2200 let př.n.l.), je patrné též v Antice (např. Hippokrates, </a:t>
            </a:r>
            <a:r>
              <a:rPr lang="cs-CZ" dirty="0" err="1"/>
              <a:t>Theofrastos</a:t>
            </a:r>
            <a:r>
              <a:rPr lang="cs-CZ" dirty="0"/>
              <a:t>)</a:t>
            </a:r>
          </a:p>
          <a:p>
            <a:endParaRPr lang="cs-CZ" dirty="0"/>
          </a:p>
          <a:p>
            <a:r>
              <a:rPr lang="cs-CZ" dirty="0"/>
              <a:t>Ve vědeckém období stojí </a:t>
            </a:r>
            <a:r>
              <a:rPr lang="cs-CZ"/>
              <a:t>za zmínku </a:t>
            </a:r>
            <a:r>
              <a:rPr lang="cs-CZ" dirty="0"/>
              <a:t>zejména tři jména:</a:t>
            </a:r>
          </a:p>
        </p:txBody>
      </p:sp>
      <p:sp>
        <p:nvSpPr>
          <p:cNvPr id="4" name="TextovéPole 3"/>
          <p:cNvSpPr txBox="1"/>
          <p:nvPr/>
        </p:nvSpPr>
        <p:spPr>
          <a:xfrm rot="20433546">
            <a:off x="535096" y="2072510"/>
            <a:ext cx="2312342" cy="369332"/>
          </a:xfrm>
          <a:prstGeom prst="rect">
            <a:avLst/>
          </a:prstGeom>
          <a:solidFill>
            <a:schemeClr val="bg1"/>
          </a:solidFill>
        </p:spPr>
        <p:txBody>
          <a:bodyPr wrap="square" rtlCol="0">
            <a:spAutoFit/>
          </a:bodyPr>
          <a:lstStyle/>
          <a:p>
            <a:r>
              <a:rPr lang="cs-CZ" b="1" dirty="0">
                <a:solidFill>
                  <a:srgbClr val="FF0000"/>
                </a:solidFill>
                <a:latin typeface="Comic Sans MS" panose="030F0702030302020204" pitchFamily="66" charset="0"/>
              </a:rPr>
              <a:t>PSYCHOMETRIKA</a:t>
            </a:r>
          </a:p>
        </p:txBody>
      </p:sp>
    </p:spTree>
    <p:extLst>
      <p:ext uri="{BB962C8B-B14F-4D97-AF65-F5344CB8AC3E}">
        <p14:creationId xmlns:p14="http://schemas.microsoft.com/office/powerpoint/2010/main" val="296567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0" y="714356"/>
            <a:ext cx="8029604" cy="5457844"/>
          </a:xfrm>
        </p:spPr>
        <p:txBody>
          <a:bodyPr/>
          <a:lstStyle/>
          <a:p>
            <a:pPr>
              <a:buNone/>
            </a:pPr>
            <a:r>
              <a:rPr lang="cs-CZ" b="1" dirty="0"/>
              <a:t>Průměr</a:t>
            </a:r>
          </a:p>
          <a:p>
            <a:r>
              <a:rPr lang="cs-CZ" dirty="0"/>
              <a:t>u výkonnostních testů jej označujeme </a:t>
            </a:r>
            <a:r>
              <a:rPr lang="cs-CZ" b="1" dirty="0"/>
              <a:t>Obtížnost</a:t>
            </a:r>
            <a:r>
              <a:rPr lang="cs-CZ" dirty="0"/>
              <a:t> (správněji Jednoduchost), jelikož udává, kolik jedinců odpovědělo správně</a:t>
            </a:r>
          </a:p>
          <a:p>
            <a:r>
              <a:rPr lang="cs-CZ" dirty="0"/>
              <a:t>Jinde též </a:t>
            </a:r>
            <a:r>
              <a:rPr lang="cs-CZ" b="1" dirty="0"/>
              <a:t>Oblíbenost</a:t>
            </a:r>
            <a:r>
              <a:rPr lang="cs-CZ" dirty="0"/>
              <a:t> (ve smyslu, jak často respondenti u dané položky vybírají odpověď ANO, souhlasím...)</a:t>
            </a:r>
          </a:p>
          <a:p>
            <a:r>
              <a:rPr lang="cs-CZ" dirty="0"/>
              <a:t>Nejvyšší rozptyl mají ty položky, které mají průměrnou hodnotu blízko středu (u 0-1 položek, kolem 0.5)</a:t>
            </a:r>
          </a:p>
          <a:p>
            <a:pPr>
              <a:buNone/>
            </a:pPr>
            <a:r>
              <a:rPr lang="cs-CZ" dirty="0"/>
              <a:t>	</a:t>
            </a:r>
            <a:r>
              <a:rPr lang="cs-CZ" i="1" dirty="0"/>
              <a:t>Je tedy našim ideálnem mít všechny položky s obtížností 0.5?</a:t>
            </a:r>
          </a:p>
          <a:p>
            <a:pPr>
              <a:buNone/>
            </a:pPr>
            <a:r>
              <a:rPr lang="cs-CZ" dirty="0"/>
              <a:t>	</a:t>
            </a:r>
          </a:p>
          <a:p>
            <a:pPr>
              <a:buNone/>
            </a:pPr>
            <a:r>
              <a:rPr lang="cs-CZ" b="1" dirty="0"/>
              <a:t>Šikmost</a:t>
            </a:r>
          </a:p>
          <a:p>
            <a:r>
              <a:rPr lang="cs-CZ" dirty="0"/>
              <a:t>Neoblíbená vlastnost – komplikuje použití parametrických metod</a:t>
            </a:r>
          </a:p>
        </p:txBody>
      </p:sp>
    </p:spTree>
    <p:extLst>
      <p:ext uri="{BB962C8B-B14F-4D97-AF65-F5344CB8AC3E}">
        <p14:creationId xmlns:p14="http://schemas.microsoft.com/office/powerpoint/2010/main" val="109327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0" y="857232"/>
            <a:ext cx="7772400" cy="5314968"/>
          </a:xfrm>
        </p:spPr>
        <p:txBody>
          <a:bodyPr/>
          <a:lstStyle/>
          <a:p>
            <a:r>
              <a:rPr lang="cs-CZ" dirty="0"/>
              <a:t>V případě položky s distraktory můžeme zkoumat oblíbenost/obtížnost jednotlivých možností</a:t>
            </a:r>
          </a:p>
          <a:p>
            <a:r>
              <a:rPr lang="cs-CZ" dirty="0"/>
              <a:t>Málo oblíbené distraktory jsou zřejmě příliš průhledné a jejich nahrazením bychom mohli nejspíš položku vylepšit</a:t>
            </a:r>
          </a:p>
          <a:p>
            <a:pPr>
              <a:buNone/>
            </a:pPr>
            <a:r>
              <a:rPr lang="cs-CZ" dirty="0"/>
              <a:t>	</a:t>
            </a:r>
            <a:r>
              <a:rPr lang="cs-CZ" sz="1600" dirty="0"/>
              <a:t>(to však nemusí být pravda vždy – položka může fungovat skvěle, přestože respondenti vybírají kromě správné odpovědi jediný distraktor… to se ale stává zřídkakdy).</a:t>
            </a:r>
            <a:endParaRPr lang="cs-CZ" dirty="0"/>
          </a:p>
        </p:txBody>
      </p:sp>
    </p:spTree>
    <p:extLst>
      <p:ext uri="{BB962C8B-B14F-4D97-AF65-F5344CB8AC3E}">
        <p14:creationId xmlns:p14="http://schemas.microsoft.com/office/powerpoint/2010/main" val="3317440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Diskriminační index</a:t>
            </a:r>
          </a:p>
        </p:txBody>
      </p:sp>
      <p:sp>
        <p:nvSpPr>
          <p:cNvPr id="3" name="Zástupný symbol pro obsah 2"/>
          <p:cNvSpPr>
            <a:spLocks noGrp="1"/>
          </p:cNvSpPr>
          <p:nvPr>
            <p:ph idx="1"/>
          </p:nvPr>
        </p:nvSpPr>
        <p:spPr/>
        <p:txBody>
          <a:bodyPr>
            <a:normAutofit fontScale="92500" lnSpcReduction="10000"/>
          </a:bodyPr>
          <a:lstStyle/>
          <a:p>
            <a:r>
              <a:rPr lang="cs-CZ" dirty="0"/>
              <a:t>Značí se D , nebo též ULI (</a:t>
            </a:r>
            <a:r>
              <a:rPr lang="cs-CZ" dirty="0" err="1"/>
              <a:t>upper</a:t>
            </a:r>
            <a:r>
              <a:rPr lang="cs-CZ" dirty="0"/>
              <a:t>-</a:t>
            </a:r>
            <a:r>
              <a:rPr lang="cs-CZ" dirty="0" err="1"/>
              <a:t>lower</a:t>
            </a:r>
            <a:r>
              <a:rPr lang="cs-CZ" dirty="0"/>
              <a:t> index)</a:t>
            </a:r>
          </a:p>
          <a:p>
            <a:r>
              <a:rPr lang="cs-CZ" dirty="0"/>
              <a:t>Jedná se o jednoduchost položky ve skupině X %  studentů s nejlepším výsledkem testu, mínus jednoduchost ve skupině X % nejhorších studentů</a:t>
            </a:r>
          </a:p>
          <a:p>
            <a:r>
              <a:rPr lang="cs-CZ" dirty="0"/>
              <a:t>X je obvykle mezi 25 a 33, nejčastěji překvapivě 27 %</a:t>
            </a:r>
          </a:p>
          <a:p>
            <a:pPr lvl="1"/>
            <a:r>
              <a:rPr lang="cs-CZ" dirty="0"/>
              <a:t>důvodem pro číslo 27 % je fakt, že při normálním rozdělení tak získáme nejvyšší kontrast (Cohenovo d by teoreticky dosáhlo nejvyšší hodnoty)</a:t>
            </a:r>
          </a:p>
          <a:p>
            <a:endParaRPr lang="cs-CZ" dirty="0"/>
          </a:p>
          <a:p>
            <a:pPr marL="0" indent="0">
              <a:buNone/>
            </a:pPr>
            <a:r>
              <a:rPr lang="cs-CZ" dirty="0"/>
              <a:t>tzn.: ULI = průměrná odpověď 27 % nejlepších – průměrná odpověď 27 % nejhorších</a:t>
            </a:r>
          </a:p>
          <a:p>
            <a:pPr marL="0" indent="0">
              <a:buNone/>
            </a:pPr>
            <a:endParaRPr lang="cs-CZ" dirty="0"/>
          </a:p>
          <a:p>
            <a:r>
              <a:rPr lang="cs-CZ" dirty="0"/>
              <a:t>ULI by mělo být co nejvyšší (a rozhodně kladné!)</a:t>
            </a:r>
          </a:p>
        </p:txBody>
      </p:sp>
    </p:spTree>
    <p:extLst>
      <p:ext uri="{BB962C8B-B14F-4D97-AF65-F5344CB8AC3E}">
        <p14:creationId xmlns:p14="http://schemas.microsoft.com/office/powerpoint/2010/main" val="1228550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Korelace položky a celku</a:t>
            </a:r>
          </a:p>
        </p:txBody>
      </p:sp>
      <p:sp>
        <p:nvSpPr>
          <p:cNvPr id="3" name="Zástupný symbol pro obsah 2"/>
          <p:cNvSpPr>
            <a:spLocks noGrp="1"/>
          </p:cNvSpPr>
          <p:nvPr>
            <p:ph idx="1"/>
          </p:nvPr>
        </p:nvSpPr>
        <p:spPr/>
        <p:txBody>
          <a:bodyPr/>
          <a:lstStyle/>
          <a:p>
            <a:r>
              <a:rPr lang="cs-CZ" dirty="0" err="1"/>
              <a:t>Item</a:t>
            </a:r>
            <a:r>
              <a:rPr lang="cs-CZ" dirty="0"/>
              <a:t>-</a:t>
            </a:r>
            <a:r>
              <a:rPr lang="cs-CZ" dirty="0" err="1"/>
              <a:t>total</a:t>
            </a:r>
            <a:r>
              <a:rPr lang="cs-CZ" dirty="0"/>
              <a:t> </a:t>
            </a:r>
            <a:r>
              <a:rPr lang="cs-CZ" dirty="0" err="1"/>
              <a:t>correlation</a:t>
            </a:r>
            <a:endParaRPr lang="cs-CZ" dirty="0"/>
          </a:p>
          <a:p>
            <a:r>
              <a:rPr lang="cs-CZ" dirty="0"/>
              <a:t>Obvykle ve skutečnosti jde o „</a:t>
            </a:r>
            <a:r>
              <a:rPr lang="cs-CZ" dirty="0" err="1"/>
              <a:t>corrected</a:t>
            </a:r>
            <a:r>
              <a:rPr lang="cs-CZ" dirty="0"/>
              <a:t> </a:t>
            </a:r>
            <a:r>
              <a:rPr lang="cs-CZ" dirty="0" err="1"/>
              <a:t>item</a:t>
            </a:r>
            <a:r>
              <a:rPr lang="cs-CZ" dirty="0"/>
              <a:t>-</a:t>
            </a:r>
            <a:r>
              <a:rPr lang="cs-CZ" dirty="0" err="1"/>
              <a:t>total</a:t>
            </a:r>
            <a:r>
              <a:rPr lang="cs-CZ" dirty="0"/>
              <a:t> </a:t>
            </a:r>
            <a:r>
              <a:rPr lang="cs-CZ" dirty="0" err="1"/>
              <a:t>correlation</a:t>
            </a:r>
            <a:r>
              <a:rPr lang="cs-CZ" dirty="0"/>
              <a:t>“</a:t>
            </a:r>
          </a:p>
          <a:p>
            <a:r>
              <a:rPr lang="cs-CZ" dirty="0"/>
              <a:t>O jakou korekci jde a proč ji provádíme?</a:t>
            </a:r>
          </a:p>
          <a:p>
            <a:pPr marL="0" indent="0">
              <a:buNone/>
            </a:pPr>
            <a:endParaRPr lang="cs-CZ" dirty="0"/>
          </a:p>
          <a:p>
            <a:pPr marL="274320" lvl="1" indent="0">
              <a:buNone/>
            </a:pPr>
            <a:r>
              <a:rPr lang="cs-CZ" dirty="0"/>
              <a:t>=&gt; nekorelujeme se součtem všech položek, ale se součtem zbývajících položek (tedy COR(X, HS-X) ). Pokud bychom tuto korekci neudělali, tak by korelační koeficient vycházel nadhodnocený (u krátkých testů citelně).</a:t>
            </a:r>
          </a:p>
        </p:txBody>
      </p:sp>
    </p:spTree>
    <p:extLst>
      <p:ext uri="{BB962C8B-B14F-4D97-AF65-F5344CB8AC3E}">
        <p14:creationId xmlns:p14="http://schemas.microsoft.com/office/powerpoint/2010/main" val="316687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Korelace s vnějším kritériem</a:t>
            </a:r>
          </a:p>
        </p:txBody>
      </p:sp>
      <p:sp>
        <p:nvSpPr>
          <p:cNvPr id="3" name="Zástupný symbol pro obsah 2"/>
          <p:cNvSpPr>
            <a:spLocks noGrp="1"/>
          </p:cNvSpPr>
          <p:nvPr>
            <p:ph idx="1"/>
          </p:nvPr>
        </p:nvSpPr>
        <p:spPr/>
        <p:txBody>
          <a:bodyPr/>
          <a:lstStyle/>
          <a:p>
            <a:r>
              <a:rPr lang="cs-CZ" dirty="0"/>
              <a:t>Pokud máme k dispozici soubor, u nějž známe skutečné hodnoty charakteristiky, kterou má test měřit, pak je nejlepším ukazatelem kvality položky to, jak položky koreluje s tímto kritériem</a:t>
            </a:r>
          </a:p>
          <a:p>
            <a:r>
              <a:rPr lang="cs-CZ" dirty="0"/>
              <a:t>Obvykle je to pro nás však nedosažitelný požadavek</a:t>
            </a:r>
          </a:p>
        </p:txBody>
      </p:sp>
    </p:spTree>
    <p:extLst>
      <p:ext uri="{BB962C8B-B14F-4D97-AF65-F5344CB8AC3E}">
        <p14:creationId xmlns:p14="http://schemas.microsoft.com/office/powerpoint/2010/main" val="4101167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9FDF77-718E-4A0A-A27F-8B447E9633D3}"/>
              </a:ext>
            </a:extLst>
          </p:cNvPr>
          <p:cNvSpPr>
            <a:spLocks noGrp="1"/>
          </p:cNvSpPr>
          <p:nvPr>
            <p:ph type="title"/>
          </p:nvPr>
        </p:nvSpPr>
        <p:spPr>
          <a:xfrm>
            <a:off x="359532" y="221728"/>
            <a:ext cx="8424936" cy="928144"/>
          </a:xfrm>
        </p:spPr>
        <p:txBody>
          <a:bodyPr/>
          <a:lstStyle/>
          <a:p>
            <a:r>
              <a:rPr lang="cs-CZ" dirty="0"/>
              <a:t>Korelace položek mezi sebou</a:t>
            </a:r>
            <a:endParaRPr lang="en-US" dirty="0"/>
          </a:p>
        </p:txBody>
      </p:sp>
      <p:sp>
        <p:nvSpPr>
          <p:cNvPr id="3" name="Zástupný symbol pro obsah 2">
            <a:extLst>
              <a:ext uri="{FF2B5EF4-FFF2-40B4-BE49-F238E27FC236}">
                <a16:creationId xmlns:a16="http://schemas.microsoft.com/office/drawing/2014/main" id="{10C5004D-2533-4E09-89F6-6AFC2B71A65D}"/>
              </a:ext>
            </a:extLst>
          </p:cNvPr>
          <p:cNvSpPr>
            <a:spLocks noGrp="1"/>
          </p:cNvSpPr>
          <p:nvPr>
            <p:ph idx="1"/>
          </p:nvPr>
        </p:nvSpPr>
        <p:spPr>
          <a:xfrm>
            <a:off x="371384" y="1051053"/>
            <a:ext cx="8604956" cy="720080"/>
          </a:xfrm>
        </p:spPr>
        <p:txBody>
          <a:bodyPr>
            <a:normAutofit/>
          </a:bodyPr>
          <a:lstStyle/>
          <a:p>
            <a:r>
              <a:rPr lang="cs-CZ" dirty="0"/>
              <a:t>Při analýze chování položek, často dáváme přednost tetrachorickým / polychorickým korelačním koeficientům</a:t>
            </a:r>
          </a:p>
        </p:txBody>
      </p:sp>
      <p:pic>
        <p:nvPicPr>
          <p:cNvPr id="5" name="Obrázek 4" descr="Obsah obrázku text, mapa&#10;&#10;Popis vygenerován s velmi vysokou mírou spolehlivosti">
            <a:extLst>
              <a:ext uri="{FF2B5EF4-FFF2-40B4-BE49-F238E27FC236}">
                <a16:creationId xmlns:a16="http://schemas.microsoft.com/office/drawing/2014/main" id="{E86892CD-E616-4601-93A4-1CA03D729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862" y="1771133"/>
            <a:ext cx="4439458" cy="4439458"/>
          </a:xfrm>
          <a:prstGeom prst="rect">
            <a:avLst/>
          </a:prstGeom>
        </p:spPr>
      </p:pic>
      <p:sp>
        <p:nvSpPr>
          <p:cNvPr id="6" name="Obdélník 5">
            <a:extLst>
              <a:ext uri="{FF2B5EF4-FFF2-40B4-BE49-F238E27FC236}">
                <a16:creationId xmlns:a16="http://schemas.microsoft.com/office/drawing/2014/main" id="{C90D520F-B4AB-4C8F-B550-B30FAFA18C9B}"/>
              </a:ext>
            </a:extLst>
          </p:cNvPr>
          <p:cNvSpPr/>
          <p:nvPr/>
        </p:nvSpPr>
        <p:spPr>
          <a:xfrm>
            <a:off x="192050" y="1771133"/>
            <a:ext cx="4667981" cy="4253472"/>
          </a:xfrm>
          <a:prstGeom prst="rect">
            <a:avLst/>
          </a:prstGeom>
        </p:spPr>
        <p:txBody>
          <a:bodyPr wrap="square">
            <a:spAutoFit/>
          </a:bodyPr>
          <a:lstStyle/>
          <a:p>
            <a:pPr marL="182880" indent="-182880">
              <a:lnSpc>
                <a:spcPct val="90000"/>
              </a:lnSpc>
              <a:spcBef>
                <a:spcPts val="1200"/>
              </a:spcBef>
              <a:buClr>
                <a:schemeClr val="accent2"/>
              </a:buClr>
              <a:buSzPct val="85000"/>
              <a:buFont typeface="Wingdings" pitchFamily="2" charset="2"/>
              <a:buChar char="§"/>
            </a:pPr>
            <a:r>
              <a:rPr lang="cs-CZ" sz="1600" dirty="0"/>
              <a:t>Proč?</a:t>
            </a:r>
          </a:p>
          <a:p>
            <a:pPr marL="360000" lvl="2" indent="-182880">
              <a:lnSpc>
                <a:spcPct val="90000"/>
              </a:lnSpc>
              <a:spcBef>
                <a:spcPts val="1200"/>
              </a:spcBef>
              <a:buClr>
                <a:schemeClr val="accent2"/>
              </a:buClr>
              <a:buSzPct val="85000"/>
              <a:buFont typeface="Wingdings" pitchFamily="2" charset="2"/>
              <a:buChar char="§"/>
            </a:pPr>
            <a:r>
              <a:rPr lang="cs-CZ" sz="1600" dirty="0"/>
              <a:t>Položkové skóry jsou nanejvýš ordinální, ne metrické.</a:t>
            </a:r>
          </a:p>
          <a:p>
            <a:pPr marL="360000" lvl="2" indent="-182880">
              <a:lnSpc>
                <a:spcPct val="90000"/>
              </a:lnSpc>
              <a:spcBef>
                <a:spcPts val="1200"/>
              </a:spcBef>
              <a:buClr>
                <a:schemeClr val="accent2"/>
              </a:buClr>
              <a:buSzPct val="85000"/>
              <a:buFont typeface="Wingdings" pitchFamily="2" charset="2"/>
              <a:buChar char="§"/>
            </a:pPr>
            <a:r>
              <a:rPr lang="cs-CZ" sz="1600" dirty="0"/>
              <a:t>Položkové skóry jsou často zešikmené, což není příznivé pro Pearsonův korelační koeficient.</a:t>
            </a:r>
          </a:p>
          <a:p>
            <a:pPr marL="360000" lvl="2" indent="-182880">
              <a:lnSpc>
                <a:spcPct val="90000"/>
              </a:lnSpc>
              <a:spcBef>
                <a:spcPts val="1200"/>
              </a:spcBef>
              <a:buClr>
                <a:schemeClr val="accent2"/>
              </a:buClr>
              <a:buSzPct val="85000"/>
              <a:buFont typeface="Wingdings" pitchFamily="2" charset="2"/>
              <a:buChar char="§"/>
            </a:pPr>
            <a:r>
              <a:rPr lang="cs-CZ" sz="1600" dirty="0"/>
              <a:t>Obvykle je pro nás smysluplnější zkoumat analýzu latentních proměnných (rysů), které jsou skryté za hrubým položkovým skórem. U těch klasicky očekáváme normální rozdělení.</a:t>
            </a:r>
          </a:p>
          <a:p>
            <a:pPr marL="182880" indent="-182880">
              <a:lnSpc>
                <a:spcPct val="90000"/>
              </a:lnSpc>
              <a:spcBef>
                <a:spcPts val="1200"/>
              </a:spcBef>
              <a:buClr>
                <a:schemeClr val="accent2"/>
              </a:buClr>
              <a:buSzPct val="85000"/>
              <a:buFont typeface="Wingdings" pitchFamily="2" charset="2"/>
              <a:buChar char="§"/>
            </a:pPr>
            <a:r>
              <a:rPr lang="cs-CZ" sz="1600" dirty="0"/>
              <a:t>V případě, že položky mají menší množství stupňů (řekněme &lt;5) a/nebo jsou položkové skóry zešikmené, je standardní postup opustit Pearsonův korelační koeficient.</a:t>
            </a:r>
            <a:endParaRPr lang="en-US" sz="1600" dirty="0"/>
          </a:p>
        </p:txBody>
      </p:sp>
    </p:spTree>
    <p:extLst>
      <p:ext uri="{BB962C8B-B14F-4D97-AF65-F5344CB8AC3E}">
        <p14:creationId xmlns:p14="http://schemas.microsoft.com/office/powerpoint/2010/main" val="3991935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6000" dirty="0"/>
              <a:t>Výpočet hrubého a váženého skóru</a:t>
            </a:r>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2937830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Výpočet hrubého skóru a jeho transformace</a:t>
            </a:r>
          </a:p>
        </p:txBody>
      </p:sp>
      <p:sp>
        <p:nvSpPr>
          <p:cNvPr id="3" name="Zástupný symbol pro obsah 2"/>
          <p:cNvSpPr>
            <a:spLocks noGrp="1"/>
          </p:cNvSpPr>
          <p:nvPr>
            <p:ph idx="1"/>
          </p:nvPr>
        </p:nvSpPr>
        <p:spPr>
          <a:xfrm>
            <a:off x="685800" y="2420888"/>
            <a:ext cx="7772400" cy="3751312"/>
          </a:xfrm>
        </p:spPr>
        <p:txBody>
          <a:bodyPr/>
          <a:lstStyle/>
          <a:p>
            <a:r>
              <a:rPr lang="cs-CZ" dirty="0"/>
              <a:t>Hrubý skór se tradičně počítá jako součet (případně průměr) skórů jednotlivých položek.</a:t>
            </a:r>
          </a:p>
          <a:p>
            <a:endParaRPr lang="cs-CZ" dirty="0"/>
          </a:p>
          <a:p>
            <a:r>
              <a:rPr lang="cs-CZ" dirty="0"/>
              <a:t>Přidělovat položkám různé váhy?</a:t>
            </a:r>
          </a:p>
          <a:p>
            <a:endParaRPr lang="cs-CZ" dirty="0"/>
          </a:p>
        </p:txBody>
      </p:sp>
    </p:spTree>
    <p:extLst>
      <p:ext uri="{BB962C8B-B14F-4D97-AF65-F5344CB8AC3E}">
        <p14:creationId xmlns:p14="http://schemas.microsoft.com/office/powerpoint/2010/main" val="1705523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F79C50-D8EA-4514-94A0-D874AB921C11}"/>
              </a:ext>
            </a:extLst>
          </p:cNvPr>
          <p:cNvSpPr>
            <a:spLocks noGrp="1"/>
          </p:cNvSpPr>
          <p:nvPr>
            <p:ph type="title"/>
          </p:nvPr>
        </p:nvSpPr>
        <p:spPr>
          <a:xfrm>
            <a:off x="685800" y="257825"/>
            <a:ext cx="7772400" cy="640112"/>
          </a:xfrm>
        </p:spPr>
        <p:txBody>
          <a:bodyPr>
            <a:normAutofit fontScale="90000"/>
          </a:bodyPr>
          <a:lstStyle/>
          <a:p>
            <a:r>
              <a:rPr lang="cs-CZ" dirty="0"/>
              <a:t>K zamyšlení</a:t>
            </a:r>
            <a:endParaRPr lang="en-US" dirty="0"/>
          </a:p>
        </p:txBody>
      </p:sp>
      <p:sp>
        <p:nvSpPr>
          <p:cNvPr id="3" name="Zástupný obsah 2">
            <a:extLst>
              <a:ext uri="{FF2B5EF4-FFF2-40B4-BE49-F238E27FC236}">
                <a16:creationId xmlns:a16="http://schemas.microsoft.com/office/drawing/2014/main" id="{7DA75753-5474-4176-9227-7116DF3A0358}"/>
              </a:ext>
            </a:extLst>
          </p:cNvPr>
          <p:cNvSpPr>
            <a:spLocks noGrp="1"/>
          </p:cNvSpPr>
          <p:nvPr>
            <p:ph idx="1"/>
          </p:nvPr>
        </p:nvSpPr>
        <p:spPr>
          <a:xfrm>
            <a:off x="707354" y="918905"/>
            <a:ext cx="7772400" cy="640112"/>
          </a:xfrm>
        </p:spPr>
        <p:txBody>
          <a:bodyPr/>
          <a:lstStyle/>
          <a:p>
            <a:r>
              <a:rPr lang="cs-CZ" dirty="0"/>
              <a:t>V testu inteligence získala Uršula 21 bodů, Otokar 33 bodů a Agáta 91 bodů.</a:t>
            </a:r>
            <a:endParaRPr lang="en-US" dirty="0"/>
          </a:p>
        </p:txBody>
      </p:sp>
      <p:sp>
        <p:nvSpPr>
          <p:cNvPr id="4" name="Zástupný obsah 2">
            <a:extLst>
              <a:ext uri="{FF2B5EF4-FFF2-40B4-BE49-F238E27FC236}">
                <a16:creationId xmlns:a16="http://schemas.microsoft.com/office/drawing/2014/main" id="{D5EAB3B1-6ED4-43B6-8723-1FBD5DB5E6FE}"/>
              </a:ext>
            </a:extLst>
          </p:cNvPr>
          <p:cNvSpPr txBox="1">
            <a:spLocks/>
          </p:cNvSpPr>
          <p:nvPr/>
        </p:nvSpPr>
        <p:spPr>
          <a:xfrm>
            <a:off x="707354" y="3286066"/>
            <a:ext cx="7772400" cy="3314109"/>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cs-CZ" dirty="0"/>
              <a:t>Která z těchto tvrzení lze označit za pravdivá nebo nepravdivá na základě informací výše, a kde tento úsudek nedokážeme udělat?</a:t>
            </a:r>
          </a:p>
          <a:p>
            <a:pPr marL="457200" indent="-457200">
              <a:buFont typeface="+mj-lt"/>
              <a:buAutoNum type="arabicPeriod"/>
            </a:pPr>
            <a:r>
              <a:rPr lang="cs-CZ" dirty="0"/>
              <a:t>Agáta má vyšší inteligenci než Uršula i Otokar.</a:t>
            </a:r>
          </a:p>
          <a:p>
            <a:pPr marL="457200" indent="-457200">
              <a:buFont typeface="+mj-lt"/>
              <a:buAutoNum type="arabicPeriod"/>
            </a:pPr>
            <a:r>
              <a:rPr lang="cs-CZ" dirty="0"/>
              <a:t>Agáta má vyšší inteligenci, než je v populaci obvyklé.</a:t>
            </a:r>
          </a:p>
          <a:p>
            <a:pPr marL="457200" indent="-457200">
              <a:buFont typeface="+mj-lt"/>
              <a:buAutoNum type="arabicPeriod"/>
            </a:pPr>
            <a:r>
              <a:rPr lang="cs-CZ" dirty="0"/>
              <a:t>Otokar je přibližně o 50% chytřejší než Uršula.</a:t>
            </a:r>
          </a:p>
          <a:p>
            <a:pPr marL="457200" indent="-457200">
              <a:buFont typeface="+mj-lt"/>
              <a:buAutoNum type="arabicPeriod"/>
            </a:pPr>
            <a:r>
              <a:rPr lang="cs-CZ" dirty="0"/>
              <a:t>Rozdíl v inteligenci mezi Uršulou a Otokarem je menší než mezi Otokarem a Agátou.</a:t>
            </a:r>
          </a:p>
          <a:p>
            <a:pPr marL="457200" indent="-457200">
              <a:buFont typeface="+mj-lt"/>
              <a:buAutoNum type="arabicPeriod"/>
            </a:pPr>
            <a:r>
              <a:rPr lang="cs-CZ" dirty="0"/>
              <a:t>V inteligenci tří testovaných osob jsou výrazné rozdíly.</a:t>
            </a:r>
          </a:p>
          <a:p>
            <a:pPr marL="457200" indent="-457200">
              <a:buFont typeface="+mj-lt"/>
              <a:buAutoNum type="arabicPeriod"/>
            </a:pPr>
            <a:endParaRPr lang="cs-CZ" dirty="0"/>
          </a:p>
          <a:p>
            <a:pPr marL="457200" indent="-457200">
              <a:buFont typeface="+mj-lt"/>
              <a:buAutoNum type="arabicPeriod"/>
            </a:pPr>
            <a:endParaRPr lang="en-US" dirty="0"/>
          </a:p>
        </p:txBody>
      </p:sp>
      <p:sp>
        <p:nvSpPr>
          <p:cNvPr id="5" name="TextovéPole 4">
            <a:extLst>
              <a:ext uri="{FF2B5EF4-FFF2-40B4-BE49-F238E27FC236}">
                <a16:creationId xmlns:a16="http://schemas.microsoft.com/office/drawing/2014/main" id="{FED9F086-906C-4AE7-A782-A6EC956EE7FC}"/>
              </a:ext>
            </a:extLst>
          </p:cNvPr>
          <p:cNvSpPr txBox="1"/>
          <p:nvPr/>
        </p:nvSpPr>
        <p:spPr>
          <a:xfrm>
            <a:off x="665409" y="1700808"/>
            <a:ext cx="7560840" cy="646331"/>
          </a:xfrm>
          <a:prstGeom prst="rect">
            <a:avLst/>
          </a:prstGeom>
          <a:solidFill>
            <a:srgbClr val="FFCCCC"/>
          </a:solidFill>
        </p:spPr>
        <p:txBody>
          <a:bodyPr wrap="square" rtlCol="0">
            <a:spAutoFit/>
          </a:bodyPr>
          <a:lstStyle/>
          <a:p>
            <a:r>
              <a:rPr lang="cs-CZ" b="1" dirty="0"/>
              <a:t>A víme, že v daném testu lze získat nejméně 0 bodů a nevíce 100 bodů.</a:t>
            </a:r>
            <a:endParaRPr lang="en-US" b="1" dirty="0"/>
          </a:p>
        </p:txBody>
      </p:sp>
      <p:sp>
        <p:nvSpPr>
          <p:cNvPr id="7" name="TextovéPole 6">
            <a:extLst>
              <a:ext uri="{FF2B5EF4-FFF2-40B4-BE49-F238E27FC236}">
                <a16:creationId xmlns:a16="http://schemas.microsoft.com/office/drawing/2014/main" id="{E3FAACBA-298C-495B-94A8-78DA111CD16F}"/>
              </a:ext>
            </a:extLst>
          </p:cNvPr>
          <p:cNvSpPr txBox="1"/>
          <p:nvPr/>
        </p:nvSpPr>
        <p:spPr>
          <a:xfrm>
            <a:off x="791580" y="1810916"/>
            <a:ext cx="7560840" cy="646331"/>
          </a:xfrm>
          <a:prstGeom prst="rect">
            <a:avLst/>
          </a:prstGeom>
          <a:solidFill>
            <a:srgbClr val="FFFFCC"/>
          </a:solidFill>
        </p:spPr>
        <p:txBody>
          <a:bodyPr wrap="square" rtlCol="0">
            <a:spAutoFit/>
          </a:bodyPr>
          <a:lstStyle/>
          <a:p>
            <a:r>
              <a:rPr lang="cs-CZ" b="1" dirty="0"/>
              <a:t>A víme, že v daném testu získávají testované osoby z dané populace v průměru 200 bodů.</a:t>
            </a:r>
            <a:endParaRPr lang="en-US" b="1" dirty="0"/>
          </a:p>
        </p:txBody>
      </p:sp>
      <p:sp>
        <p:nvSpPr>
          <p:cNvPr id="9" name="TextovéPole 8">
            <a:extLst>
              <a:ext uri="{FF2B5EF4-FFF2-40B4-BE49-F238E27FC236}">
                <a16:creationId xmlns:a16="http://schemas.microsoft.com/office/drawing/2014/main" id="{C1624805-3179-4406-9F17-7CF137E0DFE3}"/>
              </a:ext>
            </a:extLst>
          </p:cNvPr>
          <p:cNvSpPr txBox="1"/>
          <p:nvPr/>
        </p:nvSpPr>
        <p:spPr>
          <a:xfrm>
            <a:off x="897360" y="1900223"/>
            <a:ext cx="7560840" cy="923330"/>
          </a:xfrm>
          <a:prstGeom prst="rect">
            <a:avLst/>
          </a:prstGeom>
          <a:solidFill>
            <a:srgbClr val="CCFFCC"/>
          </a:solidFill>
        </p:spPr>
        <p:txBody>
          <a:bodyPr wrap="square" rtlCol="0">
            <a:spAutoFit/>
          </a:bodyPr>
          <a:lstStyle/>
          <a:p>
            <a:r>
              <a:rPr lang="cs-CZ" b="1" dirty="0"/>
              <a:t>A víme, že v daném testu získávají testované osoby z dané populace v průměru 0 bodů se směrodatnou odchylkou 500. (Test umožňuje získat záporný počet bodů.)</a:t>
            </a:r>
            <a:endParaRPr lang="en-US" b="1" dirty="0"/>
          </a:p>
        </p:txBody>
      </p:sp>
      <p:sp>
        <p:nvSpPr>
          <p:cNvPr id="10" name="TextovéPole 9">
            <a:extLst>
              <a:ext uri="{FF2B5EF4-FFF2-40B4-BE49-F238E27FC236}">
                <a16:creationId xmlns:a16="http://schemas.microsoft.com/office/drawing/2014/main" id="{57C5DDB3-250C-43D7-ACF7-50838F126E04}"/>
              </a:ext>
            </a:extLst>
          </p:cNvPr>
          <p:cNvSpPr txBox="1"/>
          <p:nvPr/>
        </p:nvSpPr>
        <p:spPr>
          <a:xfrm>
            <a:off x="1003140" y="1996430"/>
            <a:ext cx="7560840" cy="923330"/>
          </a:xfrm>
          <a:prstGeom prst="rect">
            <a:avLst/>
          </a:prstGeom>
          <a:solidFill>
            <a:srgbClr val="CCFFFF"/>
          </a:solidFill>
        </p:spPr>
        <p:txBody>
          <a:bodyPr wrap="square" rtlCol="0">
            <a:spAutoFit/>
          </a:bodyPr>
          <a:lstStyle/>
          <a:p>
            <a:r>
              <a:rPr lang="cs-CZ" b="1" dirty="0"/>
              <a:t>A víme, kolik procent jedinců z dané populace získá přesně 1 bod, kolik 2 body atp. pro všechna možná bodová hodnocení.</a:t>
            </a:r>
          </a:p>
          <a:p>
            <a:endParaRPr lang="en-US" b="1" dirty="0"/>
          </a:p>
        </p:txBody>
      </p:sp>
    </p:spTree>
    <p:extLst>
      <p:ext uri="{BB962C8B-B14F-4D97-AF65-F5344CB8AC3E}">
        <p14:creationId xmlns:p14="http://schemas.microsoft.com/office/powerpoint/2010/main" val="425261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4">
            <a:extLst>
              <a:ext uri="{FF2B5EF4-FFF2-40B4-BE49-F238E27FC236}">
                <a16:creationId xmlns:a16="http://schemas.microsoft.com/office/drawing/2014/main" id="{67D1B60B-7FFF-4059-85E7-53D7BC3EC7F9}"/>
              </a:ext>
            </a:extLst>
          </p:cNvPr>
          <p:cNvGraphicFramePr>
            <a:graphicFrameLocks noGrp="1"/>
          </p:cNvGraphicFramePr>
          <p:nvPr>
            <p:ph idx="1"/>
            <p:extLst>
              <p:ext uri="{D42A27DB-BD31-4B8C-83A1-F6EECF244321}">
                <p14:modId xmlns:p14="http://schemas.microsoft.com/office/powerpoint/2010/main" val="412579567"/>
              </p:ext>
            </p:extLst>
          </p:nvPr>
        </p:nvGraphicFramePr>
        <p:xfrm>
          <a:off x="593771" y="1124744"/>
          <a:ext cx="8082685" cy="4663440"/>
        </p:xfrm>
        <a:graphic>
          <a:graphicData uri="http://schemas.openxmlformats.org/drawingml/2006/table">
            <a:tbl>
              <a:tblPr firstRow="1" bandRow="1">
                <a:tableStyleId>{5C22544A-7EE6-4342-B048-85BDC9FD1C3A}</a:tableStyleId>
              </a:tblPr>
              <a:tblGrid>
                <a:gridCol w="3281007">
                  <a:extLst>
                    <a:ext uri="{9D8B030D-6E8A-4147-A177-3AD203B41FA5}">
                      <a16:colId xmlns:a16="http://schemas.microsoft.com/office/drawing/2014/main" val="312079786"/>
                    </a:ext>
                  </a:extLst>
                </a:gridCol>
                <a:gridCol w="697222">
                  <a:extLst>
                    <a:ext uri="{9D8B030D-6E8A-4147-A177-3AD203B41FA5}">
                      <a16:colId xmlns:a16="http://schemas.microsoft.com/office/drawing/2014/main" val="2188540601"/>
                    </a:ext>
                  </a:extLst>
                </a:gridCol>
                <a:gridCol w="864096">
                  <a:extLst>
                    <a:ext uri="{9D8B030D-6E8A-4147-A177-3AD203B41FA5}">
                      <a16:colId xmlns:a16="http://schemas.microsoft.com/office/drawing/2014/main" val="2586126309"/>
                    </a:ext>
                  </a:extLst>
                </a:gridCol>
                <a:gridCol w="792088">
                  <a:extLst>
                    <a:ext uri="{9D8B030D-6E8A-4147-A177-3AD203B41FA5}">
                      <a16:colId xmlns:a16="http://schemas.microsoft.com/office/drawing/2014/main" val="1049865624"/>
                    </a:ext>
                  </a:extLst>
                </a:gridCol>
                <a:gridCol w="1184990">
                  <a:extLst>
                    <a:ext uri="{9D8B030D-6E8A-4147-A177-3AD203B41FA5}">
                      <a16:colId xmlns:a16="http://schemas.microsoft.com/office/drawing/2014/main" val="2993288464"/>
                    </a:ext>
                  </a:extLst>
                </a:gridCol>
                <a:gridCol w="1263282">
                  <a:extLst>
                    <a:ext uri="{9D8B030D-6E8A-4147-A177-3AD203B41FA5}">
                      <a16:colId xmlns:a16="http://schemas.microsoft.com/office/drawing/2014/main" val="2159592256"/>
                    </a:ext>
                  </a:extLst>
                </a:gridCol>
              </a:tblGrid>
              <a:tr h="370840">
                <a:tc>
                  <a:txBody>
                    <a:bodyPr/>
                    <a:lstStyle/>
                    <a:p>
                      <a:pPr algn="ctr"/>
                      <a:r>
                        <a:rPr lang="cs-CZ" dirty="0"/>
                        <a:t>Tvrzení</a:t>
                      </a:r>
                      <a:endParaRPr lang="en-US" dirty="0"/>
                    </a:p>
                  </a:txBody>
                  <a:tcPr anchor="ctr"/>
                </a:tc>
                <a:tc>
                  <a:txBody>
                    <a:bodyPr/>
                    <a:lstStyle/>
                    <a:p>
                      <a:pPr algn="ctr"/>
                      <a:r>
                        <a:rPr lang="cs-CZ" dirty="0"/>
                        <a:t>Nic</a:t>
                      </a:r>
                      <a:endParaRPr lang="en-US" dirty="0"/>
                    </a:p>
                  </a:txBody>
                  <a:tcPr anchor="ctr"/>
                </a:tc>
                <a:tc>
                  <a:txBody>
                    <a:bodyPr/>
                    <a:lstStyle/>
                    <a:p>
                      <a:pPr algn="ctr"/>
                      <a:r>
                        <a:rPr lang="cs-CZ" dirty="0"/>
                        <a:t>Max. a min HS.</a:t>
                      </a:r>
                      <a:endParaRPr lang="en-US" dirty="0"/>
                    </a:p>
                  </a:txBody>
                  <a:tcPr anchor="ctr"/>
                </a:tc>
                <a:tc>
                  <a:txBody>
                    <a:bodyPr/>
                    <a:lstStyle/>
                    <a:p>
                      <a:pPr algn="ctr"/>
                      <a:r>
                        <a:rPr lang="cs-CZ" dirty="0"/>
                        <a:t>Průměr</a:t>
                      </a:r>
                      <a:endParaRPr lang="en-US" dirty="0"/>
                    </a:p>
                  </a:txBody>
                  <a:tcPr anchor="ctr"/>
                </a:tc>
                <a:tc>
                  <a:txBody>
                    <a:bodyPr/>
                    <a:lstStyle/>
                    <a:p>
                      <a:pPr algn="ctr"/>
                      <a:r>
                        <a:rPr lang="cs-CZ" dirty="0"/>
                        <a:t>Průměr a SD</a:t>
                      </a:r>
                      <a:endParaRPr lang="en-US" dirty="0"/>
                    </a:p>
                  </a:txBody>
                  <a:tcPr anchor="ctr"/>
                </a:tc>
                <a:tc>
                  <a:txBody>
                    <a:bodyPr/>
                    <a:lstStyle/>
                    <a:p>
                      <a:pPr algn="ctr"/>
                      <a:r>
                        <a:rPr lang="cs-CZ" dirty="0"/>
                        <a:t>Rozdělní HS v populaci</a:t>
                      </a:r>
                      <a:endParaRPr lang="en-US" dirty="0"/>
                    </a:p>
                  </a:txBody>
                  <a:tcPr anchor="ctr"/>
                </a:tc>
                <a:extLst>
                  <a:ext uri="{0D108BD9-81ED-4DB2-BD59-A6C34878D82A}">
                    <a16:rowId xmlns:a16="http://schemas.microsoft.com/office/drawing/2014/main" val="1044837961"/>
                  </a:ext>
                </a:extLst>
              </a:tr>
              <a:tr h="370840">
                <a:tc>
                  <a:txBody>
                    <a:bodyPr/>
                    <a:lstStyle/>
                    <a:p>
                      <a:pPr marL="0" indent="0">
                        <a:buFont typeface="+mj-lt"/>
                        <a:buNone/>
                      </a:pPr>
                      <a:r>
                        <a:rPr lang="cs-CZ" dirty="0"/>
                        <a:t>A. má vyšší inteligenci než U. i O.</a:t>
                      </a:r>
                      <a:endParaRPr lang="en-US" dirty="0"/>
                    </a:p>
                  </a:txBody>
                  <a:tcPr/>
                </a:tc>
                <a:tc>
                  <a:txBody>
                    <a:bodyPr/>
                    <a:lstStyle/>
                    <a:p>
                      <a:pPr algn="ctr"/>
                      <a:r>
                        <a:rPr lang="cs-CZ" dirty="0"/>
                        <a:t>A</a:t>
                      </a:r>
                      <a:endParaRPr lang="en-US" dirty="0"/>
                    </a:p>
                  </a:txBody>
                  <a:tcPr anchor="ctr"/>
                </a:tc>
                <a:tc>
                  <a:txBody>
                    <a:bodyPr/>
                    <a:lstStyle/>
                    <a:p>
                      <a:pPr algn="ctr"/>
                      <a:r>
                        <a:rPr lang="cs-CZ" dirty="0"/>
                        <a:t>A</a:t>
                      </a:r>
                      <a:endParaRPr lang="en-US" dirty="0"/>
                    </a:p>
                  </a:txBody>
                  <a:tcPr anchor="ctr"/>
                </a:tc>
                <a:tc>
                  <a:txBody>
                    <a:bodyPr/>
                    <a:lstStyle/>
                    <a:p>
                      <a:pPr algn="ctr"/>
                      <a:r>
                        <a:rPr lang="cs-CZ" dirty="0"/>
                        <a:t>A</a:t>
                      </a:r>
                      <a:endParaRPr lang="en-US" dirty="0"/>
                    </a:p>
                  </a:txBody>
                  <a:tcPr anchor="ctr"/>
                </a:tc>
                <a:tc>
                  <a:txBody>
                    <a:bodyPr/>
                    <a:lstStyle/>
                    <a:p>
                      <a:pPr algn="ctr"/>
                      <a:r>
                        <a:rPr lang="cs-CZ" dirty="0"/>
                        <a:t>A</a:t>
                      </a:r>
                      <a:endParaRPr lang="en-US" dirty="0"/>
                    </a:p>
                  </a:txBody>
                  <a:tcPr anchor="ctr"/>
                </a:tc>
                <a:tc>
                  <a:txBody>
                    <a:bodyPr/>
                    <a:lstStyle/>
                    <a:p>
                      <a:pPr algn="ctr"/>
                      <a:r>
                        <a:rPr lang="cs-CZ" dirty="0"/>
                        <a:t>A</a:t>
                      </a:r>
                      <a:endParaRPr lang="en-US" dirty="0"/>
                    </a:p>
                  </a:txBody>
                  <a:tcPr anchor="ctr"/>
                </a:tc>
                <a:extLst>
                  <a:ext uri="{0D108BD9-81ED-4DB2-BD59-A6C34878D82A}">
                    <a16:rowId xmlns:a16="http://schemas.microsoft.com/office/drawing/2014/main" val="1682082198"/>
                  </a:ext>
                </a:extLst>
              </a:tr>
              <a:tr h="370840">
                <a:tc>
                  <a:txBody>
                    <a:bodyPr/>
                    <a:lstStyle/>
                    <a:p>
                      <a:pPr marL="0" indent="0">
                        <a:buFont typeface="+mj-lt"/>
                        <a:buNone/>
                      </a:pPr>
                      <a:r>
                        <a:rPr lang="cs-CZ" dirty="0"/>
                        <a:t>A. má vyšší inteligenci, než je v populaci obvyklé.</a:t>
                      </a:r>
                      <a:endParaRPr lang="en-US" dirty="0"/>
                    </a:p>
                  </a:txBody>
                  <a:tcPr/>
                </a:tc>
                <a:tc>
                  <a:txBody>
                    <a:bodyPr/>
                    <a:lstStyle/>
                    <a:p>
                      <a:pPr algn="ctr"/>
                      <a:r>
                        <a:rPr lang="cs-CZ" dirty="0"/>
                        <a:t>N</a:t>
                      </a:r>
                      <a:endParaRPr lang="en-US" dirty="0"/>
                    </a:p>
                  </a:txBody>
                  <a:tcPr anchor="ctr"/>
                </a:tc>
                <a:tc>
                  <a:txBody>
                    <a:bodyPr/>
                    <a:lstStyle/>
                    <a:p>
                      <a:pPr algn="ctr"/>
                      <a:r>
                        <a:rPr lang="cs-CZ" dirty="0"/>
                        <a:t>N</a:t>
                      </a:r>
                      <a:endParaRPr lang="en-US" dirty="0"/>
                    </a:p>
                  </a:txBody>
                  <a:tcPr anchor="ctr"/>
                </a:tc>
                <a:tc>
                  <a:txBody>
                    <a:bodyPr/>
                    <a:lstStyle/>
                    <a:p>
                      <a:pPr algn="ctr"/>
                      <a:r>
                        <a:rPr lang="cs-CZ" dirty="0"/>
                        <a:t>A</a:t>
                      </a:r>
                      <a:endParaRPr lang="en-US" dirty="0"/>
                    </a:p>
                  </a:txBody>
                  <a:tcPr anchor="ctr"/>
                </a:tc>
                <a:tc>
                  <a:txBody>
                    <a:bodyPr/>
                    <a:lstStyle/>
                    <a:p>
                      <a:pPr algn="ctr"/>
                      <a:r>
                        <a:rPr lang="cs-CZ" dirty="0"/>
                        <a:t>A</a:t>
                      </a:r>
                      <a:endParaRPr lang="en-US" dirty="0"/>
                    </a:p>
                  </a:txBody>
                  <a:tcPr anchor="ctr"/>
                </a:tc>
                <a:tc>
                  <a:txBody>
                    <a:bodyPr/>
                    <a:lstStyle/>
                    <a:p>
                      <a:pPr algn="ctr"/>
                      <a:r>
                        <a:rPr lang="cs-CZ" dirty="0"/>
                        <a:t>A</a:t>
                      </a:r>
                      <a:endParaRPr lang="en-US" dirty="0"/>
                    </a:p>
                  </a:txBody>
                  <a:tcPr anchor="ctr"/>
                </a:tc>
                <a:extLst>
                  <a:ext uri="{0D108BD9-81ED-4DB2-BD59-A6C34878D82A}">
                    <a16:rowId xmlns:a16="http://schemas.microsoft.com/office/drawing/2014/main" val="2525933982"/>
                  </a:ext>
                </a:extLst>
              </a:tr>
              <a:tr h="370840">
                <a:tc>
                  <a:txBody>
                    <a:bodyPr/>
                    <a:lstStyle/>
                    <a:p>
                      <a:pPr marL="0" indent="0">
                        <a:buFont typeface="+mj-lt"/>
                        <a:buNone/>
                      </a:pPr>
                      <a:r>
                        <a:rPr lang="cs-CZ" dirty="0"/>
                        <a:t>Otokar je přibližně o 50% chytřejší než U.</a:t>
                      </a:r>
                      <a:endParaRPr lang="en-US" dirty="0"/>
                    </a:p>
                  </a:txBody>
                  <a:tcPr/>
                </a:tc>
                <a:tc>
                  <a:txBody>
                    <a:bodyPr/>
                    <a:lstStyle/>
                    <a:p>
                      <a:pPr algn="ctr"/>
                      <a:r>
                        <a:rPr lang="cs-CZ" dirty="0"/>
                        <a:t>N</a:t>
                      </a:r>
                      <a:endParaRPr lang="en-US" dirty="0"/>
                    </a:p>
                  </a:txBody>
                  <a:tcPr anchor="ctr"/>
                </a:tc>
                <a:tc>
                  <a:txBody>
                    <a:bodyPr/>
                    <a:lstStyle/>
                    <a:p>
                      <a:pPr algn="ctr"/>
                      <a:r>
                        <a:rPr lang="cs-CZ" dirty="0"/>
                        <a:t>N</a:t>
                      </a:r>
                      <a:endParaRPr lang="en-US" dirty="0"/>
                    </a:p>
                  </a:txBody>
                  <a:tcPr anchor="ctr"/>
                </a:tc>
                <a:tc>
                  <a:txBody>
                    <a:bodyPr/>
                    <a:lstStyle/>
                    <a:p>
                      <a:pPr algn="ctr"/>
                      <a:r>
                        <a:rPr lang="cs-CZ" dirty="0"/>
                        <a:t>N</a:t>
                      </a:r>
                      <a:endParaRPr lang="en-US" dirty="0"/>
                    </a:p>
                  </a:txBody>
                  <a:tcPr anchor="ctr"/>
                </a:tc>
                <a:tc>
                  <a:txBody>
                    <a:bodyPr/>
                    <a:lstStyle/>
                    <a:p>
                      <a:pPr algn="ctr"/>
                      <a:r>
                        <a:rPr lang="cs-CZ" dirty="0"/>
                        <a:t>N</a:t>
                      </a:r>
                      <a:endParaRPr lang="en-US" dirty="0"/>
                    </a:p>
                  </a:txBody>
                  <a:tcPr anchor="ctr"/>
                </a:tc>
                <a:tc>
                  <a:txBody>
                    <a:bodyPr/>
                    <a:lstStyle/>
                    <a:p>
                      <a:pPr algn="ctr"/>
                      <a:r>
                        <a:rPr lang="cs-CZ" dirty="0"/>
                        <a:t>N</a:t>
                      </a:r>
                      <a:endParaRPr lang="en-US" dirty="0"/>
                    </a:p>
                  </a:txBody>
                  <a:tcPr anchor="ctr"/>
                </a:tc>
                <a:extLst>
                  <a:ext uri="{0D108BD9-81ED-4DB2-BD59-A6C34878D82A}">
                    <a16:rowId xmlns:a16="http://schemas.microsoft.com/office/drawing/2014/main" val="672591123"/>
                  </a:ext>
                </a:extLst>
              </a:tr>
              <a:tr h="370840">
                <a:tc>
                  <a:txBody>
                    <a:bodyPr/>
                    <a:lstStyle/>
                    <a:p>
                      <a:pPr marL="0" indent="0">
                        <a:buFont typeface="+mj-lt"/>
                        <a:buNone/>
                      </a:pPr>
                      <a:r>
                        <a:rPr lang="cs-CZ" dirty="0"/>
                        <a:t>Rozdíl v inteligenci mezi Uršulou a O. je menší než mezi O. a </a:t>
                      </a:r>
                      <a:r>
                        <a:rPr lang="cs-CZ" dirty="0" err="1"/>
                        <a:t>A</a:t>
                      </a:r>
                      <a:r>
                        <a:rPr lang="cs-CZ" dirty="0"/>
                        <a:t>.</a:t>
                      </a:r>
                      <a:endParaRPr lang="en-US" dirty="0"/>
                    </a:p>
                  </a:txBody>
                  <a:tcPr/>
                </a:tc>
                <a:tc>
                  <a:txBody>
                    <a:bodyPr/>
                    <a:lstStyle/>
                    <a:p>
                      <a:pPr algn="ctr"/>
                      <a:r>
                        <a:rPr lang="cs-CZ" dirty="0"/>
                        <a:t>N</a:t>
                      </a:r>
                      <a:endParaRPr lang="en-US" dirty="0"/>
                    </a:p>
                  </a:txBody>
                  <a:tcPr anchor="ctr"/>
                </a:tc>
                <a:tc>
                  <a:txBody>
                    <a:bodyPr/>
                    <a:lstStyle/>
                    <a:p>
                      <a:pPr algn="ctr"/>
                      <a:r>
                        <a:rPr lang="cs-CZ" dirty="0"/>
                        <a:t>N</a:t>
                      </a:r>
                      <a:endParaRPr lang="en-US" dirty="0"/>
                    </a:p>
                  </a:txBody>
                  <a:tcPr anchor="ctr"/>
                </a:tc>
                <a:tc>
                  <a:txBody>
                    <a:bodyPr/>
                    <a:lstStyle/>
                    <a:p>
                      <a:pPr algn="ctr"/>
                      <a:r>
                        <a:rPr lang="cs-CZ" dirty="0"/>
                        <a:t>N</a:t>
                      </a:r>
                      <a:endParaRPr lang="en-US" dirty="0"/>
                    </a:p>
                  </a:txBody>
                  <a:tcPr anchor="ctr"/>
                </a:tc>
                <a:tc>
                  <a:txBody>
                    <a:bodyPr/>
                    <a:lstStyle/>
                    <a:p>
                      <a:pPr algn="ctr"/>
                      <a:r>
                        <a:rPr lang="cs-CZ" dirty="0"/>
                        <a:t>N</a:t>
                      </a:r>
                      <a:endParaRPr lang="en-US" dirty="0"/>
                    </a:p>
                  </a:txBody>
                  <a:tcPr anchor="ctr"/>
                </a:tc>
                <a:tc>
                  <a:txBody>
                    <a:bodyPr/>
                    <a:lstStyle/>
                    <a:p>
                      <a:pPr algn="ctr"/>
                      <a:r>
                        <a:rPr lang="cs-CZ" dirty="0"/>
                        <a:t>A</a:t>
                      </a:r>
                      <a:endParaRPr lang="en-US" dirty="0"/>
                    </a:p>
                  </a:txBody>
                  <a:tcPr anchor="ctr"/>
                </a:tc>
                <a:extLst>
                  <a:ext uri="{0D108BD9-81ED-4DB2-BD59-A6C34878D82A}">
                    <a16:rowId xmlns:a16="http://schemas.microsoft.com/office/drawing/2014/main" val="2725856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 inteligenci tří testovaných osob jsou výrazné rozdíly.</a:t>
                      </a:r>
                    </a:p>
                  </a:txBody>
                  <a:tcPr/>
                </a:tc>
                <a:tc>
                  <a:txBody>
                    <a:bodyPr/>
                    <a:lstStyle/>
                    <a:p>
                      <a:pPr algn="ctr"/>
                      <a:r>
                        <a:rPr lang="cs-CZ" dirty="0"/>
                        <a:t>N</a:t>
                      </a:r>
                      <a:endParaRPr lang="en-US" dirty="0"/>
                    </a:p>
                  </a:txBody>
                  <a:tcPr anchor="ctr"/>
                </a:tc>
                <a:tc>
                  <a:txBody>
                    <a:bodyPr/>
                    <a:lstStyle/>
                    <a:p>
                      <a:pPr algn="ctr"/>
                      <a:r>
                        <a:rPr lang="cs-CZ" dirty="0"/>
                        <a:t>N</a:t>
                      </a:r>
                      <a:endParaRPr lang="en-US" dirty="0"/>
                    </a:p>
                  </a:txBody>
                  <a:tcPr anchor="ctr"/>
                </a:tc>
                <a:tc>
                  <a:txBody>
                    <a:bodyPr/>
                    <a:lstStyle/>
                    <a:p>
                      <a:pPr algn="ctr"/>
                      <a:r>
                        <a:rPr lang="cs-CZ" dirty="0"/>
                        <a:t>N</a:t>
                      </a:r>
                      <a:endParaRPr lang="en-US" dirty="0"/>
                    </a:p>
                  </a:txBody>
                  <a:tcPr anchor="ctr"/>
                </a:tc>
                <a:tc>
                  <a:txBody>
                    <a:bodyPr/>
                    <a:lstStyle/>
                    <a:p>
                      <a:pPr algn="ctr"/>
                      <a:r>
                        <a:rPr lang="cs-CZ" dirty="0"/>
                        <a:t>A</a:t>
                      </a:r>
                      <a:endParaRPr lang="en-US" dirty="0"/>
                    </a:p>
                  </a:txBody>
                  <a:tcPr anchor="ctr"/>
                </a:tc>
                <a:tc>
                  <a:txBody>
                    <a:bodyPr/>
                    <a:lstStyle/>
                    <a:p>
                      <a:pPr algn="ctr"/>
                      <a:r>
                        <a:rPr lang="cs-CZ" dirty="0"/>
                        <a:t>A</a:t>
                      </a:r>
                      <a:endParaRPr lang="en-US" dirty="0"/>
                    </a:p>
                  </a:txBody>
                  <a:tcPr anchor="ctr"/>
                </a:tc>
                <a:extLst>
                  <a:ext uri="{0D108BD9-81ED-4DB2-BD59-A6C34878D82A}">
                    <a16:rowId xmlns:a16="http://schemas.microsoft.com/office/drawing/2014/main" val="4269191149"/>
                  </a:ext>
                </a:extLst>
              </a:tr>
            </a:tbl>
          </a:graphicData>
        </a:graphic>
      </p:graphicFrame>
      <p:sp>
        <p:nvSpPr>
          <p:cNvPr id="11" name="TextovéPole 10">
            <a:extLst>
              <a:ext uri="{FF2B5EF4-FFF2-40B4-BE49-F238E27FC236}">
                <a16:creationId xmlns:a16="http://schemas.microsoft.com/office/drawing/2014/main" id="{BB24CB2E-20C2-4B97-AAC3-AE8B532EF1A0}"/>
              </a:ext>
            </a:extLst>
          </p:cNvPr>
          <p:cNvSpPr txBox="1"/>
          <p:nvPr/>
        </p:nvSpPr>
        <p:spPr>
          <a:xfrm>
            <a:off x="4195929" y="710171"/>
            <a:ext cx="4464496" cy="369332"/>
          </a:xfrm>
          <a:prstGeom prst="rect">
            <a:avLst/>
          </a:prstGeom>
          <a:noFill/>
        </p:spPr>
        <p:txBody>
          <a:bodyPr wrap="square" rtlCol="0">
            <a:spAutoFit/>
          </a:bodyPr>
          <a:lstStyle/>
          <a:p>
            <a:r>
              <a:rPr lang="cs-CZ" dirty="0"/>
              <a:t>Lze rozhodnout, když známe...</a:t>
            </a:r>
            <a:endParaRPr lang="en-US" dirty="0"/>
          </a:p>
        </p:txBody>
      </p:sp>
    </p:spTree>
    <p:extLst>
      <p:ext uri="{BB962C8B-B14F-4D97-AF65-F5344CB8AC3E}">
        <p14:creationId xmlns:p14="http://schemas.microsoft.com/office/powerpoint/2010/main" val="146298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Francis </a:t>
            </a:r>
            <a:r>
              <a:rPr lang="cs-CZ" dirty="0" err="1"/>
              <a:t>Galton</a:t>
            </a:r>
            <a:endParaRPr lang="cs-CZ" dirty="0"/>
          </a:p>
        </p:txBody>
      </p:sp>
      <p:pic>
        <p:nvPicPr>
          <p:cNvPr id="4" name="Zástupný symbol pro obsah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93737" y="2203147"/>
            <a:ext cx="2930589" cy="3978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Zástupný symbol pro obsah 5"/>
          <p:cNvSpPr>
            <a:spLocks noGrp="1"/>
          </p:cNvSpPr>
          <p:nvPr>
            <p:ph sz="half" idx="2"/>
          </p:nvPr>
        </p:nvSpPr>
        <p:spPr>
          <a:xfrm>
            <a:off x="685800" y="2204864"/>
            <a:ext cx="4678288" cy="3977640"/>
          </a:xfrm>
        </p:spPr>
        <p:txBody>
          <a:bodyPr/>
          <a:lstStyle/>
          <a:p>
            <a:r>
              <a:rPr lang="cs-CZ" dirty="0"/>
              <a:t>Britský učenec „posedlý“ měřením.</a:t>
            </a:r>
          </a:p>
          <a:p>
            <a:r>
              <a:rPr lang="cs-CZ" dirty="0"/>
              <a:t>Zkoumal dědičnost rysů, jako je inteligence, schopnost imaginace, či kreativita</a:t>
            </a:r>
          </a:p>
          <a:p>
            <a:r>
              <a:rPr lang="cs-CZ" dirty="0"/>
              <a:t>1884 – Antropometrická laboratoř v Londýně (</a:t>
            </a:r>
            <a:r>
              <a:rPr lang="cs-CZ" sz="1600" dirty="0"/>
              <a:t>otestoval rozmanité projevy „inteligence“ u téměř 10 000 návštěvnících mezinárodní výstavy</a:t>
            </a:r>
            <a:r>
              <a:rPr lang="cs-CZ" dirty="0"/>
              <a:t>).</a:t>
            </a:r>
          </a:p>
          <a:p>
            <a:r>
              <a:rPr lang="cs-CZ" dirty="0"/>
              <a:t>autorem prvního dotazníku, asociačního experimentu atd.</a:t>
            </a:r>
          </a:p>
        </p:txBody>
      </p:sp>
    </p:spTree>
    <p:extLst>
      <p:ext uri="{BB962C8B-B14F-4D97-AF65-F5344CB8AC3E}">
        <p14:creationId xmlns:p14="http://schemas.microsoft.com/office/powerpoint/2010/main" val="18614175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0" y="764704"/>
            <a:ext cx="7772400" cy="5407496"/>
          </a:xfrm>
        </p:spPr>
        <p:txBody>
          <a:bodyPr>
            <a:normAutofit/>
          </a:bodyPr>
          <a:lstStyle/>
          <a:p>
            <a:r>
              <a:rPr lang="cs-CZ" dirty="0"/>
              <a:t>Hrubý skór sám o sobě nepřináší uživateli testu využitelnou informaci. „</a:t>
            </a:r>
            <a:r>
              <a:rPr lang="cs-CZ" i="1" dirty="0"/>
              <a:t>Na škále neuroticismu máte 27 bodů“</a:t>
            </a:r>
            <a:r>
              <a:rPr lang="cs-CZ" dirty="0"/>
              <a:t>.</a:t>
            </a:r>
          </a:p>
          <a:p>
            <a:r>
              <a:rPr lang="cs-CZ" dirty="0"/>
              <a:t>Někteří lidé si myslí, že body můžeme interpretovat, ve chvíli, kdy známe jejich maximum. „</a:t>
            </a:r>
            <a:r>
              <a:rPr lang="cs-CZ" i="1" dirty="0"/>
              <a:t>Na škále neuroticismu máte 27 bodů z 50ti“. </a:t>
            </a:r>
            <a:r>
              <a:rPr lang="cs-CZ" i="1" dirty="0">
                <a:solidFill>
                  <a:srgbClr val="FF0000"/>
                </a:solidFill>
              </a:rPr>
              <a:t>NEMŮŽEME!!!</a:t>
            </a:r>
            <a:endParaRPr lang="cs-CZ" dirty="0">
              <a:solidFill>
                <a:srgbClr val="FF0000"/>
              </a:solidFill>
            </a:endParaRPr>
          </a:p>
          <a:p>
            <a:r>
              <a:rPr lang="cs-CZ" dirty="0"/>
              <a:t>Musíme vědět, kolik bodů lidé v tomto testu získají běžně; přesněji, jaké je rozdělení hrubých skórů v základním souboru (= v populaci).</a:t>
            </a:r>
          </a:p>
        </p:txBody>
      </p:sp>
    </p:spTree>
    <p:extLst>
      <p:ext uri="{BB962C8B-B14F-4D97-AF65-F5344CB8AC3E}">
        <p14:creationId xmlns:p14="http://schemas.microsoft.com/office/powerpoint/2010/main" val="3743773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C5C044-ED89-483B-9216-6C072116EB54}"/>
              </a:ext>
            </a:extLst>
          </p:cNvPr>
          <p:cNvSpPr>
            <a:spLocks noGrp="1"/>
          </p:cNvSpPr>
          <p:nvPr>
            <p:ph type="title"/>
          </p:nvPr>
        </p:nvSpPr>
        <p:spPr>
          <a:xfrm>
            <a:off x="685800" y="484632"/>
            <a:ext cx="7772400" cy="856136"/>
          </a:xfrm>
        </p:spPr>
        <p:txBody>
          <a:bodyPr/>
          <a:lstStyle/>
          <a:p>
            <a:r>
              <a:rPr lang="cs-CZ" dirty="0"/>
              <a:t>Transformace HS</a:t>
            </a:r>
            <a:endParaRPr lang="en-US" dirty="0"/>
          </a:p>
        </p:txBody>
      </p:sp>
      <p:sp>
        <p:nvSpPr>
          <p:cNvPr id="3" name="Zástupný obsah 2">
            <a:extLst>
              <a:ext uri="{FF2B5EF4-FFF2-40B4-BE49-F238E27FC236}">
                <a16:creationId xmlns:a16="http://schemas.microsoft.com/office/drawing/2014/main" id="{DD417D47-86DF-487A-9B5A-BFF6D8048498}"/>
              </a:ext>
            </a:extLst>
          </p:cNvPr>
          <p:cNvSpPr>
            <a:spLocks noGrp="1"/>
          </p:cNvSpPr>
          <p:nvPr>
            <p:ph idx="1"/>
          </p:nvPr>
        </p:nvSpPr>
        <p:spPr>
          <a:xfrm>
            <a:off x="685800" y="1628800"/>
            <a:ext cx="7772400" cy="4543400"/>
          </a:xfrm>
        </p:spPr>
        <p:txBody>
          <a:bodyPr/>
          <a:lstStyle/>
          <a:p>
            <a:r>
              <a:rPr lang="cs-CZ" dirty="0"/>
              <a:t>Hrubý skór transformujeme do standardního skóru (též čistý skór, vážený skór).</a:t>
            </a:r>
          </a:p>
          <a:p>
            <a:r>
              <a:rPr lang="cs-CZ" dirty="0"/>
              <a:t>Existuje řada různých druhů transformací:</a:t>
            </a:r>
          </a:p>
          <a:p>
            <a:endParaRPr lang="cs-CZ" dirty="0"/>
          </a:p>
          <a:p>
            <a:pPr lvl="1"/>
            <a:r>
              <a:rPr lang="cs-CZ" dirty="0"/>
              <a:t>Lineární transformace</a:t>
            </a:r>
          </a:p>
          <a:p>
            <a:pPr lvl="1"/>
            <a:r>
              <a:rPr lang="cs-CZ" dirty="0"/>
              <a:t>Převod na percentily</a:t>
            </a:r>
          </a:p>
          <a:p>
            <a:pPr lvl="1"/>
            <a:r>
              <a:rPr lang="cs-CZ" dirty="0"/>
              <a:t>Nelineární (plošné) transformace</a:t>
            </a:r>
          </a:p>
          <a:p>
            <a:pPr lvl="1"/>
            <a:r>
              <a:rPr lang="cs-CZ" dirty="0"/>
              <a:t>Další speciální skóry</a:t>
            </a:r>
          </a:p>
          <a:p>
            <a:pPr lvl="1"/>
            <a:endParaRPr lang="cs-CZ" dirty="0"/>
          </a:p>
          <a:p>
            <a:r>
              <a:rPr lang="cs-CZ" dirty="0"/>
              <a:t>Pro výpočet libovolné z nich potřebujeme mít dobou znalost chování daného testu v populaci (tzn. normovací soubor).</a:t>
            </a:r>
            <a:endParaRPr lang="en-US" dirty="0"/>
          </a:p>
        </p:txBody>
      </p:sp>
    </p:spTree>
    <p:extLst>
      <p:ext uri="{BB962C8B-B14F-4D97-AF65-F5344CB8AC3E}">
        <p14:creationId xmlns:p14="http://schemas.microsoft.com/office/powerpoint/2010/main" val="2214135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Lineární transformace</a:t>
            </a:r>
          </a:p>
        </p:txBody>
      </p:sp>
      <p:sp>
        <p:nvSpPr>
          <p:cNvPr id="3" name="Zástupný symbol pro obsah 2"/>
          <p:cNvSpPr>
            <a:spLocks noGrp="1"/>
          </p:cNvSpPr>
          <p:nvPr>
            <p:ph idx="1"/>
          </p:nvPr>
        </p:nvSpPr>
        <p:spPr>
          <a:xfrm>
            <a:off x="685800" y="2121408"/>
            <a:ext cx="7772400" cy="731528"/>
          </a:xfrm>
        </p:spPr>
        <p:txBody>
          <a:bodyPr/>
          <a:lstStyle/>
          <a:p>
            <a:r>
              <a:rPr lang="cs-CZ" dirty="0"/>
              <a:t>vychází z transformace hrubého skóru na standardní skór („z-skór“)</a:t>
            </a:r>
          </a:p>
        </p:txBody>
      </p:sp>
      <mc:AlternateContent xmlns:mc="http://schemas.openxmlformats.org/markup-compatibility/2006" xmlns:a14="http://schemas.microsoft.com/office/drawing/2010/main">
        <mc:Choice Requires="a14">
          <p:sp>
            <p:nvSpPr>
              <p:cNvPr id="4" name="TextovéPole 3"/>
              <p:cNvSpPr txBox="1"/>
              <p:nvPr/>
            </p:nvSpPr>
            <p:spPr>
              <a:xfrm>
                <a:off x="3059832" y="2852936"/>
                <a:ext cx="2779159" cy="1040991"/>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cs-CZ" sz="3600" b="0" i="1" smtClean="0">
                          <a:latin typeface="Cambria Math" panose="02040503050406030204" pitchFamily="18" charset="0"/>
                        </a:rPr>
                        <m:t>𝑍</m:t>
                      </m:r>
                      <m:r>
                        <a:rPr lang="cs-CZ" sz="3600" b="0" i="1" smtClean="0">
                          <a:latin typeface="Cambria Math" panose="02040503050406030204" pitchFamily="18" charset="0"/>
                        </a:rPr>
                        <m:t>= </m:t>
                      </m:r>
                      <m:f>
                        <m:fPr>
                          <m:ctrlPr>
                            <a:rPr lang="cs-CZ" sz="3600" b="0" i="1" smtClean="0">
                              <a:latin typeface="Cambria Math" panose="02040503050406030204" pitchFamily="18" charset="0"/>
                            </a:rPr>
                          </m:ctrlPr>
                        </m:fPr>
                        <m:num>
                          <m:r>
                            <a:rPr lang="cs-CZ" sz="3600" b="0" i="1" smtClean="0">
                              <a:latin typeface="Cambria Math" panose="02040503050406030204" pitchFamily="18" charset="0"/>
                            </a:rPr>
                            <m:t>𝐻𝑆</m:t>
                          </m:r>
                          <m:r>
                            <a:rPr lang="cs-CZ" sz="3600" b="0" i="1" smtClean="0">
                              <a:latin typeface="Cambria Math" panose="02040503050406030204" pitchFamily="18" charset="0"/>
                            </a:rPr>
                            <m:t> −</m:t>
                          </m:r>
                          <m:r>
                            <a:rPr lang="cs-CZ" sz="3600" b="0" i="1" smtClean="0">
                              <a:latin typeface="Cambria Math" panose="02040503050406030204" pitchFamily="18" charset="0"/>
                            </a:rPr>
                            <m:t>𝑀</m:t>
                          </m:r>
                        </m:num>
                        <m:den>
                          <m:r>
                            <a:rPr lang="cs-CZ" sz="3600" b="0" i="1" smtClean="0">
                              <a:latin typeface="Cambria Math" panose="02040503050406030204" pitchFamily="18" charset="0"/>
                            </a:rPr>
                            <m:t>𝑆𝐷</m:t>
                          </m:r>
                        </m:den>
                      </m:f>
                    </m:oMath>
                  </m:oMathPara>
                </a14:m>
                <a:endParaRPr lang="cs-CZ" sz="36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3059832" y="2852936"/>
                <a:ext cx="2779159" cy="1040991"/>
              </a:xfrm>
              <a:prstGeom prst="rect">
                <a:avLst/>
              </a:prstGeom>
              <a:blipFill rotWithShape="0">
                <a:blip r:embed="rId2"/>
                <a:stretch>
                  <a:fillRect/>
                </a:stretch>
              </a:blipFill>
            </p:spPr>
            <p:txBody>
              <a:bodyPr/>
              <a:lstStyle/>
              <a:p>
                <a:r>
                  <a:rPr lang="cs-CZ">
                    <a:noFill/>
                  </a:rPr>
                  <a:t> </a:t>
                </a:r>
              </a:p>
            </p:txBody>
          </p:sp>
        </mc:Fallback>
      </mc:AlternateContent>
      <p:sp>
        <p:nvSpPr>
          <p:cNvPr id="5" name="Zástupný symbol pro obsah 2"/>
          <p:cNvSpPr txBox="1">
            <a:spLocks/>
          </p:cNvSpPr>
          <p:nvPr/>
        </p:nvSpPr>
        <p:spPr>
          <a:xfrm>
            <a:off x="660851" y="4149080"/>
            <a:ext cx="7772400" cy="201622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cs-CZ" dirty="0"/>
              <a:t>HS je hrubý skór, M je populační průměr, SD populační směrodatná odchylka</a:t>
            </a:r>
          </a:p>
          <a:p>
            <a:r>
              <a:rPr lang="cs-CZ" dirty="0"/>
              <a:t>z-skór má průměr roven nule a směrodatnou odchylku jedničce</a:t>
            </a:r>
          </a:p>
        </p:txBody>
      </p:sp>
    </p:spTree>
    <p:extLst>
      <p:ext uri="{BB962C8B-B14F-4D97-AF65-F5344CB8AC3E}">
        <p14:creationId xmlns:p14="http://schemas.microsoft.com/office/powerpoint/2010/main" val="3970499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008" y="1556792"/>
            <a:ext cx="8928992" cy="4464496"/>
          </a:xfrm>
        </p:spPr>
      </p:pic>
      <p:sp>
        <p:nvSpPr>
          <p:cNvPr id="3" name="Nadpis 1">
            <a:extLst>
              <a:ext uri="{FF2B5EF4-FFF2-40B4-BE49-F238E27FC236}">
                <a16:creationId xmlns:a16="http://schemas.microsoft.com/office/drawing/2014/main" id="{15AD6F1C-D70B-4C64-BB68-B6BEE3ECF331}"/>
              </a:ext>
            </a:extLst>
          </p:cNvPr>
          <p:cNvSpPr>
            <a:spLocks noGrp="1"/>
          </p:cNvSpPr>
          <p:nvPr>
            <p:ph type="title"/>
          </p:nvPr>
        </p:nvSpPr>
        <p:spPr>
          <a:xfrm>
            <a:off x="1403648" y="332656"/>
            <a:ext cx="2302024" cy="784128"/>
          </a:xfrm>
        </p:spPr>
        <p:txBody>
          <a:bodyPr/>
          <a:lstStyle/>
          <a:p>
            <a:r>
              <a:rPr lang="cs-CZ" dirty="0"/>
              <a:t>Z-skór</a:t>
            </a:r>
          </a:p>
        </p:txBody>
      </p:sp>
    </p:spTree>
    <p:extLst>
      <p:ext uri="{BB962C8B-B14F-4D97-AF65-F5344CB8AC3E}">
        <p14:creationId xmlns:p14="http://schemas.microsoft.com/office/powerpoint/2010/main" val="25208335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640112"/>
          </a:xfrm>
        </p:spPr>
        <p:txBody>
          <a:bodyPr>
            <a:normAutofit/>
          </a:bodyPr>
          <a:lstStyle/>
          <a:p>
            <a:r>
              <a:rPr lang="cs-CZ" sz="4000" dirty="0"/>
              <a:t>Další druhy standardních skórů</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799465076"/>
              </p:ext>
            </p:extLst>
          </p:nvPr>
        </p:nvGraphicFramePr>
        <p:xfrm>
          <a:off x="685800" y="2120900"/>
          <a:ext cx="7772400" cy="22250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algn="ctr"/>
                      <a:r>
                        <a:rPr lang="cs-CZ" dirty="0"/>
                        <a:t>Skór</a:t>
                      </a:r>
                    </a:p>
                  </a:txBody>
                  <a:tcPr/>
                </a:tc>
                <a:tc>
                  <a:txBody>
                    <a:bodyPr/>
                    <a:lstStyle/>
                    <a:p>
                      <a:pPr algn="ctr"/>
                      <a:r>
                        <a:rPr lang="cs-CZ" dirty="0"/>
                        <a:t>Průměr</a:t>
                      </a:r>
                    </a:p>
                  </a:txBody>
                  <a:tcPr/>
                </a:tc>
                <a:tc>
                  <a:txBody>
                    <a:bodyPr/>
                    <a:lstStyle/>
                    <a:p>
                      <a:pPr algn="ctr"/>
                      <a:r>
                        <a:rPr lang="cs-CZ" dirty="0" err="1"/>
                        <a:t>Sm</a:t>
                      </a:r>
                      <a:r>
                        <a:rPr lang="cs-CZ" dirty="0"/>
                        <a:t>. odchylka</a:t>
                      </a:r>
                    </a:p>
                  </a:txBody>
                  <a:tcPr/>
                </a:tc>
                <a:extLst>
                  <a:ext uri="{0D108BD9-81ED-4DB2-BD59-A6C34878D82A}">
                    <a16:rowId xmlns:a16="http://schemas.microsoft.com/office/drawing/2014/main" val="10000"/>
                  </a:ext>
                </a:extLst>
              </a:tr>
              <a:tr h="370840">
                <a:tc>
                  <a:txBody>
                    <a:bodyPr/>
                    <a:lstStyle/>
                    <a:p>
                      <a:pPr algn="ctr"/>
                      <a:r>
                        <a:rPr lang="cs-CZ" dirty="0"/>
                        <a:t>z-skór</a:t>
                      </a:r>
                    </a:p>
                  </a:txBody>
                  <a:tcPr/>
                </a:tc>
                <a:tc>
                  <a:txBody>
                    <a:bodyPr/>
                    <a:lstStyle/>
                    <a:p>
                      <a:pPr algn="ctr"/>
                      <a:r>
                        <a:rPr lang="cs-CZ" dirty="0"/>
                        <a:t>0</a:t>
                      </a:r>
                    </a:p>
                  </a:txBody>
                  <a:tcPr/>
                </a:tc>
                <a:tc>
                  <a:txBody>
                    <a:bodyPr/>
                    <a:lstStyle/>
                    <a:p>
                      <a:pPr algn="ctr"/>
                      <a:r>
                        <a:rPr lang="cs-CZ" dirty="0"/>
                        <a:t>1</a:t>
                      </a:r>
                    </a:p>
                  </a:txBody>
                  <a:tcPr/>
                </a:tc>
                <a:extLst>
                  <a:ext uri="{0D108BD9-81ED-4DB2-BD59-A6C34878D82A}">
                    <a16:rowId xmlns:a16="http://schemas.microsoft.com/office/drawing/2014/main" val="10001"/>
                  </a:ext>
                </a:extLst>
              </a:tr>
              <a:tr h="370840">
                <a:tc>
                  <a:txBody>
                    <a:bodyPr/>
                    <a:lstStyle/>
                    <a:p>
                      <a:pPr algn="ctr"/>
                      <a:r>
                        <a:rPr lang="cs-CZ" dirty="0"/>
                        <a:t>T-skór</a:t>
                      </a:r>
                    </a:p>
                  </a:txBody>
                  <a:tcPr/>
                </a:tc>
                <a:tc>
                  <a:txBody>
                    <a:bodyPr/>
                    <a:lstStyle/>
                    <a:p>
                      <a:pPr algn="ctr"/>
                      <a:r>
                        <a:rPr lang="cs-CZ" dirty="0"/>
                        <a:t>50</a:t>
                      </a:r>
                    </a:p>
                  </a:txBody>
                  <a:tcPr/>
                </a:tc>
                <a:tc>
                  <a:txBody>
                    <a:bodyPr/>
                    <a:lstStyle/>
                    <a:p>
                      <a:pPr algn="ctr"/>
                      <a:r>
                        <a:rPr lang="cs-CZ" dirty="0"/>
                        <a:t>10</a:t>
                      </a:r>
                    </a:p>
                  </a:txBody>
                  <a:tcPr/>
                </a:tc>
                <a:extLst>
                  <a:ext uri="{0D108BD9-81ED-4DB2-BD59-A6C34878D82A}">
                    <a16:rowId xmlns:a16="http://schemas.microsoft.com/office/drawing/2014/main" val="10002"/>
                  </a:ext>
                </a:extLst>
              </a:tr>
              <a:tr h="370840">
                <a:tc>
                  <a:txBody>
                    <a:bodyPr/>
                    <a:lstStyle/>
                    <a:p>
                      <a:pPr algn="ctr"/>
                      <a:r>
                        <a:rPr lang="cs-CZ" dirty="0"/>
                        <a:t>IQ-skór</a:t>
                      </a:r>
                    </a:p>
                  </a:txBody>
                  <a:tcPr/>
                </a:tc>
                <a:tc>
                  <a:txBody>
                    <a:bodyPr/>
                    <a:lstStyle/>
                    <a:p>
                      <a:pPr algn="ctr"/>
                      <a:r>
                        <a:rPr lang="cs-CZ" dirty="0"/>
                        <a:t>100</a:t>
                      </a:r>
                    </a:p>
                  </a:txBody>
                  <a:tcPr/>
                </a:tc>
                <a:tc>
                  <a:txBody>
                    <a:bodyPr/>
                    <a:lstStyle/>
                    <a:p>
                      <a:pPr algn="ctr"/>
                      <a:r>
                        <a:rPr lang="cs-CZ" dirty="0"/>
                        <a:t>15</a:t>
                      </a:r>
                    </a:p>
                  </a:txBody>
                  <a:tcPr/>
                </a:tc>
                <a:extLst>
                  <a:ext uri="{0D108BD9-81ED-4DB2-BD59-A6C34878D82A}">
                    <a16:rowId xmlns:a16="http://schemas.microsoft.com/office/drawing/2014/main" val="10003"/>
                  </a:ext>
                </a:extLst>
              </a:tr>
              <a:tr h="370840">
                <a:tc>
                  <a:txBody>
                    <a:bodyPr/>
                    <a:lstStyle/>
                    <a:p>
                      <a:pPr algn="ctr"/>
                      <a:r>
                        <a:rPr lang="cs-CZ" dirty="0"/>
                        <a:t>Steny</a:t>
                      </a:r>
                    </a:p>
                  </a:txBody>
                  <a:tcPr/>
                </a:tc>
                <a:tc>
                  <a:txBody>
                    <a:bodyPr/>
                    <a:lstStyle/>
                    <a:p>
                      <a:pPr algn="ctr"/>
                      <a:r>
                        <a:rPr lang="cs-CZ" dirty="0"/>
                        <a:t>5,5</a:t>
                      </a:r>
                    </a:p>
                  </a:txBody>
                  <a:tcPr/>
                </a:tc>
                <a:tc>
                  <a:txBody>
                    <a:bodyPr/>
                    <a:lstStyle/>
                    <a:p>
                      <a:pPr algn="ctr"/>
                      <a:r>
                        <a:rPr lang="cs-CZ" dirty="0"/>
                        <a:t>2</a:t>
                      </a:r>
                    </a:p>
                  </a:txBody>
                  <a:tcPr/>
                </a:tc>
                <a:extLst>
                  <a:ext uri="{0D108BD9-81ED-4DB2-BD59-A6C34878D82A}">
                    <a16:rowId xmlns:a16="http://schemas.microsoft.com/office/drawing/2014/main" val="10004"/>
                  </a:ext>
                </a:extLst>
              </a:tr>
              <a:tr h="370840">
                <a:tc>
                  <a:txBody>
                    <a:bodyPr/>
                    <a:lstStyle/>
                    <a:p>
                      <a:pPr algn="ctr"/>
                      <a:r>
                        <a:rPr lang="cs-CZ" dirty="0"/>
                        <a:t>Staniny</a:t>
                      </a:r>
                    </a:p>
                  </a:txBody>
                  <a:tcPr/>
                </a:tc>
                <a:tc>
                  <a:txBody>
                    <a:bodyPr/>
                    <a:lstStyle/>
                    <a:p>
                      <a:pPr algn="ctr"/>
                      <a:r>
                        <a:rPr lang="cs-CZ" dirty="0"/>
                        <a:t>5</a:t>
                      </a:r>
                    </a:p>
                  </a:txBody>
                  <a:tcPr/>
                </a:tc>
                <a:tc>
                  <a:txBody>
                    <a:bodyPr/>
                    <a:lstStyle/>
                    <a:p>
                      <a:pPr algn="ctr"/>
                      <a:r>
                        <a:rPr lang="cs-CZ" dirty="0"/>
                        <a:t>2</a:t>
                      </a:r>
                    </a:p>
                  </a:txBody>
                  <a:tcPr/>
                </a:tc>
                <a:extLst>
                  <a:ext uri="{0D108BD9-81ED-4DB2-BD59-A6C34878D82A}">
                    <a16:rowId xmlns:a16="http://schemas.microsoft.com/office/drawing/2014/main" val="10005"/>
                  </a:ext>
                </a:extLst>
              </a:tr>
            </a:tbl>
          </a:graphicData>
        </a:graphic>
      </p:graphicFrame>
      <p:sp>
        <p:nvSpPr>
          <p:cNvPr id="6" name="TextovéPole 5"/>
          <p:cNvSpPr txBox="1"/>
          <p:nvPr/>
        </p:nvSpPr>
        <p:spPr>
          <a:xfrm>
            <a:off x="467544" y="4725144"/>
            <a:ext cx="8424936" cy="1477328"/>
          </a:xfrm>
          <a:prstGeom prst="rect">
            <a:avLst/>
          </a:prstGeom>
          <a:noFill/>
        </p:spPr>
        <p:txBody>
          <a:bodyPr wrap="square" rtlCol="0">
            <a:spAutoFit/>
          </a:bodyPr>
          <a:lstStyle/>
          <a:p>
            <a:pPr algn="ctr"/>
            <a:r>
              <a:rPr lang="cs-CZ" dirty="0"/>
              <a:t>Náš skór = z-skór * požadovaná </a:t>
            </a:r>
            <a:r>
              <a:rPr lang="cs-CZ" dirty="0" err="1"/>
              <a:t>sm</a:t>
            </a:r>
            <a:r>
              <a:rPr lang="cs-CZ" dirty="0"/>
              <a:t>. odchylka + požadovaný průměr</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U stenů a staninů musí výsledek vyjít mezi 1 a 10 (respektive 1:9). Pokud vyjde mimo interval, napíšeme krajní hodnotu intervalu.</a:t>
            </a:r>
          </a:p>
          <a:p>
            <a:pPr marL="285750" indent="-285750">
              <a:buFont typeface="Arial" panose="020B0604020202020204" pitchFamily="34" charset="0"/>
              <a:buChar char="•"/>
            </a:pPr>
            <a:r>
              <a:rPr lang="cs-CZ" dirty="0"/>
              <a:t>Iluze přesného měření u příliš jemných skórů?</a:t>
            </a:r>
          </a:p>
        </p:txBody>
      </p:sp>
      <p:sp>
        <p:nvSpPr>
          <p:cNvPr id="3" name="TextovéPole 2">
            <a:extLst>
              <a:ext uri="{FF2B5EF4-FFF2-40B4-BE49-F238E27FC236}">
                <a16:creationId xmlns:a16="http://schemas.microsoft.com/office/drawing/2014/main" id="{2B2A471A-8FDA-4B52-8BF0-B8D5567A703E}"/>
              </a:ext>
            </a:extLst>
          </p:cNvPr>
          <p:cNvSpPr txBox="1"/>
          <p:nvPr/>
        </p:nvSpPr>
        <p:spPr>
          <a:xfrm>
            <a:off x="827584" y="1268760"/>
            <a:ext cx="7560840" cy="369332"/>
          </a:xfrm>
          <a:prstGeom prst="rect">
            <a:avLst/>
          </a:prstGeom>
          <a:noFill/>
        </p:spPr>
        <p:txBody>
          <a:bodyPr wrap="square" rtlCol="0">
            <a:spAutoFit/>
          </a:bodyPr>
          <a:lstStyle/>
          <a:p>
            <a:r>
              <a:rPr lang="cs-CZ" dirty="0"/>
              <a:t>Snadno je vytvoříme ze z-skóru</a:t>
            </a:r>
            <a:endParaRPr lang="en-US" dirty="0"/>
          </a:p>
        </p:txBody>
      </p:sp>
    </p:spTree>
    <p:extLst>
      <p:ext uri="{BB962C8B-B14F-4D97-AF65-F5344CB8AC3E}">
        <p14:creationId xmlns:p14="http://schemas.microsoft.com/office/powerpoint/2010/main" val="24431216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974" y="404664"/>
            <a:ext cx="9008195" cy="5157192"/>
          </a:xfrm>
        </p:spPr>
      </p:pic>
    </p:spTree>
    <p:extLst>
      <p:ext uri="{BB962C8B-B14F-4D97-AF65-F5344CB8AC3E}">
        <p14:creationId xmlns:p14="http://schemas.microsoft.com/office/powerpoint/2010/main" val="3706624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Vlastnosti standardních skórů</a:t>
            </a:r>
          </a:p>
        </p:txBody>
      </p:sp>
      <p:sp>
        <p:nvSpPr>
          <p:cNvPr id="3" name="Zástupný symbol pro obsah 2"/>
          <p:cNvSpPr>
            <a:spLocks noGrp="1"/>
          </p:cNvSpPr>
          <p:nvPr>
            <p:ph idx="1"/>
          </p:nvPr>
        </p:nvSpPr>
        <p:spPr/>
        <p:txBody>
          <a:bodyPr/>
          <a:lstStyle/>
          <a:p>
            <a:r>
              <a:rPr lang="cs-CZ" dirty="0"/>
              <a:t>Lineární transformace nijak neovlivňuje korelace skóru s dalšími veličinami, tedy neovlivňuje výsledky statistických testů. </a:t>
            </a:r>
            <a:r>
              <a:rPr lang="cs-CZ" sz="1400" dirty="0">
                <a:solidFill>
                  <a:srgbClr val="FF0000"/>
                </a:solidFill>
              </a:rPr>
              <a:t>Ale jen za předpokladu, že zanedbáme zaokrouhlovací chybu a taky pouze tehdy, když jsme všechny HS převedli lineárně pomocí stejné SD a M.</a:t>
            </a:r>
            <a:endParaRPr lang="cs-CZ" dirty="0">
              <a:solidFill>
                <a:srgbClr val="FF0000"/>
              </a:solidFill>
            </a:endParaRPr>
          </a:p>
          <a:p>
            <a:endParaRPr lang="cs-CZ" dirty="0"/>
          </a:p>
          <a:p>
            <a:r>
              <a:rPr lang="cs-CZ" dirty="0"/>
              <a:t>Standardní skóry mají největší smysl u normálně rozdělených veličin. </a:t>
            </a:r>
            <a:r>
              <a:rPr lang="cs-CZ" sz="1600" dirty="0">
                <a:solidFill>
                  <a:schemeClr val="bg1">
                    <a:lumMod val="50000"/>
                  </a:schemeClr>
                </a:solidFill>
              </a:rPr>
              <a:t>(U hodně šikmých rozdělení jsou zavádějící.)</a:t>
            </a:r>
            <a:endParaRPr lang="cs-CZ" dirty="0">
              <a:solidFill>
                <a:schemeClr val="bg1">
                  <a:lumMod val="50000"/>
                </a:schemeClr>
              </a:solidFill>
            </a:endParaRPr>
          </a:p>
        </p:txBody>
      </p:sp>
    </p:spTree>
    <p:extLst>
      <p:ext uri="{BB962C8B-B14F-4D97-AF65-F5344CB8AC3E}">
        <p14:creationId xmlns:p14="http://schemas.microsoft.com/office/powerpoint/2010/main" val="33331730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Percentily</a:t>
            </a:r>
          </a:p>
        </p:txBody>
      </p:sp>
      <p:sp>
        <p:nvSpPr>
          <p:cNvPr id="3" name="Zástupný symbol pro obsah 2"/>
          <p:cNvSpPr>
            <a:spLocks noGrp="1"/>
          </p:cNvSpPr>
          <p:nvPr>
            <p:ph idx="1"/>
          </p:nvPr>
        </p:nvSpPr>
        <p:spPr/>
        <p:txBody>
          <a:bodyPr/>
          <a:lstStyle/>
          <a:p>
            <a:r>
              <a:rPr lang="cs-CZ" dirty="0"/>
              <a:t>percentil vyjadřuje kolik procent jedinců má nižší </a:t>
            </a:r>
            <a:r>
              <a:rPr lang="cs-CZ" sz="1600" dirty="0">
                <a:solidFill>
                  <a:schemeClr val="tx1">
                    <a:lumMod val="50000"/>
                    <a:lumOff val="50000"/>
                  </a:schemeClr>
                </a:solidFill>
              </a:rPr>
              <a:t>(nebo i stejný?)</a:t>
            </a:r>
            <a:r>
              <a:rPr lang="cs-CZ" dirty="0">
                <a:solidFill>
                  <a:schemeClr val="tx1">
                    <a:lumMod val="50000"/>
                    <a:lumOff val="50000"/>
                  </a:schemeClr>
                </a:solidFill>
              </a:rPr>
              <a:t> </a:t>
            </a:r>
            <a:r>
              <a:rPr lang="cs-CZ" dirty="0"/>
              <a:t>skór jako jednotlivec</a:t>
            </a:r>
          </a:p>
          <a:p>
            <a:r>
              <a:rPr lang="cs-CZ" dirty="0"/>
              <a:t>problém s definováním percentilu u diskrétních veličin: jak naložit s případy, které mají stejný skór jako jednotlivec; různé definice percentilu </a:t>
            </a:r>
            <a:r>
              <a:rPr lang="cs-CZ" sz="1600" dirty="0">
                <a:solidFill>
                  <a:schemeClr val="tx1">
                    <a:lumMod val="50000"/>
                    <a:lumOff val="50000"/>
                  </a:schemeClr>
                </a:solidFill>
              </a:rPr>
              <a:t>(doporučuji používat tu z kurzu SMP 1)</a:t>
            </a:r>
            <a:r>
              <a:rPr lang="cs-CZ" dirty="0"/>
              <a:t>.</a:t>
            </a:r>
          </a:p>
          <a:p>
            <a:r>
              <a:rPr lang="cs-CZ" dirty="0"/>
              <a:t>je mimořádně snadno interpretovatelný </a:t>
            </a:r>
            <a:r>
              <a:rPr lang="cs-CZ" sz="1600" dirty="0">
                <a:solidFill>
                  <a:schemeClr val="tx1">
                    <a:lumMod val="50000"/>
                    <a:lumOff val="50000"/>
                  </a:schemeClr>
                </a:solidFill>
              </a:rPr>
              <a:t>(„máte vyšší hodnotu než 80 % lidí“)</a:t>
            </a:r>
            <a:endParaRPr lang="cs-CZ" dirty="0">
              <a:solidFill>
                <a:schemeClr val="tx1">
                  <a:lumMod val="50000"/>
                  <a:lumOff val="50000"/>
                </a:schemeClr>
              </a:solidFill>
            </a:endParaRPr>
          </a:p>
          <a:p>
            <a:r>
              <a:rPr lang="cs-CZ" dirty="0"/>
              <a:t>jedná se o nelineární transformaci -&gt; do výzkumu se nehodí </a:t>
            </a:r>
            <a:r>
              <a:rPr lang="cs-CZ" sz="1600" dirty="0">
                <a:solidFill>
                  <a:schemeClr val="tx1">
                    <a:lumMod val="50000"/>
                    <a:lumOff val="50000"/>
                  </a:schemeClr>
                </a:solidFill>
              </a:rPr>
              <a:t>(změní výsledky parametrických testů i korelací)</a:t>
            </a:r>
          </a:p>
          <a:p>
            <a:r>
              <a:rPr lang="cs-CZ" dirty="0"/>
              <a:t>percentily „fungují“ při jakémkoli rozdělení</a:t>
            </a:r>
          </a:p>
        </p:txBody>
      </p:sp>
    </p:spTree>
    <p:extLst>
      <p:ext uri="{BB962C8B-B14F-4D97-AF65-F5344CB8AC3E}">
        <p14:creationId xmlns:p14="http://schemas.microsoft.com/office/powerpoint/2010/main" val="20967654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784128"/>
          </a:xfrm>
        </p:spPr>
        <p:txBody>
          <a:bodyPr/>
          <a:lstStyle/>
          <a:p>
            <a:r>
              <a:rPr lang="cs-CZ" dirty="0"/>
              <a:t>Plošné transformace</a:t>
            </a:r>
          </a:p>
        </p:txBody>
      </p:sp>
      <p:sp>
        <p:nvSpPr>
          <p:cNvPr id="3" name="Zástupný symbol pro obsah 2"/>
          <p:cNvSpPr>
            <a:spLocks noGrp="1"/>
          </p:cNvSpPr>
          <p:nvPr>
            <p:ph idx="1"/>
          </p:nvPr>
        </p:nvSpPr>
        <p:spPr>
          <a:xfrm>
            <a:off x="695532" y="1484784"/>
            <a:ext cx="7772400" cy="4680520"/>
          </a:xfrm>
        </p:spPr>
        <p:txBody>
          <a:bodyPr>
            <a:normAutofit fontScale="92500" lnSpcReduction="10000"/>
          </a:bodyPr>
          <a:lstStyle/>
          <a:p>
            <a:r>
              <a:rPr lang="cs-CZ" dirty="0"/>
              <a:t>též „nelineární“ transformace</a:t>
            </a:r>
          </a:p>
          <a:p>
            <a:r>
              <a:rPr lang="cs-CZ" dirty="0"/>
              <a:t>je vhodná tehdy, když známe (předpokládáme) rozdělení vlastnosti v populaci, nicméně testové skóry mají jiné rozdělení </a:t>
            </a:r>
            <a:r>
              <a:rPr lang="cs-CZ" sz="1600" dirty="0">
                <a:solidFill>
                  <a:schemeClr val="tx1">
                    <a:lumMod val="50000"/>
                    <a:lumOff val="50000"/>
                  </a:schemeClr>
                </a:solidFill>
              </a:rPr>
              <a:t>(např. zešikmení vzniklé jako artefakt)</a:t>
            </a:r>
            <a:endParaRPr lang="cs-CZ" dirty="0">
              <a:solidFill>
                <a:schemeClr val="tx1">
                  <a:lumMod val="50000"/>
                  <a:lumOff val="50000"/>
                </a:schemeClr>
              </a:solidFill>
            </a:endParaRPr>
          </a:p>
          <a:p>
            <a:r>
              <a:rPr lang="cs-CZ" dirty="0"/>
              <a:t>funguje v podstatě ve třech krocích:</a:t>
            </a:r>
          </a:p>
          <a:p>
            <a:endParaRPr lang="cs-CZ" dirty="0"/>
          </a:p>
          <a:p>
            <a:pPr marL="731520" lvl="1" indent="-457200">
              <a:buFont typeface="+mj-lt"/>
              <a:buAutoNum type="arabicPeriod"/>
            </a:pPr>
            <a:r>
              <a:rPr lang="cs-CZ" dirty="0"/>
              <a:t>převedeme hodnoty HS na percentil</a:t>
            </a:r>
          </a:p>
          <a:p>
            <a:pPr marL="731520" lvl="1" indent="-457200">
              <a:buFont typeface="+mj-lt"/>
              <a:buAutoNum type="arabicPeriod"/>
            </a:pPr>
            <a:r>
              <a:rPr lang="cs-CZ" dirty="0"/>
              <a:t>z distribuční funkce normálního rozdělení odvodíme skóry tak, aby odpovídaly percentilu</a:t>
            </a:r>
          </a:p>
          <a:p>
            <a:pPr marL="731520" lvl="1" indent="-457200">
              <a:buFont typeface="+mj-lt"/>
              <a:buAutoNum type="arabicPeriod"/>
            </a:pPr>
            <a:r>
              <a:rPr lang="cs-CZ" dirty="0"/>
              <a:t>získané z-skóry převedeme na vhodný standardní skór</a:t>
            </a:r>
          </a:p>
          <a:p>
            <a:pPr marL="731520" lvl="1" indent="-457200">
              <a:buFont typeface="+mj-lt"/>
              <a:buAutoNum type="arabicPeriod"/>
            </a:pPr>
            <a:endParaRPr lang="cs-CZ" dirty="0"/>
          </a:p>
          <a:p>
            <a:r>
              <a:rPr lang="cs-CZ" dirty="0"/>
              <a:t>v praxi pak převod provádíme přímo pomocí připravené tabulky</a:t>
            </a:r>
          </a:p>
          <a:p>
            <a:r>
              <a:rPr lang="cs-CZ" dirty="0"/>
              <a:t>ukázka, jak vytvořit normy pomocí jednoduché plošné transformace je zde: </a:t>
            </a:r>
            <a:r>
              <a:rPr lang="en-US" sz="900" i="1" dirty="0">
                <a:hlinkClick r:id="rId2"/>
              </a:rPr>
              <a:t>http://www.dostal.vyzkum-psychologie.cz/soubory/plosna_transformace.xlsx</a:t>
            </a:r>
            <a:r>
              <a:rPr lang="cs-CZ" sz="900" i="1" dirty="0"/>
              <a:t> </a:t>
            </a:r>
            <a:endParaRPr lang="cs-CZ" dirty="0"/>
          </a:p>
        </p:txBody>
      </p:sp>
    </p:spTree>
    <p:extLst>
      <p:ext uri="{BB962C8B-B14F-4D97-AF65-F5344CB8AC3E}">
        <p14:creationId xmlns:p14="http://schemas.microsoft.com/office/powerpoint/2010/main" val="468352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skóry</a:t>
            </a:r>
          </a:p>
        </p:txBody>
      </p:sp>
      <p:sp>
        <p:nvSpPr>
          <p:cNvPr id="3" name="Zástupný symbol pro obsah 2"/>
          <p:cNvSpPr>
            <a:spLocks noGrp="1"/>
          </p:cNvSpPr>
          <p:nvPr>
            <p:ph idx="1"/>
          </p:nvPr>
        </p:nvSpPr>
        <p:spPr/>
        <p:txBody>
          <a:bodyPr>
            <a:normAutofit lnSpcReduction="10000"/>
          </a:bodyPr>
          <a:lstStyle/>
          <a:p>
            <a:r>
              <a:rPr lang="cs-CZ" dirty="0"/>
              <a:t>z metody IRT </a:t>
            </a:r>
            <a:r>
              <a:rPr lang="cs-CZ" sz="1800" dirty="0">
                <a:solidFill>
                  <a:schemeClr val="tx1">
                    <a:lumMod val="50000"/>
                    <a:lumOff val="50000"/>
                  </a:schemeClr>
                </a:solidFill>
              </a:rPr>
              <a:t>(viz příští semestr)</a:t>
            </a:r>
            <a:r>
              <a:rPr lang="cs-CZ" dirty="0"/>
              <a:t> vychází několik méně známých skórů, např.:</a:t>
            </a:r>
          </a:p>
          <a:p>
            <a:endParaRPr lang="cs-CZ" dirty="0"/>
          </a:p>
          <a:p>
            <a:r>
              <a:rPr lang="cs-CZ" b="1" dirty="0" err="1"/>
              <a:t>Proficiency</a:t>
            </a:r>
            <a:r>
              <a:rPr lang="cs-CZ" b="1" dirty="0"/>
              <a:t> level</a:t>
            </a:r>
            <a:r>
              <a:rPr lang="cs-CZ" dirty="0"/>
              <a:t> (úroveň zběhlosti) – pravděpodobnost, s jakou jedinec s danou úrovní rysu dokáže vyřešit danou úlohu</a:t>
            </a:r>
          </a:p>
          <a:p>
            <a:endParaRPr lang="cs-CZ" dirty="0"/>
          </a:p>
          <a:p>
            <a:r>
              <a:rPr lang="cs-CZ" b="1" dirty="0" err="1"/>
              <a:t>Relative</a:t>
            </a:r>
            <a:r>
              <a:rPr lang="cs-CZ" b="1" dirty="0"/>
              <a:t> </a:t>
            </a:r>
            <a:r>
              <a:rPr lang="cs-CZ" b="1" dirty="0" err="1"/>
              <a:t>proficiency</a:t>
            </a:r>
            <a:r>
              <a:rPr lang="cs-CZ" b="1" dirty="0"/>
              <a:t> index RPI </a:t>
            </a:r>
            <a:r>
              <a:rPr lang="cs-CZ" dirty="0"/>
              <a:t>(index relativní zběhlosti) – s jakou pravděpodobností uspěje u úloh, kde jsou vrstevníci úspěšní s nějakou danou pravděpodobností</a:t>
            </a:r>
          </a:p>
          <a:p>
            <a:r>
              <a:rPr lang="cs-CZ" i="1" dirty="0"/>
              <a:t>např.: 55/90 znamená, že s 55% pravděpodobností zvládnu to, co mí vrstevníci z 90 % zvládají</a:t>
            </a:r>
          </a:p>
        </p:txBody>
      </p:sp>
    </p:spTree>
    <p:extLst>
      <p:ext uri="{BB962C8B-B14F-4D97-AF65-F5344CB8AC3E}">
        <p14:creationId xmlns:p14="http://schemas.microsoft.com/office/powerpoint/2010/main" val="86841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James </a:t>
            </a:r>
            <a:r>
              <a:rPr lang="cs-CZ" dirty="0" err="1"/>
              <a:t>McKeen</a:t>
            </a:r>
            <a:r>
              <a:rPr lang="cs-CZ" dirty="0"/>
              <a:t> </a:t>
            </a:r>
            <a:r>
              <a:rPr lang="cs-CZ" dirty="0" err="1"/>
              <a:t>Cattel</a:t>
            </a:r>
            <a:endParaRPr lang="cs-CZ" dirty="0"/>
          </a:p>
        </p:txBody>
      </p:sp>
      <p:pic>
        <p:nvPicPr>
          <p:cNvPr id="5" name="Zástupný symbol pro obsah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14798" y="2182799"/>
            <a:ext cx="30480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Zástupný symbol pro obsah 3"/>
          <p:cNvSpPr>
            <a:spLocks noGrp="1"/>
          </p:cNvSpPr>
          <p:nvPr>
            <p:ph sz="half" idx="2"/>
          </p:nvPr>
        </p:nvSpPr>
        <p:spPr>
          <a:xfrm>
            <a:off x="467544" y="2098979"/>
            <a:ext cx="4608512" cy="3977640"/>
          </a:xfrm>
        </p:spPr>
        <p:txBody>
          <a:bodyPr>
            <a:normAutofit/>
          </a:bodyPr>
          <a:lstStyle/>
          <a:p>
            <a:r>
              <a:rPr lang="cs-CZ" dirty="0"/>
              <a:t>byl na stáži i </a:t>
            </a:r>
            <a:r>
              <a:rPr lang="cs-CZ" dirty="0" err="1"/>
              <a:t>Wundta</a:t>
            </a:r>
            <a:r>
              <a:rPr lang="cs-CZ" dirty="0"/>
              <a:t> a poté u </a:t>
            </a:r>
            <a:r>
              <a:rPr lang="cs-CZ" dirty="0" err="1"/>
              <a:t>Galtona</a:t>
            </a:r>
            <a:endParaRPr lang="cs-CZ" dirty="0"/>
          </a:p>
          <a:p>
            <a:r>
              <a:rPr lang="cs-CZ" dirty="0"/>
              <a:t>první americký profesor psychologie</a:t>
            </a:r>
          </a:p>
          <a:p>
            <a:r>
              <a:rPr lang="cs-CZ" dirty="0"/>
              <a:t>autor pojmu „</a:t>
            </a:r>
            <a:r>
              <a:rPr lang="cs-CZ" dirty="0" err="1"/>
              <a:t>mental</a:t>
            </a:r>
            <a:r>
              <a:rPr lang="cs-CZ" dirty="0"/>
              <a:t> test“ (</a:t>
            </a:r>
            <a:r>
              <a:rPr lang="cs-CZ" sz="1600" dirty="0"/>
              <a:t>používal sadu 10 antropometrických zkoušek k měření inteligence</a:t>
            </a:r>
            <a:r>
              <a:rPr lang="cs-CZ" dirty="0"/>
              <a:t>)</a:t>
            </a:r>
          </a:p>
          <a:p>
            <a:r>
              <a:rPr lang="cs-CZ" dirty="0"/>
              <a:t>jeho testy sice odstartovaly novou éru, ale samotné úspěšné nebyly (</a:t>
            </a:r>
            <a:r>
              <a:rPr lang="cs-CZ" sz="1500" dirty="0" err="1"/>
              <a:t>Cattel</a:t>
            </a:r>
            <a:r>
              <a:rPr lang="cs-CZ" sz="1500" dirty="0"/>
              <a:t> vycházel z nesprávných předpokladů o tom, že duševní projevy jsou kombinace jednoduchých senzorických zkušeností a inteligenci lze měřit jako ostrost smyslů</a:t>
            </a:r>
            <a:r>
              <a:rPr lang="cs-CZ" dirty="0"/>
              <a:t>)</a:t>
            </a:r>
          </a:p>
        </p:txBody>
      </p:sp>
    </p:spTree>
    <p:extLst>
      <p:ext uri="{BB962C8B-B14F-4D97-AF65-F5344CB8AC3E}">
        <p14:creationId xmlns:p14="http://schemas.microsoft.com/office/powerpoint/2010/main" val="24078743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928144"/>
          </a:xfrm>
        </p:spPr>
        <p:txBody>
          <a:bodyPr/>
          <a:lstStyle/>
          <a:p>
            <a:r>
              <a:rPr lang="cs-CZ" dirty="0"/>
              <a:t>Úpravy hrubého skóru</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67544" y="1556792"/>
                <a:ext cx="8424936" cy="4615408"/>
              </a:xfrm>
            </p:spPr>
            <p:txBody>
              <a:bodyPr>
                <a:normAutofit/>
              </a:bodyPr>
              <a:lstStyle/>
              <a:p>
                <a:r>
                  <a:rPr lang="cs-CZ" sz="1800" dirty="0"/>
                  <a:t>U výkonnostních testů, kde respondent vybírá z </a:t>
                </a:r>
                <a:r>
                  <a:rPr lang="cs-CZ" sz="1800" i="1" dirty="0"/>
                  <a:t>k</a:t>
                </a:r>
                <a:r>
                  <a:rPr lang="cs-CZ" sz="1800" dirty="0"/>
                  <a:t> možností jednu správnou můžeme korigovat zkreslení vzniklé případným tipováním.</a:t>
                </a:r>
              </a:p>
              <a:p>
                <a:r>
                  <a:rPr lang="cs-CZ" sz="1800" dirty="0"/>
                  <a:t>V literatuře narazíme na celou paletu řešení, např.:</a:t>
                </a:r>
              </a:p>
              <a:p>
                <a:pPr marL="731520" lvl="1" indent="-457200">
                  <a:buFont typeface="+mj-lt"/>
                  <a:buAutoNum type="arabicPeriod"/>
                </a:pPr>
                <a:endParaRPr lang="cs-CZ" dirty="0"/>
              </a:p>
              <a:p>
                <a:pPr marL="731520" lvl="1" indent="-457200">
                  <a:buFont typeface="+mj-lt"/>
                  <a:buAutoNum type="arabicPeriod"/>
                </a:pPr>
                <a:r>
                  <a:rPr lang="cs-CZ" sz="1600" dirty="0"/>
                  <a:t>nekorigovat </a:t>
                </a:r>
                <a14:m>
                  <m:oMath xmlns:m="http://schemas.openxmlformats.org/officeDocument/2006/math">
                    <m:sSub>
                      <m:sSubPr>
                        <m:ctrlPr>
                          <a:rPr lang="cs-CZ" sz="1600" i="1">
                            <a:latin typeface="Cambria Math" panose="02040503050406030204" pitchFamily="18" charset="0"/>
                          </a:rPr>
                        </m:ctrlPr>
                      </m:sSubPr>
                      <m:e>
                        <m:r>
                          <a:rPr lang="cs-CZ" sz="1600" i="1">
                            <a:latin typeface="Cambria Math" panose="02040503050406030204" pitchFamily="18" charset="0"/>
                          </a:rPr>
                          <m:t>𝐻𝑆</m:t>
                        </m:r>
                      </m:e>
                      <m:sub>
                        <m:r>
                          <a:rPr lang="cs-CZ" sz="1600" i="1">
                            <a:latin typeface="Cambria Math" panose="02040503050406030204" pitchFamily="18" charset="0"/>
                          </a:rPr>
                          <m:t>𝑘𝑜𝑟</m:t>
                        </m:r>
                        <m:r>
                          <a:rPr lang="cs-CZ" sz="1600" i="1">
                            <a:latin typeface="Cambria Math" panose="02040503050406030204" pitchFamily="18" charset="0"/>
                          </a:rPr>
                          <m:t>.</m:t>
                        </m:r>
                      </m:sub>
                    </m:sSub>
                    <m:r>
                      <a:rPr lang="cs-CZ" sz="1600" i="1">
                        <a:latin typeface="Cambria Math" panose="02040503050406030204" pitchFamily="18" charset="0"/>
                      </a:rPr>
                      <m:t>=</m:t>
                    </m:r>
                    <m:r>
                      <a:rPr lang="cs-CZ" sz="1600" i="1">
                        <a:latin typeface="Cambria Math" panose="02040503050406030204" pitchFamily="18" charset="0"/>
                      </a:rPr>
                      <m:t>𝐻𝑆</m:t>
                    </m:r>
                  </m:oMath>
                </a14:m>
                <a:endParaRPr lang="cs-CZ" sz="1600" dirty="0"/>
              </a:p>
              <a:p>
                <a:pPr marL="731520" lvl="1" indent="-457200">
                  <a:buFont typeface="+mj-lt"/>
                  <a:buAutoNum type="arabicPeriod"/>
                </a:pPr>
                <a:r>
                  <a:rPr lang="cs-CZ" sz="1600" dirty="0"/>
                  <a:t>za chybu odečítat část bodu </a:t>
                </a:r>
                <a14:m>
                  <m:oMath xmlns:m="http://schemas.openxmlformats.org/officeDocument/2006/math">
                    <m:sSub>
                      <m:sSubPr>
                        <m:ctrlPr>
                          <a:rPr lang="cs-CZ" sz="1600" i="1">
                            <a:latin typeface="Cambria Math" panose="02040503050406030204" pitchFamily="18" charset="0"/>
                          </a:rPr>
                        </m:ctrlPr>
                      </m:sSubPr>
                      <m:e>
                        <m:r>
                          <a:rPr lang="cs-CZ" sz="1600" i="1">
                            <a:latin typeface="Cambria Math" panose="02040503050406030204" pitchFamily="18" charset="0"/>
                          </a:rPr>
                          <m:t>𝐻𝑆</m:t>
                        </m:r>
                      </m:e>
                      <m:sub>
                        <m:r>
                          <a:rPr lang="cs-CZ" sz="1600" i="1">
                            <a:latin typeface="Cambria Math" panose="02040503050406030204" pitchFamily="18" charset="0"/>
                          </a:rPr>
                          <m:t>𝑘𝑜𝑟</m:t>
                        </m:r>
                        <m:r>
                          <a:rPr lang="cs-CZ" sz="1600" i="1">
                            <a:latin typeface="Cambria Math" panose="02040503050406030204" pitchFamily="18" charset="0"/>
                          </a:rPr>
                          <m:t>.</m:t>
                        </m:r>
                      </m:sub>
                    </m:sSub>
                    <m:r>
                      <a:rPr lang="cs-CZ" sz="1600" i="1">
                        <a:latin typeface="Cambria Math" panose="02040503050406030204" pitchFamily="18" charset="0"/>
                      </a:rPr>
                      <m:t>=</m:t>
                    </m:r>
                    <m:r>
                      <a:rPr lang="cs-CZ" sz="1600" i="1">
                        <a:latin typeface="Cambria Math" panose="02040503050406030204" pitchFamily="18" charset="0"/>
                      </a:rPr>
                      <m:t>𝐻𝑆</m:t>
                    </m:r>
                    <m:r>
                      <a:rPr lang="cs-CZ" sz="1600" i="1">
                        <a:latin typeface="Cambria Math" panose="02040503050406030204" pitchFamily="18" charset="0"/>
                      </a:rPr>
                      <m:t> − </m:t>
                    </m:r>
                    <m:f>
                      <m:fPr>
                        <m:ctrlPr>
                          <a:rPr lang="cs-CZ" sz="1600" i="1">
                            <a:latin typeface="Cambria Math" panose="02040503050406030204" pitchFamily="18" charset="0"/>
                          </a:rPr>
                        </m:ctrlPr>
                      </m:fPr>
                      <m:num>
                        <m:r>
                          <a:rPr lang="cs-CZ" sz="1600" i="1">
                            <a:latin typeface="Cambria Math" panose="02040503050406030204" pitchFamily="18" charset="0"/>
                          </a:rPr>
                          <m:t>𝑝𝑜</m:t>
                        </m:r>
                        <m:r>
                          <a:rPr lang="cs-CZ" sz="1600" i="1">
                            <a:latin typeface="Cambria Math" panose="02040503050406030204" pitchFamily="18" charset="0"/>
                          </a:rPr>
                          <m:t>č</m:t>
                        </m:r>
                        <m:r>
                          <a:rPr lang="cs-CZ" sz="1600" i="1">
                            <a:latin typeface="Cambria Math" panose="02040503050406030204" pitchFamily="18" charset="0"/>
                          </a:rPr>
                          <m:t>𝑒𝑡</m:t>
                        </m:r>
                        <m:r>
                          <a:rPr lang="cs-CZ" sz="1600" i="1">
                            <a:latin typeface="Cambria Math" panose="02040503050406030204" pitchFamily="18" charset="0"/>
                          </a:rPr>
                          <m:t> </m:t>
                        </m:r>
                        <m:r>
                          <a:rPr lang="cs-CZ" sz="1600" i="1">
                            <a:latin typeface="Cambria Math" panose="02040503050406030204" pitchFamily="18" charset="0"/>
                          </a:rPr>
                          <m:t>𝑐h𝑦𝑏</m:t>
                        </m:r>
                      </m:num>
                      <m:den>
                        <m:r>
                          <a:rPr lang="cs-CZ" sz="1600" i="1">
                            <a:latin typeface="Cambria Math" panose="02040503050406030204" pitchFamily="18" charset="0"/>
                          </a:rPr>
                          <m:t>𝑘</m:t>
                        </m:r>
                      </m:den>
                    </m:f>
                  </m:oMath>
                </a14:m>
                <a:r>
                  <a:rPr lang="cs-CZ" sz="1600" dirty="0"/>
                  <a:t> </a:t>
                </a:r>
                <a:r>
                  <a:rPr lang="cs-CZ" sz="1600" dirty="0">
                    <a:solidFill>
                      <a:schemeClr val="tx1">
                        <a:lumMod val="50000"/>
                        <a:lumOff val="50000"/>
                      </a:schemeClr>
                    </a:solidFill>
                  </a:rPr>
                  <a:t>(používá SCIO?)</a:t>
                </a:r>
              </a:p>
              <a:p>
                <a:pPr marL="731520" lvl="1" indent="-457200">
                  <a:buFont typeface="+mj-lt"/>
                  <a:buAutoNum type="arabicPeriod"/>
                </a:pPr>
                <a:r>
                  <a:rPr lang="cs-CZ" sz="1600" dirty="0"/>
                  <a:t>za chybu odečítat část bodu </a:t>
                </a:r>
                <a14:m>
                  <m:oMath xmlns:m="http://schemas.openxmlformats.org/officeDocument/2006/math">
                    <m:sSub>
                      <m:sSubPr>
                        <m:ctrlPr>
                          <a:rPr lang="cs-CZ" sz="1600" i="1">
                            <a:latin typeface="Cambria Math" panose="02040503050406030204" pitchFamily="18" charset="0"/>
                          </a:rPr>
                        </m:ctrlPr>
                      </m:sSubPr>
                      <m:e>
                        <m:r>
                          <a:rPr lang="cs-CZ" sz="1600" i="1">
                            <a:latin typeface="Cambria Math" panose="02040503050406030204" pitchFamily="18" charset="0"/>
                          </a:rPr>
                          <m:t>𝐻𝑆</m:t>
                        </m:r>
                      </m:e>
                      <m:sub>
                        <m:r>
                          <a:rPr lang="cs-CZ" sz="1600" i="1">
                            <a:latin typeface="Cambria Math" panose="02040503050406030204" pitchFamily="18" charset="0"/>
                          </a:rPr>
                          <m:t>𝑘𝑜𝑟</m:t>
                        </m:r>
                        <m:r>
                          <a:rPr lang="cs-CZ" sz="1600" i="1">
                            <a:latin typeface="Cambria Math" panose="02040503050406030204" pitchFamily="18" charset="0"/>
                          </a:rPr>
                          <m:t>.</m:t>
                        </m:r>
                      </m:sub>
                    </m:sSub>
                    <m:r>
                      <a:rPr lang="cs-CZ" sz="1600" i="1">
                        <a:latin typeface="Cambria Math" panose="02040503050406030204" pitchFamily="18" charset="0"/>
                      </a:rPr>
                      <m:t>=</m:t>
                    </m:r>
                    <m:r>
                      <a:rPr lang="cs-CZ" sz="1600" i="1">
                        <a:latin typeface="Cambria Math" panose="02040503050406030204" pitchFamily="18" charset="0"/>
                      </a:rPr>
                      <m:t>𝐻𝑆</m:t>
                    </m:r>
                    <m:r>
                      <a:rPr lang="cs-CZ" sz="1600" i="1">
                        <a:latin typeface="Cambria Math" panose="02040503050406030204" pitchFamily="18" charset="0"/>
                      </a:rPr>
                      <m:t> − </m:t>
                    </m:r>
                    <m:f>
                      <m:fPr>
                        <m:ctrlPr>
                          <a:rPr lang="cs-CZ" sz="1600" i="1">
                            <a:latin typeface="Cambria Math" panose="02040503050406030204" pitchFamily="18" charset="0"/>
                          </a:rPr>
                        </m:ctrlPr>
                      </m:fPr>
                      <m:num>
                        <m:r>
                          <a:rPr lang="cs-CZ" sz="1600" i="1">
                            <a:latin typeface="Cambria Math" panose="02040503050406030204" pitchFamily="18" charset="0"/>
                          </a:rPr>
                          <m:t>𝑝𝑜</m:t>
                        </m:r>
                        <m:r>
                          <a:rPr lang="cs-CZ" sz="1600" i="1">
                            <a:latin typeface="Cambria Math" panose="02040503050406030204" pitchFamily="18" charset="0"/>
                          </a:rPr>
                          <m:t>č</m:t>
                        </m:r>
                        <m:r>
                          <a:rPr lang="cs-CZ" sz="1600" i="1">
                            <a:latin typeface="Cambria Math" panose="02040503050406030204" pitchFamily="18" charset="0"/>
                          </a:rPr>
                          <m:t>𝑒𝑡</m:t>
                        </m:r>
                        <m:r>
                          <a:rPr lang="cs-CZ" sz="1600" i="1">
                            <a:latin typeface="Cambria Math" panose="02040503050406030204" pitchFamily="18" charset="0"/>
                          </a:rPr>
                          <m:t> </m:t>
                        </m:r>
                        <m:r>
                          <a:rPr lang="cs-CZ" sz="1600" i="1">
                            <a:latin typeface="Cambria Math" panose="02040503050406030204" pitchFamily="18" charset="0"/>
                          </a:rPr>
                          <m:t>𝑐h𝑦𝑏</m:t>
                        </m:r>
                      </m:num>
                      <m:den>
                        <m:r>
                          <a:rPr lang="cs-CZ" sz="1600" i="1">
                            <a:latin typeface="Cambria Math" panose="02040503050406030204" pitchFamily="18" charset="0"/>
                          </a:rPr>
                          <m:t>𝑘</m:t>
                        </m:r>
                        <m:r>
                          <a:rPr lang="cs-CZ" sz="1600" b="0" i="1" smtClean="0">
                            <a:latin typeface="Cambria Math" panose="02040503050406030204" pitchFamily="18" charset="0"/>
                          </a:rPr>
                          <m:t>−1</m:t>
                        </m:r>
                      </m:den>
                    </m:f>
                  </m:oMath>
                </a14:m>
                <a:endParaRPr lang="cs-CZ" sz="1600" dirty="0"/>
              </a:p>
              <a:p>
                <a:pPr marL="731520" lvl="1" indent="-457200">
                  <a:buFont typeface="+mj-lt"/>
                  <a:buAutoNum type="arabicPeriod"/>
                </a:pPr>
                <a:r>
                  <a:rPr lang="cs-CZ" sz="1600" dirty="0"/>
                  <a:t>dát část bodu za vynechanou položku </a:t>
                </a:r>
                <a14:m>
                  <m:oMath xmlns:m="http://schemas.openxmlformats.org/officeDocument/2006/math">
                    <m:sSub>
                      <m:sSubPr>
                        <m:ctrlPr>
                          <a:rPr lang="cs-CZ" sz="1600" i="1">
                            <a:latin typeface="Cambria Math" panose="02040503050406030204" pitchFamily="18" charset="0"/>
                          </a:rPr>
                        </m:ctrlPr>
                      </m:sSubPr>
                      <m:e>
                        <m:r>
                          <a:rPr lang="cs-CZ" sz="1600" i="1">
                            <a:latin typeface="Cambria Math" panose="02040503050406030204" pitchFamily="18" charset="0"/>
                          </a:rPr>
                          <m:t>𝐻𝑆</m:t>
                        </m:r>
                      </m:e>
                      <m:sub>
                        <m:r>
                          <a:rPr lang="cs-CZ" sz="1600" i="1">
                            <a:latin typeface="Cambria Math" panose="02040503050406030204" pitchFamily="18" charset="0"/>
                          </a:rPr>
                          <m:t>𝑘𝑜𝑟</m:t>
                        </m:r>
                        <m:r>
                          <a:rPr lang="cs-CZ" sz="1600" i="1">
                            <a:latin typeface="Cambria Math" panose="02040503050406030204" pitchFamily="18" charset="0"/>
                          </a:rPr>
                          <m:t>.</m:t>
                        </m:r>
                      </m:sub>
                    </m:sSub>
                    <m:r>
                      <a:rPr lang="cs-CZ" sz="1600" i="1">
                        <a:latin typeface="Cambria Math" panose="02040503050406030204" pitchFamily="18" charset="0"/>
                      </a:rPr>
                      <m:t>=</m:t>
                    </m:r>
                    <m:r>
                      <a:rPr lang="cs-CZ" sz="1600" i="1">
                        <a:latin typeface="Cambria Math" panose="02040503050406030204" pitchFamily="18" charset="0"/>
                      </a:rPr>
                      <m:t>𝐻𝑆</m:t>
                    </m:r>
                    <m:r>
                      <a:rPr lang="cs-CZ" sz="1600" b="0" i="1" smtClean="0">
                        <a:latin typeface="Cambria Math" panose="02040503050406030204" pitchFamily="18" charset="0"/>
                      </a:rPr>
                      <m:t>+</m:t>
                    </m:r>
                    <m:r>
                      <a:rPr lang="cs-CZ" sz="1600" i="1">
                        <a:latin typeface="Cambria Math" panose="02040503050406030204" pitchFamily="18" charset="0"/>
                      </a:rPr>
                      <m:t> </m:t>
                    </m:r>
                    <m:f>
                      <m:fPr>
                        <m:ctrlPr>
                          <a:rPr lang="cs-CZ" sz="1600" i="1">
                            <a:latin typeface="Cambria Math" panose="02040503050406030204" pitchFamily="18" charset="0"/>
                          </a:rPr>
                        </m:ctrlPr>
                      </m:fPr>
                      <m:num>
                        <m:r>
                          <a:rPr lang="cs-CZ" sz="1600" b="0" i="1" smtClean="0">
                            <a:latin typeface="Cambria Math" panose="02040503050406030204" pitchFamily="18" charset="0"/>
                          </a:rPr>
                          <m:t>𝑝𝑜</m:t>
                        </m:r>
                        <m:r>
                          <a:rPr lang="cs-CZ" sz="1600" b="0" i="1" smtClean="0">
                            <a:latin typeface="Cambria Math" panose="02040503050406030204" pitchFamily="18" charset="0"/>
                          </a:rPr>
                          <m:t>č</m:t>
                        </m:r>
                        <m:r>
                          <a:rPr lang="cs-CZ" sz="1600" b="0" i="1" smtClean="0">
                            <a:latin typeface="Cambria Math" panose="02040503050406030204" pitchFamily="18" charset="0"/>
                          </a:rPr>
                          <m:t>𝑒𝑡</m:t>
                        </m:r>
                        <m:r>
                          <a:rPr lang="cs-CZ" sz="1600" b="0" i="1" smtClean="0">
                            <a:latin typeface="Cambria Math" panose="02040503050406030204" pitchFamily="18" charset="0"/>
                          </a:rPr>
                          <m:t> </m:t>
                        </m:r>
                        <m:r>
                          <a:rPr lang="cs-CZ" sz="1600" b="0" i="1" smtClean="0">
                            <a:latin typeface="Cambria Math" panose="02040503050406030204" pitchFamily="18" charset="0"/>
                          </a:rPr>
                          <m:t>𝑣𝑦𝑛𝑒𝑐h𝑎𝑛</m:t>
                        </m:r>
                        <m:r>
                          <a:rPr lang="cs-CZ" sz="1600" b="0" i="1" smtClean="0">
                            <a:latin typeface="Cambria Math" panose="02040503050406030204" pitchFamily="18" charset="0"/>
                          </a:rPr>
                          <m:t>ý</m:t>
                        </m:r>
                        <m:r>
                          <a:rPr lang="cs-CZ" sz="1600" b="0" i="1" smtClean="0">
                            <a:latin typeface="Cambria Math" panose="02040503050406030204" pitchFamily="18" charset="0"/>
                          </a:rPr>
                          <m:t>𝑐h</m:t>
                        </m:r>
                        <m:r>
                          <a:rPr lang="cs-CZ" sz="1600" b="0" i="1" smtClean="0">
                            <a:latin typeface="Cambria Math" panose="02040503050406030204" pitchFamily="18" charset="0"/>
                          </a:rPr>
                          <m:t> </m:t>
                        </m:r>
                        <m:r>
                          <a:rPr lang="cs-CZ" sz="1600" b="0" i="1" smtClean="0">
                            <a:latin typeface="Cambria Math" panose="02040503050406030204" pitchFamily="18" charset="0"/>
                          </a:rPr>
                          <m:t>𝑝𝑜𝑙𝑜</m:t>
                        </m:r>
                        <m:r>
                          <a:rPr lang="cs-CZ" sz="1600" b="0" i="1" smtClean="0">
                            <a:latin typeface="Cambria Math" panose="02040503050406030204" pitchFamily="18" charset="0"/>
                          </a:rPr>
                          <m:t>ž</m:t>
                        </m:r>
                        <m:r>
                          <a:rPr lang="cs-CZ" sz="1600" b="0" i="1" smtClean="0">
                            <a:latin typeface="Cambria Math" panose="02040503050406030204" pitchFamily="18" charset="0"/>
                          </a:rPr>
                          <m:t>𝑒𝑘</m:t>
                        </m:r>
                      </m:num>
                      <m:den>
                        <m:r>
                          <a:rPr lang="cs-CZ" sz="1600" i="1">
                            <a:latin typeface="Cambria Math" panose="02040503050406030204" pitchFamily="18" charset="0"/>
                          </a:rPr>
                          <m:t>𝑘</m:t>
                        </m:r>
                      </m:den>
                    </m:f>
                  </m:oMath>
                </a14:m>
                <a:endParaRPr lang="cs-CZ" sz="1600" dirty="0"/>
              </a:p>
              <a:p>
                <a:pPr marL="731520" lvl="1" indent="-457200">
                  <a:buFont typeface="+mj-lt"/>
                  <a:buAutoNum type="arabicPeriod"/>
                </a:pPr>
                <a:r>
                  <a:rPr lang="cs-CZ" sz="1600" dirty="0"/>
                  <a:t>dát část bodu za vynechanou položku </a:t>
                </a:r>
                <a14:m>
                  <m:oMath xmlns:m="http://schemas.openxmlformats.org/officeDocument/2006/math">
                    <m:sSub>
                      <m:sSubPr>
                        <m:ctrlPr>
                          <a:rPr lang="cs-CZ" sz="1600" i="1">
                            <a:latin typeface="Cambria Math" panose="02040503050406030204" pitchFamily="18" charset="0"/>
                          </a:rPr>
                        </m:ctrlPr>
                      </m:sSubPr>
                      <m:e>
                        <m:r>
                          <a:rPr lang="cs-CZ" sz="1600" i="1">
                            <a:latin typeface="Cambria Math" panose="02040503050406030204" pitchFamily="18" charset="0"/>
                          </a:rPr>
                          <m:t>𝐻𝑆</m:t>
                        </m:r>
                      </m:e>
                      <m:sub>
                        <m:r>
                          <a:rPr lang="cs-CZ" sz="1600" i="1">
                            <a:latin typeface="Cambria Math" panose="02040503050406030204" pitchFamily="18" charset="0"/>
                          </a:rPr>
                          <m:t>𝑘𝑜𝑟</m:t>
                        </m:r>
                        <m:r>
                          <a:rPr lang="cs-CZ" sz="1600" i="1">
                            <a:latin typeface="Cambria Math" panose="02040503050406030204" pitchFamily="18" charset="0"/>
                          </a:rPr>
                          <m:t>.</m:t>
                        </m:r>
                      </m:sub>
                    </m:sSub>
                    <m:r>
                      <a:rPr lang="cs-CZ" sz="1600" i="1">
                        <a:latin typeface="Cambria Math" panose="02040503050406030204" pitchFamily="18" charset="0"/>
                      </a:rPr>
                      <m:t>=</m:t>
                    </m:r>
                    <m:r>
                      <a:rPr lang="cs-CZ" sz="1600" i="1">
                        <a:latin typeface="Cambria Math" panose="02040503050406030204" pitchFamily="18" charset="0"/>
                      </a:rPr>
                      <m:t>𝐻𝑆</m:t>
                    </m:r>
                    <m:r>
                      <a:rPr lang="cs-CZ" sz="1600" i="1">
                        <a:latin typeface="Cambria Math" panose="02040503050406030204" pitchFamily="18" charset="0"/>
                      </a:rPr>
                      <m:t>+ </m:t>
                    </m:r>
                    <m:f>
                      <m:fPr>
                        <m:ctrlPr>
                          <a:rPr lang="cs-CZ" sz="1600" i="1">
                            <a:latin typeface="Cambria Math" panose="02040503050406030204" pitchFamily="18" charset="0"/>
                          </a:rPr>
                        </m:ctrlPr>
                      </m:fPr>
                      <m:num>
                        <m:r>
                          <a:rPr lang="cs-CZ" sz="1600" i="1">
                            <a:latin typeface="Cambria Math" panose="02040503050406030204" pitchFamily="18" charset="0"/>
                          </a:rPr>
                          <m:t>𝑝𝑜</m:t>
                        </m:r>
                        <m:r>
                          <a:rPr lang="cs-CZ" sz="1600" i="1">
                            <a:latin typeface="Cambria Math" panose="02040503050406030204" pitchFamily="18" charset="0"/>
                          </a:rPr>
                          <m:t>č</m:t>
                        </m:r>
                        <m:r>
                          <a:rPr lang="cs-CZ" sz="1600" i="1">
                            <a:latin typeface="Cambria Math" panose="02040503050406030204" pitchFamily="18" charset="0"/>
                          </a:rPr>
                          <m:t>𝑒𝑡</m:t>
                        </m:r>
                        <m:r>
                          <a:rPr lang="cs-CZ" sz="1600" i="1">
                            <a:latin typeface="Cambria Math" panose="02040503050406030204" pitchFamily="18" charset="0"/>
                          </a:rPr>
                          <m:t> </m:t>
                        </m:r>
                        <m:r>
                          <a:rPr lang="cs-CZ" sz="1600" i="1">
                            <a:latin typeface="Cambria Math" panose="02040503050406030204" pitchFamily="18" charset="0"/>
                          </a:rPr>
                          <m:t>𝑣𝑦𝑛𝑒𝑐h𝑎𝑛</m:t>
                        </m:r>
                        <m:r>
                          <a:rPr lang="cs-CZ" sz="1600" i="1">
                            <a:latin typeface="Cambria Math" panose="02040503050406030204" pitchFamily="18" charset="0"/>
                          </a:rPr>
                          <m:t>ý</m:t>
                        </m:r>
                        <m:r>
                          <a:rPr lang="cs-CZ" sz="1600" i="1">
                            <a:latin typeface="Cambria Math" panose="02040503050406030204" pitchFamily="18" charset="0"/>
                          </a:rPr>
                          <m:t>𝑐h</m:t>
                        </m:r>
                        <m:r>
                          <a:rPr lang="cs-CZ" sz="1600" i="1">
                            <a:latin typeface="Cambria Math" panose="02040503050406030204" pitchFamily="18" charset="0"/>
                          </a:rPr>
                          <m:t> </m:t>
                        </m:r>
                        <m:r>
                          <a:rPr lang="cs-CZ" sz="1600" i="1">
                            <a:latin typeface="Cambria Math" panose="02040503050406030204" pitchFamily="18" charset="0"/>
                          </a:rPr>
                          <m:t>𝑝𝑜𝑙𝑜</m:t>
                        </m:r>
                        <m:r>
                          <a:rPr lang="cs-CZ" sz="1600" i="1">
                            <a:latin typeface="Cambria Math" panose="02040503050406030204" pitchFamily="18" charset="0"/>
                          </a:rPr>
                          <m:t>ž</m:t>
                        </m:r>
                        <m:r>
                          <a:rPr lang="cs-CZ" sz="1600" i="1">
                            <a:latin typeface="Cambria Math" panose="02040503050406030204" pitchFamily="18" charset="0"/>
                          </a:rPr>
                          <m:t>𝑒𝑘</m:t>
                        </m:r>
                      </m:num>
                      <m:den>
                        <m:r>
                          <a:rPr lang="cs-CZ" sz="1600" i="1">
                            <a:latin typeface="Cambria Math" panose="02040503050406030204" pitchFamily="18" charset="0"/>
                          </a:rPr>
                          <m:t>𝑘</m:t>
                        </m:r>
                        <m:r>
                          <a:rPr lang="cs-CZ" sz="1600" b="0" i="1" smtClean="0">
                            <a:latin typeface="Cambria Math" panose="02040503050406030204" pitchFamily="18" charset="0"/>
                          </a:rPr>
                          <m:t>−1</m:t>
                        </m:r>
                      </m:den>
                    </m:f>
                  </m:oMath>
                </a14:m>
                <a:endParaRPr lang="cs-CZ" dirty="0"/>
              </a:p>
              <a:p>
                <a:pPr marL="274320" lvl="1" indent="0">
                  <a:buNone/>
                </a:pPr>
                <a:endParaRPr lang="cs-CZ" dirty="0"/>
              </a:p>
              <a:p>
                <a:r>
                  <a:rPr lang="cs-CZ" dirty="0"/>
                  <a:t>Který přístup je lepší?</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67544" y="1556792"/>
                <a:ext cx="8424936" cy="4615408"/>
              </a:xfrm>
              <a:blipFill>
                <a:blip r:embed="rId2"/>
                <a:stretch>
                  <a:fillRect l="-362" t="-1187"/>
                </a:stretch>
              </a:blipFill>
            </p:spPr>
            <p:txBody>
              <a:bodyPr/>
              <a:lstStyle/>
              <a:p>
                <a:r>
                  <a:rPr lang="cs-CZ">
                    <a:noFill/>
                  </a:rPr>
                  <a:t> </a:t>
                </a:r>
              </a:p>
            </p:txBody>
          </p:sp>
        </mc:Fallback>
      </mc:AlternateContent>
    </p:spTree>
    <p:extLst>
      <p:ext uri="{BB962C8B-B14F-4D97-AF65-F5344CB8AC3E}">
        <p14:creationId xmlns:p14="http://schemas.microsoft.com/office/powerpoint/2010/main" val="36800664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ulka 4"/>
              <p:cNvGraphicFramePr>
                <a:graphicFrameLocks noGrp="1"/>
              </p:cNvGraphicFramePr>
              <p:nvPr>
                <p:extLst>
                  <p:ext uri="{D42A27DB-BD31-4B8C-83A1-F6EECF244321}">
                    <p14:modId xmlns:p14="http://schemas.microsoft.com/office/powerpoint/2010/main" val="308291531"/>
                  </p:ext>
                </p:extLst>
              </p:nvPr>
            </p:nvGraphicFramePr>
            <p:xfrm>
              <a:off x="683568" y="836712"/>
              <a:ext cx="7560840" cy="4363193"/>
            </p:xfrm>
            <a:graphic>
              <a:graphicData uri="http://schemas.openxmlformats.org/drawingml/2006/table">
                <a:tbl>
                  <a:tblPr firstRow="1" firstCol="1">
                    <a:tableStyleId>{74C1A8A3-306A-4EB7-A6B1-4F7E0EB9C5D6}</a:tableStyleId>
                  </a:tblPr>
                  <a:tblGrid>
                    <a:gridCol w="1934169">
                      <a:extLst>
                        <a:ext uri="{9D8B030D-6E8A-4147-A177-3AD203B41FA5}">
                          <a16:colId xmlns:a16="http://schemas.microsoft.com/office/drawing/2014/main" val="2522727597"/>
                        </a:ext>
                      </a:extLst>
                    </a:gridCol>
                    <a:gridCol w="1275490">
                      <a:extLst>
                        <a:ext uri="{9D8B030D-6E8A-4147-A177-3AD203B41FA5}">
                          <a16:colId xmlns:a16="http://schemas.microsoft.com/office/drawing/2014/main" val="1637510640"/>
                        </a:ext>
                      </a:extLst>
                    </a:gridCol>
                    <a:gridCol w="1275490">
                      <a:extLst>
                        <a:ext uri="{9D8B030D-6E8A-4147-A177-3AD203B41FA5}">
                          <a16:colId xmlns:a16="http://schemas.microsoft.com/office/drawing/2014/main" val="1227449213"/>
                        </a:ext>
                      </a:extLst>
                    </a:gridCol>
                    <a:gridCol w="1275490">
                      <a:extLst>
                        <a:ext uri="{9D8B030D-6E8A-4147-A177-3AD203B41FA5}">
                          <a16:colId xmlns:a16="http://schemas.microsoft.com/office/drawing/2014/main" val="1950589841"/>
                        </a:ext>
                      </a:extLst>
                    </a:gridCol>
                    <a:gridCol w="1800201">
                      <a:extLst>
                        <a:ext uri="{9D8B030D-6E8A-4147-A177-3AD203B41FA5}">
                          <a16:colId xmlns:a16="http://schemas.microsoft.com/office/drawing/2014/main" val="596151535"/>
                        </a:ext>
                      </a:extLst>
                    </a:gridCol>
                  </a:tblGrid>
                  <a:tr h="906808">
                    <a:tc>
                      <a:txBody>
                        <a:bodyPr/>
                        <a:lstStyle/>
                        <a:p>
                          <a:pPr algn="ctr" fontAlgn="b"/>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b="1" i="0" u="none" strike="noStrike" dirty="0">
                              <a:solidFill>
                                <a:schemeClr val="lt1"/>
                              </a:solidFill>
                              <a:effectLst/>
                              <a:latin typeface="+mn-lt"/>
                            </a:rPr>
                            <a:t>Střední</a:t>
                          </a:r>
                          <a:r>
                            <a:rPr lang="cs-CZ" sz="1400" b="1" i="0" u="none" strike="noStrike" baseline="0" dirty="0">
                              <a:solidFill>
                                <a:schemeClr val="lt1"/>
                              </a:solidFill>
                              <a:effectLst/>
                              <a:latin typeface="+mn-lt"/>
                            </a:rPr>
                            <a:t> zisk, když nevyplní</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b="1" i="0" u="none" strike="noStrike" dirty="0">
                              <a:solidFill>
                                <a:schemeClr val="lt1"/>
                              </a:solidFill>
                              <a:effectLst/>
                              <a:latin typeface="+mn-lt"/>
                            </a:rPr>
                            <a:t>Střední</a:t>
                          </a:r>
                          <a:r>
                            <a:rPr lang="cs-CZ" sz="1400" b="1" i="0" u="none" strike="noStrike" baseline="0" dirty="0">
                              <a:solidFill>
                                <a:schemeClr val="lt1"/>
                              </a:solidFill>
                              <a:effectLst/>
                              <a:latin typeface="+mn-lt"/>
                            </a:rPr>
                            <a:t> zisk, když</a:t>
                          </a:r>
                        </a:p>
                        <a:p>
                          <a:pPr algn="ctr" fontAlgn="b"/>
                          <a:r>
                            <a:rPr lang="cs-CZ" sz="1400" b="1" i="0" u="none" strike="noStrike" baseline="0" dirty="0">
                              <a:solidFill>
                                <a:schemeClr val="lt1"/>
                              </a:solidFill>
                              <a:effectLst/>
                              <a:latin typeface="+mn-lt"/>
                            </a:rPr>
                            <a:t>si tipne</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Rozdíl</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b="1" u="none" strike="noStrike" kern="1200" dirty="0">
                              <a:solidFill>
                                <a:schemeClr val="lt1"/>
                              </a:solidFill>
                              <a:effectLst/>
                              <a:latin typeface="+mn-lt"/>
                              <a:ea typeface="+mn-ea"/>
                              <a:cs typeface="+mn-cs"/>
                            </a:rPr>
                            <a:t>Důsledek</a:t>
                          </a:r>
                        </a:p>
                      </a:txBody>
                      <a:tcPr marL="9525" marR="9525" marT="9525" marB="0" anchor="ctr"/>
                    </a:tc>
                    <a:extLst>
                      <a:ext uri="{0D108BD9-81ED-4DB2-BD59-A6C34878D82A}">
                        <a16:rowId xmlns:a16="http://schemas.microsoft.com/office/drawing/2014/main" val="1846730197"/>
                      </a:ext>
                    </a:extLst>
                  </a:tr>
                  <a:tr h="691277">
                    <a:tc>
                      <a:txBody>
                        <a:bodyPr/>
                        <a:lstStyle/>
                        <a:p>
                          <a:pPr algn="ctr" fontAlgn="b"/>
                          <a:r>
                            <a:rPr lang="cs-CZ" sz="1400" u="none" strike="noStrike" dirty="0">
                              <a:effectLst/>
                            </a:rPr>
                            <a:t>Bez korekce</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u="none" strike="noStrike" dirty="0">
                              <a:effectLst/>
                            </a:rPr>
                            <a:t>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f>
                                  <m:fPr>
                                    <m:ctrlPr>
                                      <a:rPr lang="cs-CZ" sz="1600" b="0" i="1" u="none" strike="noStrike" smtClean="0">
                                        <a:solidFill>
                                          <a:srgbClr val="000000"/>
                                        </a:solidFill>
                                        <a:effectLst/>
                                        <a:latin typeface="Cambria Math" panose="02040503050406030204" pitchFamily="18" charset="0"/>
                                      </a:rPr>
                                    </m:ctrlPr>
                                  </m:fPr>
                                  <m:num>
                                    <m:r>
                                      <a:rPr lang="cs-CZ" sz="1600" b="0" i="1" u="none" strike="noStrike" smtClean="0">
                                        <a:solidFill>
                                          <a:srgbClr val="000000"/>
                                        </a:solidFill>
                                        <a:effectLst/>
                                        <a:latin typeface="Cambria Math" panose="02040503050406030204" pitchFamily="18" charset="0"/>
                                      </a:rPr>
                                      <m:t>1</m:t>
                                    </m:r>
                                  </m:num>
                                  <m:den>
                                    <m:r>
                                      <a:rPr lang="cs-CZ" sz="1600" b="0" i="1" u="none" strike="noStrike" smtClean="0">
                                        <a:solidFill>
                                          <a:srgbClr val="000000"/>
                                        </a:solidFill>
                                        <a:effectLst/>
                                        <a:latin typeface="Cambria Math" panose="02040503050406030204" pitchFamily="18" charset="0"/>
                                      </a:rPr>
                                      <m:t>𝑘</m:t>
                                    </m:r>
                                  </m:den>
                                </m:f>
                              </m:oMath>
                            </m:oMathPara>
                          </a14:m>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f>
                                  <m:fPr>
                                    <m:ctrlPr>
                                      <a:rPr lang="cs-CZ" sz="1600" b="0" i="1" u="none" strike="noStrike" smtClean="0">
                                        <a:solidFill>
                                          <a:srgbClr val="000000"/>
                                        </a:solidFill>
                                        <a:effectLst/>
                                        <a:latin typeface="Cambria Math" panose="02040503050406030204" pitchFamily="18" charset="0"/>
                                      </a:rPr>
                                    </m:ctrlPr>
                                  </m:fPr>
                                  <m:num>
                                    <m:r>
                                      <a:rPr lang="cs-CZ" sz="1600" b="0" i="1" u="none" strike="noStrike" smtClean="0">
                                        <a:solidFill>
                                          <a:srgbClr val="000000"/>
                                        </a:solidFill>
                                        <a:effectLst/>
                                        <a:latin typeface="Cambria Math" panose="02040503050406030204" pitchFamily="18" charset="0"/>
                                      </a:rPr>
                                      <m:t>1</m:t>
                                    </m:r>
                                  </m:num>
                                  <m:den>
                                    <m:r>
                                      <a:rPr lang="cs-CZ" sz="1600" b="0" i="1" u="none" strike="noStrike" smtClean="0">
                                        <a:solidFill>
                                          <a:srgbClr val="000000"/>
                                        </a:solidFill>
                                        <a:effectLst/>
                                        <a:latin typeface="Cambria Math" panose="02040503050406030204" pitchFamily="18" charset="0"/>
                                      </a:rPr>
                                      <m:t>𝑘</m:t>
                                    </m:r>
                                  </m:den>
                                </m:f>
                              </m:oMath>
                            </m:oMathPara>
                          </a14:m>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b="0" i="0" u="none" strike="noStrike" dirty="0">
                              <a:solidFill>
                                <a:srgbClr val="000000"/>
                              </a:solidFill>
                              <a:effectLst/>
                              <a:latin typeface="Calibri" panose="020F0502020204030204" pitchFamily="34" charset="0"/>
                            </a:rPr>
                            <a:t>tipování se výrazně vyplatí</a:t>
                          </a:r>
                        </a:p>
                      </a:txBody>
                      <a:tcPr marL="9525" marR="9525" marT="9525" marB="0" anchor="ctr"/>
                    </a:tc>
                    <a:extLst>
                      <a:ext uri="{0D108BD9-81ED-4DB2-BD59-A6C34878D82A}">
                        <a16:rowId xmlns:a16="http://schemas.microsoft.com/office/drawing/2014/main" val="3640086915"/>
                      </a:ext>
                    </a:extLst>
                  </a:tr>
                  <a:tr h="691277">
                    <a:tc>
                      <a:txBody>
                        <a:bodyPr/>
                        <a:lstStyle/>
                        <a:p>
                          <a:pPr algn="ctr" fontAlgn="b"/>
                          <a:r>
                            <a:rPr lang="cs-CZ" sz="1400" u="none" strike="noStrike" dirty="0">
                              <a:effectLst/>
                            </a:rPr>
                            <a:t>Penalta 1/k</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u="none" strike="noStrike" dirty="0">
                              <a:effectLst/>
                            </a:rPr>
                            <a:t>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f>
                                  <m:fPr>
                                    <m:ctrlPr>
                                      <a:rPr lang="cs-CZ" sz="1600" b="0" i="1" u="none" strike="noStrike" smtClean="0">
                                        <a:solidFill>
                                          <a:srgbClr val="000000"/>
                                        </a:solidFill>
                                        <a:effectLst/>
                                        <a:latin typeface="Cambria Math" panose="02040503050406030204" pitchFamily="18" charset="0"/>
                                      </a:rPr>
                                    </m:ctrlPr>
                                  </m:fPr>
                                  <m:num>
                                    <m:r>
                                      <a:rPr lang="cs-CZ" sz="1600" b="0" i="1" u="none" strike="noStrike" smtClean="0">
                                        <a:solidFill>
                                          <a:srgbClr val="000000"/>
                                        </a:solidFill>
                                        <a:effectLst/>
                                        <a:latin typeface="Cambria Math" panose="02040503050406030204" pitchFamily="18" charset="0"/>
                                      </a:rPr>
                                      <m:t>1</m:t>
                                    </m:r>
                                  </m:num>
                                  <m:den>
                                    <m:sSup>
                                      <m:sSupPr>
                                        <m:ctrlPr>
                                          <a:rPr lang="cs-CZ" sz="1600" b="0" i="1" u="none" strike="noStrike" smtClean="0">
                                            <a:solidFill>
                                              <a:srgbClr val="000000"/>
                                            </a:solidFill>
                                            <a:effectLst/>
                                            <a:latin typeface="Cambria Math" panose="02040503050406030204" pitchFamily="18" charset="0"/>
                                          </a:rPr>
                                        </m:ctrlPr>
                                      </m:sSupPr>
                                      <m:e>
                                        <m:r>
                                          <a:rPr lang="cs-CZ" sz="1600" b="0" i="1" u="none" strike="noStrike" smtClean="0">
                                            <a:solidFill>
                                              <a:srgbClr val="000000"/>
                                            </a:solidFill>
                                            <a:effectLst/>
                                            <a:latin typeface="Cambria Math" panose="02040503050406030204" pitchFamily="18" charset="0"/>
                                          </a:rPr>
                                          <m:t>𝑘</m:t>
                                        </m:r>
                                      </m:e>
                                      <m:sup>
                                        <m:r>
                                          <a:rPr lang="cs-CZ" sz="1600" b="0" i="1" u="none" strike="noStrike" smtClean="0">
                                            <a:solidFill>
                                              <a:srgbClr val="000000"/>
                                            </a:solidFill>
                                            <a:effectLst/>
                                            <a:latin typeface="Cambria Math" panose="02040503050406030204" pitchFamily="18" charset="0"/>
                                          </a:rPr>
                                          <m:t>2</m:t>
                                        </m:r>
                                      </m:sup>
                                    </m:sSup>
                                  </m:den>
                                </m:f>
                              </m:oMath>
                            </m:oMathPara>
                          </a14:m>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f>
                                  <m:fPr>
                                    <m:ctrlPr>
                                      <a:rPr lang="cs-CZ" sz="1600" b="0" i="1" u="none" strike="noStrike" smtClean="0">
                                        <a:solidFill>
                                          <a:srgbClr val="000000"/>
                                        </a:solidFill>
                                        <a:effectLst/>
                                        <a:latin typeface="Cambria Math" panose="02040503050406030204" pitchFamily="18" charset="0"/>
                                      </a:rPr>
                                    </m:ctrlPr>
                                  </m:fPr>
                                  <m:num>
                                    <m:r>
                                      <a:rPr lang="cs-CZ" sz="1600" b="0" i="1" u="none" strike="noStrike" smtClean="0">
                                        <a:solidFill>
                                          <a:srgbClr val="000000"/>
                                        </a:solidFill>
                                        <a:effectLst/>
                                        <a:latin typeface="Cambria Math" panose="02040503050406030204" pitchFamily="18" charset="0"/>
                                      </a:rPr>
                                      <m:t>1</m:t>
                                    </m:r>
                                  </m:num>
                                  <m:den>
                                    <m:sSup>
                                      <m:sSupPr>
                                        <m:ctrlPr>
                                          <a:rPr lang="cs-CZ" sz="1600" b="0" i="1" u="none" strike="noStrike" smtClean="0">
                                            <a:solidFill>
                                              <a:srgbClr val="000000"/>
                                            </a:solidFill>
                                            <a:effectLst/>
                                            <a:latin typeface="Cambria Math" panose="02040503050406030204" pitchFamily="18" charset="0"/>
                                          </a:rPr>
                                        </m:ctrlPr>
                                      </m:sSupPr>
                                      <m:e>
                                        <m:r>
                                          <a:rPr lang="cs-CZ" sz="1600" b="0" i="1" u="none" strike="noStrike" smtClean="0">
                                            <a:solidFill>
                                              <a:srgbClr val="000000"/>
                                            </a:solidFill>
                                            <a:effectLst/>
                                            <a:latin typeface="Cambria Math" panose="02040503050406030204" pitchFamily="18" charset="0"/>
                                          </a:rPr>
                                          <m:t>𝑘</m:t>
                                        </m:r>
                                      </m:e>
                                      <m:sup>
                                        <m:r>
                                          <a:rPr lang="cs-CZ" sz="1600" b="0" i="1" u="none" strike="noStrike" smtClean="0">
                                            <a:solidFill>
                                              <a:srgbClr val="000000"/>
                                            </a:solidFill>
                                            <a:effectLst/>
                                            <a:latin typeface="Cambria Math" panose="02040503050406030204" pitchFamily="18" charset="0"/>
                                          </a:rPr>
                                          <m:t>2</m:t>
                                        </m:r>
                                      </m:sup>
                                    </m:sSup>
                                  </m:den>
                                </m:f>
                              </m:oMath>
                            </m:oMathPara>
                          </a14:m>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600" b="0" i="0" u="none" strike="noStrike" dirty="0">
                              <a:solidFill>
                                <a:srgbClr val="000000"/>
                              </a:solidFill>
                              <a:effectLst/>
                              <a:latin typeface="Calibri" panose="020F0502020204030204" pitchFamily="34" charset="0"/>
                            </a:rPr>
                            <a:t>tipování se (trošku) vyplatí</a:t>
                          </a:r>
                        </a:p>
                      </a:txBody>
                      <a:tcPr marL="9525" marR="9525" marT="9525" marB="0" anchor="ctr"/>
                    </a:tc>
                    <a:extLst>
                      <a:ext uri="{0D108BD9-81ED-4DB2-BD59-A6C34878D82A}">
                        <a16:rowId xmlns:a16="http://schemas.microsoft.com/office/drawing/2014/main" val="1077481698"/>
                      </a:ext>
                    </a:extLst>
                  </a:tr>
                  <a:tr h="691277">
                    <a:tc>
                      <a:txBody>
                        <a:bodyPr/>
                        <a:lstStyle/>
                        <a:p>
                          <a:pPr algn="ctr" fontAlgn="b"/>
                          <a:r>
                            <a:rPr lang="cs-CZ" sz="1400" u="none" strike="noStrike" dirty="0">
                              <a:effectLst/>
                            </a:rPr>
                            <a:t>Penalta 1/(k-1)</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u="none" strike="noStrike" dirty="0">
                              <a:effectLst/>
                            </a:rPr>
                            <a:t>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u="none" strike="noStrike" dirty="0">
                              <a:effectLst/>
                            </a:rPr>
                            <a:t>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u="none" strike="noStrike" dirty="0">
                              <a:effectLst/>
                            </a:rPr>
                            <a:t>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b="0" i="0" u="none" strike="noStrike" dirty="0">
                              <a:solidFill>
                                <a:srgbClr val="000000"/>
                              </a:solidFill>
                              <a:effectLst/>
                              <a:latin typeface="Calibri" panose="020F0502020204030204" pitchFamily="34" charset="0"/>
                            </a:rPr>
                            <a:t>je jedno, jestli tipuji nebo ne</a:t>
                          </a:r>
                        </a:p>
                      </a:txBody>
                      <a:tcPr marL="9525" marR="9525" marT="9525" marB="0" anchor="ctr"/>
                    </a:tc>
                    <a:extLst>
                      <a:ext uri="{0D108BD9-81ED-4DB2-BD59-A6C34878D82A}">
                        <a16:rowId xmlns:a16="http://schemas.microsoft.com/office/drawing/2014/main" val="815560857"/>
                      </a:ext>
                    </a:extLst>
                  </a:tr>
                  <a:tr h="691277">
                    <a:tc>
                      <a:txBody>
                        <a:bodyPr/>
                        <a:lstStyle/>
                        <a:p>
                          <a:pPr algn="ctr" fontAlgn="b"/>
                          <a:r>
                            <a:rPr lang="cs-CZ" sz="1400" u="none" strike="noStrike" dirty="0">
                              <a:effectLst/>
                            </a:rPr>
                            <a:t>Bonus 1/k</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f>
                                  <m:fPr>
                                    <m:ctrlPr>
                                      <a:rPr lang="cs-CZ" sz="1600" b="0" i="1" u="none" strike="noStrike" smtClean="0">
                                        <a:solidFill>
                                          <a:srgbClr val="000000"/>
                                        </a:solidFill>
                                        <a:effectLst/>
                                        <a:latin typeface="Cambria Math" panose="02040503050406030204" pitchFamily="18" charset="0"/>
                                      </a:rPr>
                                    </m:ctrlPr>
                                  </m:fPr>
                                  <m:num>
                                    <m:r>
                                      <a:rPr lang="cs-CZ" sz="1600" b="0" i="1" u="none" strike="noStrike" smtClean="0">
                                        <a:solidFill>
                                          <a:srgbClr val="000000"/>
                                        </a:solidFill>
                                        <a:effectLst/>
                                        <a:latin typeface="Cambria Math" panose="02040503050406030204" pitchFamily="18" charset="0"/>
                                      </a:rPr>
                                      <m:t>1</m:t>
                                    </m:r>
                                  </m:num>
                                  <m:den>
                                    <m:r>
                                      <a:rPr lang="cs-CZ" sz="1600" b="0" i="1" u="none" strike="noStrike" smtClean="0">
                                        <a:solidFill>
                                          <a:srgbClr val="000000"/>
                                        </a:solidFill>
                                        <a:effectLst/>
                                        <a:latin typeface="Cambria Math" panose="02040503050406030204" pitchFamily="18" charset="0"/>
                                      </a:rPr>
                                      <m:t>𝑘</m:t>
                                    </m:r>
                                  </m:den>
                                </m:f>
                              </m:oMath>
                            </m:oMathPara>
                          </a14:m>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f>
                                  <m:fPr>
                                    <m:ctrlPr>
                                      <a:rPr lang="cs-CZ" sz="1600" b="0" i="1" u="none" strike="noStrike" smtClean="0">
                                        <a:solidFill>
                                          <a:srgbClr val="000000"/>
                                        </a:solidFill>
                                        <a:effectLst/>
                                        <a:latin typeface="Cambria Math" panose="02040503050406030204" pitchFamily="18" charset="0"/>
                                      </a:rPr>
                                    </m:ctrlPr>
                                  </m:fPr>
                                  <m:num>
                                    <m:r>
                                      <a:rPr lang="cs-CZ" sz="1600" b="0" i="1" u="none" strike="noStrike" smtClean="0">
                                        <a:solidFill>
                                          <a:srgbClr val="000000"/>
                                        </a:solidFill>
                                        <a:effectLst/>
                                        <a:latin typeface="Cambria Math" panose="02040503050406030204" pitchFamily="18" charset="0"/>
                                      </a:rPr>
                                      <m:t>1</m:t>
                                    </m:r>
                                  </m:num>
                                  <m:den>
                                    <m:r>
                                      <a:rPr lang="cs-CZ" sz="1600" b="0" i="1" u="none" strike="noStrike" smtClean="0">
                                        <a:solidFill>
                                          <a:srgbClr val="000000"/>
                                        </a:solidFill>
                                        <a:effectLst/>
                                        <a:latin typeface="Cambria Math" panose="02040503050406030204" pitchFamily="18" charset="0"/>
                                      </a:rPr>
                                      <m:t>𝑘</m:t>
                                    </m:r>
                                  </m:den>
                                </m:f>
                              </m:oMath>
                            </m:oMathPara>
                          </a14:m>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u="none" strike="noStrike" dirty="0">
                              <a:effectLst/>
                            </a:rPr>
                            <a:t>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600" b="0" i="0" u="none" strike="noStrike" dirty="0">
                              <a:solidFill>
                                <a:srgbClr val="000000"/>
                              </a:solidFill>
                              <a:effectLst/>
                              <a:latin typeface="Calibri" panose="020F0502020204030204" pitchFamily="34" charset="0"/>
                            </a:rPr>
                            <a:t>je jedno, jestli tipuji nebo ne</a:t>
                          </a:r>
                        </a:p>
                      </a:txBody>
                      <a:tcPr marL="9525" marR="9525" marT="9525" marB="0" anchor="ctr"/>
                    </a:tc>
                    <a:extLst>
                      <a:ext uri="{0D108BD9-81ED-4DB2-BD59-A6C34878D82A}">
                        <a16:rowId xmlns:a16="http://schemas.microsoft.com/office/drawing/2014/main" val="1555020271"/>
                      </a:ext>
                    </a:extLst>
                  </a:tr>
                  <a:tr h="691277">
                    <a:tc>
                      <a:txBody>
                        <a:bodyPr/>
                        <a:lstStyle/>
                        <a:p>
                          <a:pPr algn="ctr" fontAlgn="b"/>
                          <a:r>
                            <a:rPr lang="cs-CZ" sz="1400" u="none" strike="noStrike" dirty="0">
                              <a:effectLst/>
                            </a:rPr>
                            <a:t>Bonus 1/(k-1)</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f>
                                  <m:fPr>
                                    <m:ctrlPr>
                                      <a:rPr lang="cs-CZ" sz="1600" b="0" i="1" u="none" strike="noStrike" smtClean="0">
                                        <a:solidFill>
                                          <a:srgbClr val="000000"/>
                                        </a:solidFill>
                                        <a:effectLst/>
                                        <a:latin typeface="Cambria Math" panose="02040503050406030204" pitchFamily="18" charset="0"/>
                                      </a:rPr>
                                    </m:ctrlPr>
                                  </m:fPr>
                                  <m:num>
                                    <m:r>
                                      <a:rPr lang="cs-CZ" sz="1600" b="0" i="1" u="none" strike="noStrike" smtClean="0">
                                        <a:solidFill>
                                          <a:srgbClr val="000000"/>
                                        </a:solidFill>
                                        <a:effectLst/>
                                        <a:latin typeface="Cambria Math" panose="02040503050406030204" pitchFamily="18" charset="0"/>
                                      </a:rPr>
                                      <m:t>1</m:t>
                                    </m:r>
                                  </m:num>
                                  <m:den>
                                    <m:r>
                                      <a:rPr lang="cs-CZ" sz="1600" b="0" i="1" u="none" strike="noStrike" smtClean="0">
                                        <a:solidFill>
                                          <a:srgbClr val="000000"/>
                                        </a:solidFill>
                                        <a:effectLst/>
                                        <a:latin typeface="Cambria Math" panose="02040503050406030204" pitchFamily="18" charset="0"/>
                                      </a:rPr>
                                      <m:t>𝑘</m:t>
                                    </m:r>
                                    <m:r>
                                      <a:rPr lang="cs-CZ" sz="1600" b="0" i="1" u="none" strike="noStrike" smtClean="0">
                                        <a:solidFill>
                                          <a:srgbClr val="000000"/>
                                        </a:solidFill>
                                        <a:effectLst/>
                                        <a:latin typeface="Cambria Math" panose="02040503050406030204" pitchFamily="18" charset="0"/>
                                      </a:rPr>
                                      <m:t>−1</m:t>
                                    </m:r>
                                  </m:den>
                                </m:f>
                              </m:oMath>
                            </m:oMathPara>
                          </a14:m>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f>
                                  <m:fPr>
                                    <m:ctrlPr>
                                      <a:rPr lang="cs-CZ" sz="1600" b="0" i="1" u="none" strike="noStrike" smtClean="0">
                                        <a:solidFill>
                                          <a:srgbClr val="000000"/>
                                        </a:solidFill>
                                        <a:effectLst/>
                                        <a:latin typeface="Cambria Math" panose="02040503050406030204" pitchFamily="18" charset="0"/>
                                      </a:rPr>
                                    </m:ctrlPr>
                                  </m:fPr>
                                  <m:num>
                                    <m:r>
                                      <a:rPr lang="cs-CZ" sz="1600" b="0" i="1" u="none" strike="noStrike" smtClean="0">
                                        <a:solidFill>
                                          <a:srgbClr val="000000"/>
                                        </a:solidFill>
                                        <a:effectLst/>
                                        <a:latin typeface="Cambria Math" panose="02040503050406030204" pitchFamily="18" charset="0"/>
                                      </a:rPr>
                                      <m:t>1</m:t>
                                    </m:r>
                                  </m:num>
                                  <m:den>
                                    <m:r>
                                      <a:rPr lang="cs-CZ" sz="1600" b="0" i="1" u="none" strike="noStrike" smtClean="0">
                                        <a:solidFill>
                                          <a:srgbClr val="000000"/>
                                        </a:solidFill>
                                        <a:effectLst/>
                                        <a:latin typeface="Cambria Math" panose="02040503050406030204" pitchFamily="18" charset="0"/>
                                      </a:rPr>
                                      <m:t>𝑘</m:t>
                                    </m:r>
                                  </m:den>
                                </m:f>
                              </m:oMath>
                            </m:oMathPara>
                          </a14:m>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u="none" strike="noStrike" dirty="0">
                              <a:effectLst/>
                            </a:rPr>
                            <a:t> </a:t>
                          </a:r>
                          <a14:m>
                            <m:oMath xmlns:m="http://schemas.openxmlformats.org/officeDocument/2006/math">
                              <m:r>
                                <a:rPr lang="cs-CZ" sz="1600" b="0" i="0" u="none" strike="noStrike" smtClean="0">
                                  <a:solidFill>
                                    <a:srgbClr val="000000"/>
                                  </a:solidFill>
                                  <a:effectLst/>
                                  <a:latin typeface="Cambria Math" panose="02040503050406030204" pitchFamily="18" charset="0"/>
                                </a:rPr>
                                <m:t>−</m:t>
                              </m:r>
                              <m:f>
                                <m:fPr>
                                  <m:ctrlPr>
                                    <a:rPr lang="cs-CZ" sz="1600" b="0" i="1" u="none" strike="noStrike" smtClean="0">
                                      <a:solidFill>
                                        <a:srgbClr val="000000"/>
                                      </a:solidFill>
                                      <a:effectLst/>
                                      <a:latin typeface="Cambria Math" panose="02040503050406030204" pitchFamily="18" charset="0"/>
                                    </a:rPr>
                                  </m:ctrlPr>
                                </m:fPr>
                                <m:num>
                                  <m:r>
                                    <a:rPr lang="cs-CZ" sz="1600" b="0" i="1" u="none" strike="noStrike" smtClean="0">
                                      <a:solidFill>
                                        <a:srgbClr val="000000"/>
                                      </a:solidFill>
                                      <a:effectLst/>
                                      <a:latin typeface="Cambria Math" panose="02040503050406030204" pitchFamily="18" charset="0"/>
                                    </a:rPr>
                                    <m:t>1</m:t>
                                  </m:r>
                                </m:num>
                                <m:den>
                                  <m:r>
                                    <a:rPr lang="cs-CZ" sz="1600" b="0" i="1" u="none" strike="noStrike" smtClean="0">
                                      <a:solidFill>
                                        <a:srgbClr val="000000"/>
                                      </a:solidFill>
                                      <a:effectLst/>
                                      <a:latin typeface="Cambria Math" panose="02040503050406030204" pitchFamily="18" charset="0"/>
                                    </a:rPr>
                                    <m:t>𝑘</m:t>
                                  </m:r>
                                  <m:r>
                                    <a:rPr lang="cs-CZ" sz="1600" b="0" i="1" u="none" strike="noStrike" smtClean="0">
                                      <a:solidFill>
                                        <a:srgbClr val="000000"/>
                                      </a:solidFill>
                                      <a:effectLst/>
                                      <a:latin typeface="Cambria Math" panose="02040503050406030204" pitchFamily="18" charset="0"/>
                                    </a:rPr>
                                    <m:t>(</m:t>
                                  </m:r>
                                  <m:r>
                                    <a:rPr lang="cs-CZ" sz="1600" b="0" i="1" u="none" strike="noStrike" smtClean="0">
                                      <a:solidFill>
                                        <a:srgbClr val="000000"/>
                                      </a:solidFill>
                                      <a:effectLst/>
                                      <a:latin typeface="Cambria Math" panose="02040503050406030204" pitchFamily="18" charset="0"/>
                                    </a:rPr>
                                    <m:t>𝑘</m:t>
                                  </m:r>
                                  <m:r>
                                    <a:rPr lang="cs-CZ" sz="1600" b="0" i="1" u="none" strike="noStrike" smtClean="0">
                                      <a:solidFill>
                                        <a:srgbClr val="000000"/>
                                      </a:solidFill>
                                      <a:effectLst/>
                                      <a:latin typeface="Cambria Math" panose="02040503050406030204" pitchFamily="18" charset="0"/>
                                    </a:rPr>
                                    <m:t>−1)</m:t>
                                  </m:r>
                                </m:den>
                              </m:f>
                            </m:oMath>
                          </a14:m>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600" b="0" i="0" u="none" strike="noStrike" dirty="0">
                              <a:solidFill>
                                <a:srgbClr val="000000"/>
                              </a:solidFill>
                              <a:effectLst/>
                              <a:latin typeface="Calibri" panose="020F0502020204030204" pitchFamily="34" charset="0"/>
                            </a:rPr>
                            <a:t>tipování se (trošku) nevyplatí</a:t>
                          </a:r>
                        </a:p>
                      </a:txBody>
                      <a:tcPr marL="9525" marR="9525" marT="9525" marB="0" anchor="ctr"/>
                    </a:tc>
                    <a:extLst>
                      <a:ext uri="{0D108BD9-81ED-4DB2-BD59-A6C34878D82A}">
                        <a16:rowId xmlns:a16="http://schemas.microsoft.com/office/drawing/2014/main" val="344289187"/>
                      </a:ext>
                    </a:extLst>
                  </a:tr>
                </a:tbl>
              </a:graphicData>
            </a:graphic>
          </p:graphicFrame>
        </mc:Choice>
        <mc:Fallback xmlns="">
          <p:graphicFrame>
            <p:nvGraphicFramePr>
              <p:cNvPr id="5" name="Tabulka 4"/>
              <p:cNvGraphicFramePr>
                <a:graphicFrameLocks noGrp="1"/>
              </p:cNvGraphicFramePr>
              <p:nvPr>
                <p:extLst>
                  <p:ext uri="{D42A27DB-BD31-4B8C-83A1-F6EECF244321}">
                    <p14:modId xmlns:p14="http://schemas.microsoft.com/office/powerpoint/2010/main" val="308291531"/>
                  </p:ext>
                </p:extLst>
              </p:nvPr>
            </p:nvGraphicFramePr>
            <p:xfrm>
              <a:off x="683568" y="836712"/>
              <a:ext cx="7560840" cy="4363193"/>
            </p:xfrm>
            <a:graphic>
              <a:graphicData uri="http://schemas.openxmlformats.org/drawingml/2006/table">
                <a:tbl>
                  <a:tblPr firstRow="1" firstCol="1">
                    <a:tableStyleId>{74C1A8A3-306A-4EB7-A6B1-4F7E0EB9C5D6}</a:tableStyleId>
                  </a:tblPr>
                  <a:tblGrid>
                    <a:gridCol w="1934169">
                      <a:extLst>
                        <a:ext uri="{9D8B030D-6E8A-4147-A177-3AD203B41FA5}">
                          <a16:colId xmlns:a16="http://schemas.microsoft.com/office/drawing/2014/main" val="2522727597"/>
                        </a:ext>
                      </a:extLst>
                    </a:gridCol>
                    <a:gridCol w="1275490">
                      <a:extLst>
                        <a:ext uri="{9D8B030D-6E8A-4147-A177-3AD203B41FA5}">
                          <a16:colId xmlns:a16="http://schemas.microsoft.com/office/drawing/2014/main" val="1637510640"/>
                        </a:ext>
                      </a:extLst>
                    </a:gridCol>
                    <a:gridCol w="1275490">
                      <a:extLst>
                        <a:ext uri="{9D8B030D-6E8A-4147-A177-3AD203B41FA5}">
                          <a16:colId xmlns:a16="http://schemas.microsoft.com/office/drawing/2014/main" val="1227449213"/>
                        </a:ext>
                      </a:extLst>
                    </a:gridCol>
                    <a:gridCol w="1275490">
                      <a:extLst>
                        <a:ext uri="{9D8B030D-6E8A-4147-A177-3AD203B41FA5}">
                          <a16:colId xmlns:a16="http://schemas.microsoft.com/office/drawing/2014/main" val="1950589841"/>
                        </a:ext>
                      </a:extLst>
                    </a:gridCol>
                    <a:gridCol w="1800201">
                      <a:extLst>
                        <a:ext uri="{9D8B030D-6E8A-4147-A177-3AD203B41FA5}">
                          <a16:colId xmlns:a16="http://schemas.microsoft.com/office/drawing/2014/main" val="596151535"/>
                        </a:ext>
                      </a:extLst>
                    </a:gridCol>
                  </a:tblGrid>
                  <a:tr h="906808">
                    <a:tc>
                      <a:txBody>
                        <a:bodyPr/>
                        <a:lstStyle/>
                        <a:p>
                          <a:pPr algn="ctr" fontAlgn="b"/>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b="1" i="0" u="none" strike="noStrike" dirty="0">
                              <a:solidFill>
                                <a:schemeClr val="lt1"/>
                              </a:solidFill>
                              <a:effectLst/>
                              <a:latin typeface="+mn-lt"/>
                            </a:rPr>
                            <a:t>Střední</a:t>
                          </a:r>
                          <a:r>
                            <a:rPr lang="cs-CZ" sz="1400" b="1" i="0" u="none" strike="noStrike" baseline="0" dirty="0">
                              <a:solidFill>
                                <a:schemeClr val="lt1"/>
                              </a:solidFill>
                              <a:effectLst/>
                              <a:latin typeface="+mn-lt"/>
                            </a:rPr>
                            <a:t> zisk, když nevyplní</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b="1" i="0" u="none" strike="noStrike" dirty="0">
                              <a:solidFill>
                                <a:schemeClr val="lt1"/>
                              </a:solidFill>
                              <a:effectLst/>
                              <a:latin typeface="+mn-lt"/>
                            </a:rPr>
                            <a:t>Střední</a:t>
                          </a:r>
                          <a:r>
                            <a:rPr lang="cs-CZ" sz="1400" b="1" i="0" u="none" strike="noStrike" baseline="0" dirty="0">
                              <a:solidFill>
                                <a:schemeClr val="lt1"/>
                              </a:solidFill>
                              <a:effectLst/>
                              <a:latin typeface="+mn-lt"/>
                            </a:rPr>
                            <a:t> zisk, když</a:t>
                          </a:r>
                        </a:p>
                        <a:p>
                          <a:pPr algn="ctr" fontAlgn="b"/>
                          <a:r>
                            <a:rPr lang="cs-CZ" sz="1400" b="1" i="0" u="none" strike="noStrike" baseline="0" dirty="0">
                              <a:solidFill>
                                <a:schemeClr val="lt1"/>
                              </a:solidFill>
                              <a:effectLst/>
                              <a:latin typeface="+mn-lt"/>
                            </a:rPr>
                            <a:t>si tipne</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u="none" strike="noStrike" dirty="0">
                              <a:effectLst/>
                            </a:rPr>
                            <a:t>Rozdíl</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400" b="1" u="none" strike="noStrike" kern="1200" dirty="0">
                              <a:solidFill>
                                <a:schemeClr val="lt1"/>
                              </a:solidFill>
                              <a:effectLst/>
                              <a:latin typeface="+mn-lt"/>
                              <a:ea typeface="+mn-ea"/>
                              <a:cs typeface="+mn-cs"/>
                            </a:rPr>
                            <a:t>Důsledek</a:t>
                          </a:r>
                        </a:p>
                      </a:txBody>
                      <a:tcPr marL="9525" marR="9525" marT="9525" marB="0" anchor="ctr"/>
                    </a:tc>
                    <a:extLst>
                      <a:ext uri="{0D108BD9-81ED-4DB2-BD59-A6C34878D82A}">
                        <a16:rowId xmlns:a16="http://schemas.microsoft.com/office/drawing/2014/main" val="1846730197"/>
                      </a:ext>
                    </a:extLst>
                  </a:tr>
                  <a:tr h="691277">
                    <a:tc>
                      <a:txBody>
                        <a:bodyPr/>
                        <a:lstStyle/>
                        <a:p>
                          <a:pPr algn="ctr" fontAlgn="b"/>
                          <a:r>
                            <a:rPr lang="cs-CZ" sz="1400" u="none" strike="noStrike" dirty="0">
                              <a:effectLst/>
                            </a:rPr>
                            <a:t>Bez korekce</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u="none" strike="noStrike" dirty="0">
                              <a:effectLst/>
                            </a:rPr>
                            <a:t>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endParaRPr lang="cs-CZ"/>
                        </a:p>
                      </a:txBody>
                      <a:tcPr marL="9525" marR="9525" marT="9525" marB="0" anchor="ctr">
                        <a:blipFill>
                          <a:blip r:embed="rId2"/>
                          <a:stretch>
                            <a:fillRect l="-252153" t="-132456" r="-242584" b="-402632"/>
                          </a:stretch>
                        </a:blipFill>
                      </a:tcPr>
                    </a:tc>
                    <a:tc>
                      <a:txBody>
                        <a:bodyPr/>
                        <a:lstStyle/>
                        <a:p>
                          <a:endParaRPr lang="cs-CZ"/>
                        </a:p>
                      </a:txBody>
                      <a:tcPr marL="9525" marR="9525" marT="9525" marB="0" anchor="ctr">
                        <a:blipFill>
                          <a:blip r:embed="rId2"/>
                          <a:stretch>
                            <a:fillRect l="-350476" t="-132456" r="-141429" b="-402632"/>
                          </a:stretch>
                        </a:blipFill>
                      </a:tcPr>
                    </a:tc>
                    <a:tc>
                      <a:txBody>
                        <a:bodyPr/>
                        <a:lstStyle/>
                        <a:p>
                          <a:pPr algn="ctr" fontAlgn="b"/>
                          <a:r>
                            <a:rPr lang="cs-CZ" sz="1600" b="0" i="0" u="none" strike="noStrike" dirty="0">
                              <a:solidFill>
                                <a:srgbClr val="000000"/>
                              </a:solidFill>
                              <a:effectLst/>
                              <a:latin typeface="Calibri" panose="020F0502020204030204" pitchFamily="34" charset="0"/>
                            </a:rPr>
                            <a:t>tipování se výrazně vyplatí</a:t>
                          </a:r>
                        </a:p>
                      </a:txBody>
                      <a:tcPr marL="9525" marR="9525" marT="9525" marB="0" anchor="ctr"/>
                    </a:tc>
                    <a:extLst>
                      <a:ext uri="{0D108BD9-81ED-4DB2-BD59-A6C34878D82A}">
                        <a16:rowId xmlns:a16="http://schemas.microsoft.com/office/drawing/2014/main" val="3640086915"/>
                      </a:ext>
                    </a:extLst>
                  </a:tr>
                  <a:tr h="691277">
                    <a:tc>
                      <a:txBody>
                        <a:bodyPr/>
                        <a:lstStyle/>
                        <a:p>
                          <a:pPr algn="ctr" fontAlgn="b"/>
                          <a:r>
                            <a:rPr lang="cs-CZ" sz="1400" u="none" strike="noStrike" dirty="0">
                              <a:effectLst/>
                            </a:rPr>
                            <a:t>Penalta 1/k</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u="none" strike="noStrike" dirty="0">
                              <a:effectLst/>
                            </a:rPr>
                            <a:t>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endParaRPr lang="cs-CZ"/>
                        </a:p>
                      </a:txBody>
                      <a:tcPr marL="9525" marR="9525" marT="9525" marB="0" anchor="ctr">
                        <a:blipFill>
                          <a:blip r:embed="rId2"/>
                          <a:stretch>
                            <a:fillRect l="-252153" t="-234513" r="-242584" b="-306195"/>
                          </a:stretch>
                        </a:blipFill>
                      </a:tcPr>
                    </a:tc>
                    <a:tc>
                      <a:txBody>
                        <a:bodyPr/>
                        <a:lstStyle/>
                        <a:p>
                          <a:endParaRPr lang="cs-CZ"/>
                        </a:p>
                      </a:txBody>
                      <a:tcPr marL="9525" marR="9525" marT="9525" marB="0" anchor="ctr">
                        <a:blipFill>
                          <a:blip r:embed="rId2"/>
                          <a:stretch>
                            <a:fillRect l="-350476" t="-234513" r="-141429" b="-306195"/>
                          </a:stretch>
                        </a:blip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600" b="0" i="0" u="none" strike="noStrike" dirty="0">
                              <a:solidFill>
                                <a:srgbClr val="000000"/>
                              </a:solidFill>
                              <a:effectLst/>
                              <a:latin typeface="Calibri" panose="020F0502020204030204" pitchFamily="34" charset="0"/>
                            </a:rPr>
                            <a:t>tipování se (trošku) vyplatí</a:t>
                          </a:r>
                        </a:p>
                      </a:txBody>
                      <a:tcPr marL="9525" marR="9525" marT="9525" marB="0" anchor="ctr"/>
                    </a:tc>
                    <a:extLst>
                      <a:ext uri="{0D108BD9-81ED-4DB2-BD59-A6C34878D82A}">
                        <a16:rowId xmlns:a16="http://schemas.microsoft.com/office/drawing/2014/main" val="1077481698"/>
                      </a:ext>
                    </a:extLst>
                  </a:tr>
                  <a:tr h="691277">
                    <a:tc>
                      <a:txBody>
                        <a:bodyPr/>
                        <a:lstStyle/>
                        <a:p>
                          <a:pPr algn="ctr" fontAlgn="b"/>
                          <a:r>
                            <a:rPr lang="cs-CZ" sz="1400" u="none" strike="noStrike" dirty="0">
                              <a:effectLst/>
                            </a:rPr>
                            <a:t>Penalta 1/(k-1)</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u="none" strike="noStrike" dirty="0">
                              <a:effectLst/>
                            </a:rPr>
                            <a:t>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u="none" strike="noStrike" dirty="0">
                              <a:effectLst/>
                            </a:rPr>
                            <a:t>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cs-CZ" sz="1600" b="0" i="0" u="none" strike="noStrike" dirty="0">
                              <a:solidFill>
                                <a:srgbClr val="000000"/>
                              </a:solidFill>
                              <a:effectLst/>
                              <a:latin typeface="Calibri" panose="020F0502020204030204" pitchFamily="34" charset="0"/>
                            </a:rPr>
                            <a:t>je jedno, jestli tipuji nebo ne</a:t>
                          </a:r>
                        </a:p>
                      </a:txBody>
                      <a:tcPr marL="9525" marR="9525" marT="9525" marB="0" anchor="ctr"/>
                    </a:tc>
                    <a:extLst>
                      <a:ext uri="{0D108BD9-81ED-4DB2-BD59-A6C34878D82A}">
                        <a16:rowId xmlns:a16="http://schemas.microsoft.com/office/drawing/2014/main" val="815560857"/>
                      </a:ext>
                    </a:extLst>
                  </a:tr>
                  <a:tr h="691277">
                    <a:tc>
                      <a:txBody>
                        <a:bodyPr/>
                        <a:lstStyle/>
                        <a:p>
                          <a:pPr algn="ctr" fontAlgn="b"/>
                          <a:r>
                            <a:rPr lang="cs-CZ" sz="1400" u="none" strike="noStrike" dirty="0">
                              <a:effectLst/>
                            </a:rPr>
                            <a:t>Bonus 1/k</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endParaRPr lang="cs-CZ"/>
                        </a:p>
                      </a:txBody>
                      <a:tcPr marL="9525" marR="9525" marT="9525" marB="0" anchor="ctr">
                        <a:blipFill>
                          <a:blip r:embed="rId2"/>
                          <a:stretch>
                            <a:fillRect l="-150952" t="-435398" r="-340952" b="-105310"/>
                          </a:stretch>
                        </a:blipFill>
                      </a:tcPr>
                    </a:tc>
                    <a:tc>
                      <a:txBody>
                        <a:bodyPr/>
                        <a:lstStyle/>
                        <a:p>
                          <a:endParaRPr lang="cs-CZ"/>
                        </a:p>
                      </a:txBody>
                      <a:tcPr marL="9525" marR="9525" marT="9525" marB="0" anchor="ctr">
                        <a:blipFill>
                          <a:blip r:embed="rId2"/>
                          <a:stretch>
                            <a:fillRect l="-252153" t="-435398" r="-242584" b="-105310"/>
                          </a:stretch>
                        </a:blipFill>
                      </a:tcPr>
                    </a:tc>
                    <a:tc>
                      <a:txBody>
                        <a:bodyPr/>
                        <a:lstStyle/>
                        <a:p>
                          <a:pPr algn="ctr" fontAlgn="b"/>
                          <a:r>
                            <a:rPr lang="cs-CZ" sz="1600" u="none" strike="noStrike" dirty="0">
                              <a:effectLst/>
                            </a:rPr>
                            <a:t>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600" b="0" i="0" u="none" strike="noStrike" dirty="0">
                              <a:solidFill>
                                <a:srgbClr val="000000"/>
                              </a:solidFill>
                              <a:effectLst/>
                              <a:latin typeface="Calibri" panose="020F0502020204030204" pitchFamily="34" charset="0"/>
                            </a:rPr>
                            <a:t>je jedno, jestli tipuji nebo ne</a:t>
                          </a:r>
                        </a:p>
                      </a:txBody>
                      <a:tcPr marL="9525" marR="9525" marT="9525" marB="0" anchor="ctr"/>
                    </a:tc>
                    <a:extLst>
                      <a:ext uri="{0D108BD9-81ED-4DB2-BD59-A6C34878D82A}">
                        <a16:rowId xmlns:a16="http://schemas.microsoft.com/office/drawing/2014/main" val="1555020271"/>
                      </a:ext>
                    </a:extLst>
                  </a:tr>
                  <a:tr h="691277">
                    <a:tc>
                      <a:txBody>
                        <a:bodyPr/>
                        <a:lstStyle/>
                        <a:p>
                          <a:pPr algn="ctr" fontAlgn="b"/>
                          <a:r>
                            <a:rPr lang="cs-CZ" sz="1400" u="none" strike="noStrike" dirty="0">
                              <a:effectLst/>
                            </a:rPr>
                            <a:t>Bonus 1/(k-1)</a:t>
                          </a:r>
                          <a:endParaRPr lang="cs-CZ" sz="1400" b="0" i="0" u="none" strike="noStrike" dirty="0">
                            <a:solidFill>
                              <a:srgbClr val="000000"/>
                            </a:solidFill>
                            <a:effectLst/>
                            <a:latin typeface="Calibri" panose="020F0502020204030204" pitchFamily="34" charset="0"/>
                          </a:endParaRPr>
                        </a:p>
                      </a:txBody>
                      <a:tcPr marL="9525" marR="9525" marT="9525" marB="0" anchor="ctr"/>
                    </a:tc>
                    <a:tc>
                      <a:txBody>
                        <a:bodyPr/>
                        <a:lstStyle/>
                        <a:p>
                          <a:endParaRPr lang="cs-CZ"/>
                        </a:p>
                      </a:txBody>
                      <a:tcPr marL="9525" marR="9525" marT="9525" marB="0" anchor="ctr">
                        <a:blipFill>
                          <a:blip r:embed="rId2"/>
                          <a:stretch>
                            <a:fillRect l="-150952" t="-530702" r="-340952" b="-4386"/>
                          </a:stretch>
                        </a:blipFill>
                      </a:tcPr>
                    </a:tc>
                    <a:tc>
                      <a:txBody>
                        <a:bodyPr/>
                        <a:lstStyle/>
                        <a:p>
                          <a:endParaRPr lang="cs-CZ"/>
                        </a:p>
                      </a:txBody>
                      <a:tcPr marL="9525" marR="9525" marT="9525" marB="0" anchor="ctr">
                        <a:blipFill>
                          <a:blip r:embed="rId2"/>
                          <a:stretch>
                            <a:fillRect l="-252153" t="-530702" r="-242584" b="-4386"/>
                          </a:stretch>
                        </a:blipFill>
                      </a:tcPr>
                    </a:tc>
                    <a:tc>
                      <a:txBody>
                        <a:bodyPr/>
                        <a:lstStyle/>
                        <a:p>
                          <a:endParaRPr lang="cs-CZ"/>
                        </a:p>
                      </a:txBody>
                      <a:tcPr marL="9525" marR="9525" marT="9525" marB="0" anchor="ctr">
                        <a:blipFill>
                          <a:blip r:embed="rId2"/>
                          <a:stretch>
                            <a:fillRect l="-350476" t="-530702" r="-141429" b="-4386"/>
                          </a:stretch>
                        </a:blip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600" b="0" i="0" u="none" strike="noStrike" dirty="0">
                              <a:solidFill>
                                <a:srgbClr val="000000"/>
                              </a:solidFill>
                              <a:effectLst/>
                              <a:latin typeface="Calibri" panose="020F0502020204030204" pitchFamily="34" charset="0"/>
                            </a:rPr>
                            <a:t>tipování se (trošku) nevyplatí</a:t>
                          </a:r>
                        </a:p>
                      </a:txBody>
                      <a:tcPr marL="9525" marR="9525" marT="9525" marB="0" anchor="ctr"/>
                    </a:tc>
                    <a:extLst>
                      <a:ext uri="{0D108BD9-81ED-4DB2-BD59-A6C34878D82A}">
                        <a16:rowId xmlns:a16="http://schemas.microsoft.com/office/drawing/2014/main" val="344289187"/>
                      </a:ext>
                    </a:extLst>
                  </a:tr>
                </a:tbl>
              </a:graphicData>
            </a:graphic>
          </p:graphicFrame>
        </mc:Fallback>
      </mc:AlternateContent>
    </p:spTree>
    <p:extLst>
      <p:ext uri="{BB962C8B-B14F-4D97-AF65-F5344CB8AC3E}">
        <p14:creationId xmlns:p14="http://schemas.microsoft.com/office/powerpoint/2010/main" val="9489354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0" y="332656"/>
            <a:ext cx="7772400" cy="5839544"/>
          </a:xfrm>
        </p:spPr>
        <p:txBody>
          <a:bodyPr>
            <a:normAutofit/>
          </a:bodyPr>
          <a:lstStyle/>
          <a:p>
            <a:pPr marL="0" indent="0">
              <a:buNone/>
            </a:pPr>
            <a:r>
              <a:rPr lang="cs-CZ" dirty="0"/>
              <a:t>Další průzkum pomocí simulace</a:t>
            </a:r>
          </a:p>
          <a:p>
            <a:r>
              <a:rPr lang="cs-CZ" dirty="0"/>
              <a:t>Prozkoumejme, jak by v testu dopadli 2 studenti:</a:t>
            </a:r>
          </a:p>
          <a:p>
            <a:pPr lvl="1"/>
            <a:r>
              <a:rPr lang="cs-CZ" dirty="0"/>
              <a:t>jeden odpoví, jen když zná odpověď; když nezná, tak nechá položku nevyplněnou</a:t>
            </a:r>
          </a:p>
          <a:p>
            <a:pPr lvl="1"/>
            <a:r>
              <a:rPr lang="cs-CZ" dirty="0"/>
              <a:t>druhý když ví, tak odpoví, a když neví, tak náhodně vybere libovolnou možnost</a:t>
            </a:r>
          </a:p>
          <a:p>
            <a:r>
              <a:rPr lang="cs-CZ" dirty="0"/>
              <a:t>Test má 20 položek a vybíráme z 5 možností.</a:t>
            </a:r>
          </a:p>
          <a:p>
            <a:r>
              <a:rPr lang="cs-CZ" dirty="0"/>
              <a:t>Pro každého studenta budeme měnit pravděpodobnost, že na libovolnou položku zná řešení, od 0 po 1.</a:t>
            </a:r>
          </a:p>
          <a:p>
            <a:endParaRPr lang="cs-CZ" dirty="0"/>
          </a:p>
          <a:p>
            <a:pPr marL="0" indent="0">
              <a:buNone/>
            </a:pPr>
            <a:r>
              <a:rPr lang="cs-CZ" dirty="0"/>
              <a:t>Výsledek:</a:t>
            </a:r>
          </a:p>
          <a:p>
            <a:r>
              <a:rPr lang="cs-CZ" dirty="0"/>
              <a:t>Korelace znalostí studenta a počtu bodů nezávisí na penalizaci/bonusu, ale jen na tom, jestli student tipuje – když netipuje, tak je korelace trošku silnější</a:t>
            </a:r>
          </a:p>
        </p:txBody>
      </p:sp>
    </p:spTree>
    <p:extLst>
      <p:ext uri="{BB962C8B-B14F-4D97-AF65-F5344CB8AC3E}">
        <p14:creationId xmlns:p14="http://schemas.microsoft.com/office/powerpoint/2010/main" val="3666279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 y="9525"/>
            <a:ext cx="9137365" cy="6093296"/>
          </a:xfrm>
          <a:prstGeom prst="rect">
            <a:avLst/>
          </a:prstGeom>
        </p:spPr>
      </p:pic>
    </p:spTree>
    <p:extLst>
      <p:ext uri="{BB962C8B-B14F-4D97-AF65-F5344CB8AC3E}">
        <p14:creationId xmlns:p14="http://schemas.microsoft.com/office/powerpoint/2010/main" val="34569451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856136"/>
          </a:xfrm>
        </p:spPr>
        <p:txBody>
          <a:bodyPr/>
          <a:lstStyle/>
          <a:p>
            <a:r>
              <a:rPr lang="cs-CZ" dirty="0"/>
              <a:t>Chybějící hodnoty</a:t>
            </a:r>
          </a:p>
        </p:txBody>
      </p:sp>
      <p:sp>
        <p:nvSpPr>
          <p:cNvPr id="3" name="Zástupný symbol pro obsah 2"/>
          <p:cNvSpPr>
            <a:spLocks noGrp="1"/>
          </p:cNvSpPr>
          <p:nvPr>
            <p:ph idx="1"/>
          </p:nvPr>
        </p:nvSpPr>
        <p:spPr>
          <a:xfrm>
            <a:off x="685800" y="1556792"/>
            <a:ext cx="7772400" cy="5040560"/>
          </a:xfrm>
        </p:spPr>
        <p:txBody>
          <a:bodyPr>
            <a:normAutofit lnSpcReduction="10000"/>
          </a:bodyPr>
          <a:lstStyle/>
          <a:p>
            <a:r>
              <a:rPr lang="cs-CZ" dirty="0"/>
              <a:t>Při administraci formou tužka-papír, se zřejmě nevyhneme neúplně vyplněným záznamovým archům</a:t>
            </a:r>
          </a:p>
          <a:p>
            <a:r>
              <a:rPr lang="cs-CZ" dirty="0"/>
              <a:t>Abychom se mohli rozhodnout, co s nimi uděláme, měli bychom se zamyslet, o jaký druh chybění jde:</a:t>
            </a:r>
          </a:p>
          <a:p>
            <a:endParaRPr lang="cs-CZ" sz="1050" dirty="0"/>
          </a:p>
          <a:p>
            <a:pPr lvl="1"/>
            <a:r>
              <a:rPr lang="cs-CZ" dirty="0"/>
              <a:t>„</a:t>
            </a:r>
            <a:r>
              <a:rPr lang="cs-CZ" i="1" dirty="0" err="1"/>
              <a:t>Missing</a:t>
            </a:r>
            <a:r>
              <a:rPr lang="cs-CZ" i="1" dirty="0"/>
              <a:t> </a:t>
            </a:r>
            <a:r>
              <a:rPr lang="cs-CZ" i="1" dirty="0" err="1"/>
              <a:t>completely</a:t>
            </a:r>
            <a:r>
              <a:rPr lang="cs-CZ" i="1" dirty="0"/>
              <a:t> </a:t>
            </a:r>
            <a:r>
              <a:rPr lang="cs-CZ" i="1" dirty="0" err="1"/>
              <a:t>at</a:t>
            </a:r>
            <a:r>
              <a:rPr lang="cs-CZ" i="1" dirty="0"/>
              <a:t> </a:t>
            </a:r>
            <a:r>
              <a:rPr lang="cs-CZ" i="1" dirty="0" err="1"/>
              <a:t>random</a:t>
            </a:r>
            <a:r>
              <a:rPr lang="cs-CZ" dirty="0"/>
              <a:t>“ (MCAR) – to, jestli respondent odpověděl nebo ne, nijak nesouvisí s žádnou proměnnou, kterou sledujeme </a:t>
            </a:r>
            <a:r>
              <a:rPr lang="cs-CZ" dirty="0">
                <a:solidFill>
                  <a:schemeClr val="tx1">
                    <a:lumMod val="50000"/>
                    <a:lumOff val="50000"/>
                  </a:schemeClr>
                </a:solidFill>
              </a:rPr>
              <a:t>(tzn. např. přehlédl položku)</a:t>
            </a:r>
          </a:p>
          <a:p>
            <a:pPr lvl="1"/>
            <a:r>
              <a:rPr lang="cs-CZ" dirty="0"/>
              <a:t>„</a:t>
            </a:r>
            <a:r>
              <a:rPr lang="cs-CZ" i="1" dirty="0" err="1"/>
              <a:t>Missing</a:t>
            </a:r>
            <a:r>
              <a:rPr lang="cs-CZ" i="1" dirty="0"/>
              <a:t> </a:t>
            </a:r>
            <a:r>
              <a:rPr lang="cs-CZ" i="1" dirty="0" err="1"/>
              <a:t>at</a:t>
            </a:r>
            <a:r>
              <a:rPr lang="cs-CZ" i="1" dirty="0"/>
              <a:t> </a:t>
            </a:r>
            <a:r>
              <a:rPr lang="cs-CZ" i="1" dirty="0" err="1"/>
              <a:t>random</a:t>
            </a:r>
            <a:r>
              <a:rPr lang="cs-CZ" dirty="0"/>
              <a:t>“ (MAR) – to, jestli respondent odpověděl, souvisí s hodnotou některých ostatních sledovaných proměnných, ale ne se samotnou vynechanou položkou </a:t>
            </a:r>
            <a:r>
              <a:rPr lang="cs-CZ" dirty="0">
                <a:solidFill>
                  <a:schemeClr val="tx1">
                    <a:lumMod val="50000"/>
                    <a:lumOff val="50000"/>
                  </a:schemeClr>
                </a:solidFill>
              </a:rPr>
              <a:t>(např. muži častěji přeskočí otázku, jestli jsou depresivní, ne proto, že by byli depresivní, ale proto, že jsou muži)</a:t>
            </a:r>
          </a:p>
          <a:p>
            <a:pPr lvl="1"/>
            <a:r>
              <a:rPr lang="cs-CZ" dirty="0"/>
              <a:t>„</a:t>
            </a:r>
            <a:r>
              <a:rPr lang="cs-CZ" i="1" dirty="0" err="1"/>
              <a:t>Missing</a:t>
            </a:r>
            <a:r>
              <a:rPr lang="cs-CZ" i="1" dirty="0"/>
              <a:t> not </a:t>
            </a:r>
            <a:r>
              <a:rPr lang="cs-CZ" i="1" dirty="0" err="1"/>
              <a:t>at</a:t>
            </a:r>
            <a:r>
              <a:rPr lang="cs-CZ" i="1" dirty="0"/>
              <a:t> </a:t>
            </a:r>
            <a:r>
              <a:rPr lang="cs-CZ" i="1" dirty="0" err="1"/>
              <a:t>random</a:t>
            </a:r>
            <a:r>
              <a:rPr lang="cs-CZ" dirty="0"/>
              <a:t>“ (MNAR) – to, jestli respondent odpověděl nebo ne, souvisí s tím, co by měl odpovědět </a:t>
            </a:r>
            <a:r>
              <a:rPr lang="cs-CZ" dirty="0">
                <a:solidFill>
                  <a:schemeClr val="tx1">
                    <a:lumMod val="50000"/>
                    <a:lumOff val="50000"/>
                  </a:schemeClr>
                </a:solidFill>
              </a:rPr>
              <a:t>(byl jsi někdy přistižen při podvodu? -&gt; ten, kdo byl, položku spíš „zapomene“ vyplnit)</a:t>
            </a:r>
          </a:p>
          <a:p>
            <a:r>
              <a:rPr lang="cs-CZ" dirty="0"/>
              <a:t>Doplňování chybějících odpovědí označujeme slovem </a:t>
            </a:r>
            <a:r>
              <a:rPr lang="cs-CZ" b="1" dirty="0"/>
              <a:t>imputace</a:t>
            </a:r>
            <a:r>
              <a:rPr lang="cs-CZ" dirty="0"/>
              <a:t> (</a:t>
            </a:r>
            <a:r>
              <a:rPr lang="cs-CZ" dirty="0" err="1"/>
              <a:t>imputation</a:t>
            </a:r>
            <a:r>
              <a:rPr lang="cs-CZ" dirty="0"/>
              <a:t>)</a:t>
            </a:r>
          </a:p>
        </p:txBody>
      </p:sp>
    </p:spTree>
    <p:extLst>
      <p:ext uri="{BB962C8B-B14F-4D97-AF65-F5344CB8AC3E}">
        <p14:creationId xmlns:p14="http://schemas.microsoft.com/office/powerpoint/2010/main" val="1977927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p:cNvGraphicFramePr>
            <a:graphicFrameLocks noGrp="1"/>
          </p:cNvGraphicFramePr>
          <p:nvPr>
            <p:extLst>
              <p:ext uri="{D42A27DB-BD31-4B8C-83A1-F6EECF244321}">
                <p14:modId xmlns:p14="http://schemas.microsoft.com/office/powerpoint/2010/main" val="2694926403"/>
              </p:ext>
            </p:extLst>
          </p:nvPr>
        </p:nvGraphicFramePr>
        <p:xfrm>
          <a:off x="-6862" y="0"/>
          <a:ext cx="9150862" cy="6858000"/>
        </p:xfrm>
        <a:graphic>
          <a:graphicData uri="http://schemas.openxmlformats.org/drawingml/2006/table">
            <a:tbl>
              <a:tblPr firstRow="1" bandRow="1">
                <a:tableStyleId>{5C22544A-7EE6-4342-B048-85BDC9FD1C3A}</a:tableStyleId>
              </a:tblPr>
              <a:tblGrid>
                <a:gridCol w="2634646">
                  <a:extLst>
                    <a:ext uri="{9D8B030D-6E8A-4147-A177-3AD203B41FA5}">
                      <a16:colId xmlns:a16="http://schemas.microsoft.com/office/drawing/2014/main" val="1783557021"/>
                    </a:ext>
                  </a:extLst>
                </a:gridCol>
                <a:gridCol w="6516216">
                  <a:extLst>
                    <a:ext uri="{9D8B030D-6E8A-4147-A177-3AD203B41FA5}">
                      <a16:colId xmlns:a16="http://schemas.microsoft.com/office/drawing/2014/main" val="2791472784"/>
                    </a:ext>
                  </a:extLst>
                </a:gridCol>
              </a:tblGrid>
              <a:tr h="944383">
                <a:tc>
                  <a:txBody>
                    <a:bodyPr/>
                    <a:lstStyle/>
                    <a:p>
                      <a:r>
                        <a:rPr lang="cs-CZ" dirty="0"/>
                        <a:t>Řešení</a:t>
                      </a:r>
                    </a:p>
                  </a:txBody>
                  <a:tcPr/>
                </a:tc>
                <a:tc>
                  <a:txBody>
                    <a:bodyPr/>
                    <a:lstStyle/>
                    <a:p>
                      <a:r>
                        <a:rPr lang="cs-CZ" dirty="0"/>
                        <a:t>Popis</a:t>
                      </a:r>
                    </a:p>
                  </a:txBody>
                  <a:tcPr/>
                </a:tc>
                <a:extLst>
                  <a:ext uri="{0D108BD9-81ED-4DB2-BD59-A6C34878D82A}">
                    <a16:rowId xmlns:a16="http://schemas.microsoft.com/office/drawing/2014/main" val="3853193979"/>
                  </a:ext>
                </a:extLst>
              </a:tr>
              <a:tr h="685445">
                <a:tc>
                  <a:txBody>
                    <a:bodyPr/>
                    <a:lstStyle/>
                    <a:p>
                      <a:r>
                        <a:rPr lang="cs-CZ" dirty="0"/>
                        <a:t>Odstranění záznamu</a:t>
                      </a:r>
                    </a:p>
                  </a:txBody>
                  <a:tcPr/>
                </a:tc>
                <a:tc>
                  <a:txBody>
                    <a:bodyPr/>
                    <a:lstStyle/>
                    <a:p>
                      <a:r>
                        <a:rPr lang="cs-CZ" dirty="0"/>
                        <a:t>kvůli</a:t>
                      </a:r>
                      <a:r>
                        <a:rPr lang="cs-CZ" baseline="0" dirty="0"/>
                        <a:t> jedinému vynechanému políčku smažeme celý záznam (respondenta vyřadíme) -&gt; neúsporné</a:t>
                      </a:r>
                      <a:endParaRPr lang="cs-CZ" dirty="0"/>
                    </a:p>
                  </a:txBody>
                  <a:tcPr/>
                </a:tc>
                <a:extLst>
                  <a:ext uri="{0D108BD9-81ED-4DB2-BD59-A6C34878D82A}">
                    <a16:rowId xmlns:a16="http://schemas.microsoft.com/office/drawing/2014/main" val="3848750976"/>
                  </a:ext>
                </a:extLst>
              </a:tr>
              <a:tr h="753862">
                <a:tc>
                  <a:txBody>
                    <a:bodyPr/>
                    <a:lstStyle/>
                    <a:p>
                      <a:r>
                        <a:rPr lang="cs-CZ" dirty="0"/>
                        <a:t>Doplnění určitou konstantou </a:t>
                      </a:r>
                    </a:p>
                  </a:txBody>
                  <a:tcPr/>
                </a:tc>
                <a:tc>
                  <a:txBody>
                    <a:bodyPr/>
                    <a:lstStyle/>
                    <a:p>
                      <a:r>
                        <a:rPr lang="cs-CZ" dirty="0"/>
                        <a:t>např. „chybějící položky nahraďte číslem</a:t>
                      </a:r>
                      <a:r>
                        <a:rPr lang="cs-CZ" baseline="0" dirty="0"/>
                        <a:t> 2“ -&gt; jednoduché, ale nepřesné; ve výzkumu nemá místo</a:t>
                      </a:r>
                      <a:endParaRPr lang="cs-CZ" dirty="0"/>
                    </a:p>
                  </a:txBody>
                  <a:tcPr/>
                </a:tc>
                <a:extLst>
                  <a:ext uri="{0D108BD9-81ED-4DB2-BD59-A6C34878D82A}">
                    <a16:rowId xmlns:a16="http://schemas.microsoft.com/office/drawing/2014/main" val="501553981"/>
                  </a:ext>
                </a:extLst>
              </a:tr>
              <a:tr h="789829">
                <a:tc>
                  <a:txBody>
                    <a:bodyPr/>
                    <a:lstStyle/>
                    <a:p>
                      <a:r>
                        <a:rPr lang="cs-CZ" dirty="0"/>
                        <a:t>Doplnění sloupcovým průměrem</a:t>
                      </a:r>
                    </a:p>
                  </a:txBody>
                  <a:tcPr/>
                </a:tc>
                <a:tc>
                  <a:txBody>
                    <a:bodyPr/>
                    <a:lstStyle/>
                    <a:p>
                      <a:r>
                        <a:rPr lang="cs-CZ" dirty="0"/>
                        <a:t>chybějící hodnotu nahradíme průměrnou odpovědí na položku ostatních respondentů</a:t>
                      </a:r>
                    </a:p>
                  </a:txBody>
                  <a:tcPr/>
                </a:tc>
                <a:extLst>
                  <a:ext uri="{0D108BD9-81ED-4DB2-BD59-A6C34878D82A}">
                    <a16:rowId xmlns:a16="http://schemas.microsoft.com/office/drawing/2014/main" val="1038811971"/>
                  </a:ext>
                </a:extLst>
              </a:tr>
              <a:tr h="1300177">
                <a:tc>
                  <a:txBody>
                    <a:bodyPr/>
                    <a:lstStyle/>
                    <a:p>
                      <a:r>
                        <a:rPr lang="cs-CZ" dirty="0"/>
                        <a:t>Doplnění řádkovým průměrem</a:t>
                      </a:r>
                    </a:p>
                    <a:p>
                      <a:r>
                        <a:rPr lang="cs-CZ" dirty="0">
                          <a:solidFill>
                            <a:srgbClr val="FF0000"/>
                          </a:solidFill>
                        </a:rPr>
                        <a:t>(naše</a:t>
                      </a:r>
                      <a:r>
                        <a:rPr lang="cs-CZ" baseline="0" dirty="0">
                          <a:solidFill>
                            <a:srgbClr val="FF0000"/>
                          </a:solidFill>
                        </a:rPr>
                        <a:t> řešení z cvičení</a:t>
                      </a:r>
                      <a:r>
                        <a:rPr lang="cs-CZ"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chybějící hodnotu nahradíme průměrnou odpovědí daného probanda na ostatní</a:t>
                      </a:r>
                      <a:r>
                        <a:rPr lang="cs-CZ" baseline="0" dirty="0"/>
                        <a:t> položky (ty musí mít pochopitelně stejné měřítko a reverzní položky musí být přepočítány)</a:t>
                      </a:r>
                      <a:endParaRPr lang="cs-CZ" dirty="0"/>
                    </a:p>
                  </a:txBody>
                  <a:tcPr/>
                </a:tc>
                <a:extLst>
                  <a:ext uri="{0D108BD9-81ED-4DB2-BD59-A6C34878D82A}">
                    <a16:rowId xmlns:a16="http://schemas.microsoft.com/office/drawing/2014/main" val="1216094527"/>
                  </a:ext>
                </a:extLst>
              </a:tr>
              <a:tr h="1317866">
                <a:tc>
                  <a:txBody>
                    <a:bodyPr/>
                    <a:lstStyle/>
                    <a:p>
                      <a:r>
                        <a:rPr lang="cs-CZ" dirty="0"/>
                        <a:t>Regresní</a:t>
                      </a:r>
                      <a:r>
                        <a:rPr lang="cs-CZ" baseline="0" dirty="0"/>
                        <a:t> imputace</a:t>
                      </a:r>
                    </a:p>
                    <a:p>
                      <a:r>
                        <a:rPr lang="cs-CZ" baseline="0" dirty="0">
                          <a:solidFill>
                            <a:srgbClr val="FF0000"/>
                          </a:solidFill>
                        </a:rPr>
                        <a:t>(používám nejraději)</a:t>
                      </a:r>
                      <a:endParaRPr lang="cs-CZ" dirty="0">
                        <a:solidFill>
                          <a:srgbClr val="FF0000"/>
                        </a:solidFill>
                      </a:endParaRPr>
                    </a:p>
                  </a:txBody>
                  <a:tcPr/>
                </a:tc>
                <a:tc>
                  <a:txBody>
                    <a:bodyPr/>
                    <a:lstStyle/>
                    <a:p>
                      <a:r>
                        <a:rPr lang="cs-CZ" dirty="0"/>
                        <a:t>pomocí vyplněných položek a ostatních záznamů predikujeme hodnotu (tzn.</a:t>
                      </a:r>
                      <a:r>
                        <a:rPr lang="cs-CZ" baseline="0" dirty="0"/>
                        <a:t> jde o kombinaci předchozích dvou řešení); problém je, že pak spolu položky korelují více, než odpovídá realitě -&gt; vše vychází o trošku líp</a:t>
                      </a:r>
                      <a:endParaRPr lang="cs-CZ" dirty="0"/>
                    </a:p>
                  </a:txBody>
                  <a:tcPr/>
                </a:tc>
                <a:extLst>
                  <a:ext uri="{0D108BD9-81ED-4DB2-BD59-A6C34878D82A}">
                    <a16:rowId xmlns:a16="http://schemas.microsoft.com/office/drawing/2014/main" val="153782312"/>
                  </a:ext>
                </a:extLst>
              </a:tr>
              <a:tr h="1066438">
                <a:tc>
                  <a:txBody>
                    <a:bodyPr/>
                    <a:lstStyle/>
                    <a:p>
                      <a:r>
                        <a:rPr lang="cs-CZ" dirty="0"/>
                        <a:t>Stochastická imputace</a:t>
                      </a:r>
                    </a:p>
                  </a:txBody>
                  <a:tcPr/>
                </a:tc>
                <a:tc>
                  <a:txBody>
                    <a:bodyPr/>
                    <a:lstStyle/>
                    <a:p>
                      <a:r>
                        <a:rPr lang="cs-CZ" dirty="0"/>
                        <a:t>provedeme regresní imputaci, ale pak ke každé doplněné hodnotě přičteme malé náhodné číslo</a:t>
                      </a:r>
                      <a:r>
                        <a:rPr lang="cs-CZ" baseline="0" dirty="0"/>
                        <a:t> z N(0,</a:t>
                      </a:r>
                      <a:r>
                        <a:rPr lang="el-GR" baseline="0" dirty="0">
                          <a:latin typeface="Times New Roman" panose="02020603050405020304" pitchFamily="18" charset="0"/>
                          <a:cs typeface="Times New Roman" panose="02020603050405020304" pitchFamily="18" charset="0"/>
                        </a:rPr>
                        <a:t>σ</a:t>
                      </a:r>
                      <a:r>
                        <a:rPr lang="cs-CZ" baseline="30000" dirty="0">
                          <a:latin typeface="Times New Roman" panose="02020603050405020304" pitchFamily="18" charset="0"/>
                          <a:cs typeface="Times New Roman" panose="02020603050405020304" pitchFamily="18" charset="0"/>
                        </a:rPr>
                        <a:t>2</a:t>
                      </a:r>
                      <a:r>
                        <a:rPr lang="cs-CZ" baseline="0" dirty="0"/>
                        <a:t>), kde </a:t>
                      </a:r>
                      <a:r>
                        <a:rPr lang="el-GR" baseline="0" dirty="0">
                          <a:latin typeface="Times New Roman" panose="02020603050405020304" pitchFamily="18" charset="0"/>
                          <a:cs typeface="Times New Roman" panose="02020603050405020304" pitchFamily="18" charset="0"/>
                        </a:rPr>
                        <a:t>σ</a:t>
                      </a:r>
                      <a:r>
                        <a:rPr lang="cs-CZ" baseline="30000" dirty="0">
                          <a:latin typeface="Times New Roman" panose="02020603050405020304" pitchFamily="18" charset="0"/>
                          <a:cs typeface="Times New Roman" panose="02020603050405020304" pitchFamily="18" charset="0"/>
                        </a:rPr>
                        <a:t>2</a:t>
                      </a:r>
                      <a:r>
                        <a:rPr lang="cs-CZ" sz="1800" kern="1200" dirty="0">
                          <a:solidFill>
                            <a:schemeClr val="dk1"/>
                          </a:solidFill>
                          <a:latin typeface="+mn-lt"/>
                          <a:ea typeface="+mn-ea"/>
                          <a:cs typeface="+mn-cs"/>
                        </a:rPr>
                        <a:t> je chybový rozptyl položky (viz 3. ročník </a:t>
                      </a:r>
                      <a:r>
                        <a:rPr lang="cs-CZ" sz="1800" kern="1200" dirty="0" err="1">
                          <a:solidFill>
                            <a:schemeClr val="dk1"/>
                          </a:solidFill>
                          <a:latin typeface="+mn-lt"/>
                          <a:ea typeface="+mn-ea"/>
                          <a:cs typeface="+mn-cs"/>
                        </a:rPr>
                        <a:t>bc</a:t>
                      </a:r>
                      <a:r>
                        <a:rPr lang="cs-CZ" sz="1800" kern="1200" dirty="0">
                          <a:solidFill>
                            <a:schemeClr val="dk1"/>
                          </a:solidFill>
                          <a:latin typeface="+mn-lt"/>
                          <a:ea typeface="+mn-ea"/>
                          <a:cs typeface="+mn-cs"/>
                        </a:rPr>
                        <a:t>)</a:t>
                      </a:r>
                    </a:p>
                  </a:txBody>
                  <a:tcPr/>
                </a:tc>
                <a:extLst>
                  <a:ext uri="{0D108BD9-81ED-4DB2-BD59-A6C34878D82A}">
                    <a16:rowId xmlns:a16="http://schemas.microsoft.com/office/drawing/2014/main" val="2174915544"/>
                  </a:ext>
                </a:extLst>
              </a:tr>
            </a:tbl>
          </a:graphicData>
        </a:graphic>
      </p:graphicFrame>
    </p:spTree>
    <p:extLst>
      <p:ext uri="{BB962C8B-B14F-4D97-AF65-F5344CB8AC3E}">
        <p14:creationId xmlns:p14="http://schemas.microsoft.com/office/powerpoint/2010/main" val="8727559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5800" y="548680"/>
            <a:ext cx="7772400" cy="5623520"/>
          </a:xfrm>
        </p:spPr>
        <p:txBody>
          <a:bodyPr/>
          <a:lstStyle/>
          <a:p>
            <a:r>
              <a:rPr lang="cs-CZ" dirty="0"/>
              <a:t>Výše uvedená řešení jsou spolehlivá jen u MCAR, případně MAR (regrese); </a:t>
            </a:r>
            <a:r>
              <a:rPr lang="cs-CZ" dirty="0">
                <a:solidFill>
                  <a:srgbClr val="FF0000"/>
                </a:solidFill>
              </a:rPr>
              <a:t>MNAR je statisticky neřešitelné </a:t>
            </a:r>
            <a:r>
              <a:rPr lang="cs-CZ" dirty="0"/>
              <a:t>– data jsou poškozená a naše výsledky budou zkreslené.</a:t>
            </a:r>
          </a:p>
          <a:p>
            <a:r>
              <a:rPr lang="cs-CZ" dirty="0"/>
              <a:t>Imputaci pochopitelně nemá smysl provádět, když je chybějících údajů příliš mnoho. Hrubý skór obvykle nepočítáme, pokud chybí odpovědi na víc než cca 10-25% položek </a:t>
            </a:r>
            <a:r>
              <a:rPr lang="cs-CZ" sz="1600" dirty="0">
                <a:solidFill>
                  <a:schemeClr val="tx1">
                    <a:lumMod val="50000"/>
                    <a:lumOff val="50000"/>
                  </a:schemeClr>
                </a:solidFill>
              </a:rPr>
              <a:t>(u delších škál můžeme být shovívavější u kratších přísnější)</a:t>
            </a:r>
            <a:r>
              <a:rPr lang="cs-CZ" dirty="0"/>
              <a:t>.</a:t>
            </a:r>
          </a:p>
        </p:txBody>
      </p:sp>
    </p:spTree>
    <p:extLst>
      <p:ext uri="{BB962C8B-B14F-4D97-AF65-F5344CB8AC3E}">
        <p14:creationId xmlns:p14="http://schemas.microsoft.com/office/powerpoint/2010/main" val="11840542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0B9A31-682D-410A-A67E-03E444DF250B}"/>
              </a:ext>
            </a:extLst>
          </p:cNvPr>
          <p:cNvSpPr>
            <a:spLocks noGrp="1"/>
          </p:cNvSpPr>
          <p:nvPr>
            <p:ph type="title"/>
          </p:nvPr>
        </p:nvSpPr>
        <p:spPr>
          <a:xfrm>
            <a:off x="685800" y="293736"/>
            <a:ext cx="7772400" cy="784128"/>
          </a:xfrm>
        </p:spPr>
        <p:txBody>
          <a:bodyPr/>
          <a:lstStyle/>
          <a:p>
            <a:r>
              <a:rPr lang="cs-CZ" dirty="0" err="1"/>
              <a:t>Lžiškály</a:t>
            </a:r>
            <a:endParaRPr lang="en-US" dirty="0"/>
          </a:p>
        </p:txBody>
      </p:sp>
      <p:sp>
        <p:nvSpPr>
          <p:cNvPr id="3" name="Zástupný symbol pro obsah 2">
            <a:extLst>
              <a:ext uri="{FF2B5EF4-FFF2-40B4-BE49-F238E27FC236}">
                <a16:creationId xmlns:a16="http://schemas.microsoft.com/office/drawing/2014/main" id="{43C4841B-6876-46BC-9C29-BA0E53EAFBB6}"/>
              </a:ext>
            </a:extLst>
          </p:cNvPr>
          <p:cNvSpPr>
            <a:spLocks noGrp="1"/>
          </p:cNvSpPr>
          <p:nvPr>
            <p:ph idx="1"/>
          </p:nvPr>
        </p:nvSpPr>
        <p:spPr>
          <a:xfrm>
            <a:off x="685800" y="1077864"/>
            <a:ext cx="7772400" cy="5094336"/>
          </a:xfrm>
        </p:spPr>
        <p:txBody>
          <a:bodyPr/>
          <a:lstStyle/>
          <a:p>
            <a:r>
              <a:rPr lang="cs-CZ" dirty="0"/>
              <a:t>Některé, zejména komplexnější, testy obsahují mechanismy k odhalení respondentů, kteří neodpovídají pravdivě.</a:t>
            </a:r>
          </a:p>
          <a:p>
            <a:r>
              <a:rPr lang="cs-CZ" dirty="0"/>
              <a:t>Obvykle usilujeme o odhalení dvou projevů:</a:t>
            </a:r>
          </a:p>
          <a:p>
            <a:endParaRPr lang="cs-CZ" dirty="0"/>
          </a:p>
          <a:p>
            <a:pPr marL="457200" indent="-457200">
              <a:buAutoNum type="arabicParenR"/>
            </a:pPr>
            <a:r>
              <a:rPr lang="cs-CZ" b="1" dirty="0"/>
              <a:t>Nepozorné vyplněné testu</a:t>
            </a:r>
          </a:p>
          <a:p>
            <a:pPr lvl="1"/>
            <a:r>
              <a:rPr lang="cs-CZ" dirty="0"/>
              <a:t>snaha zachytit respondenty, kteří vybrali náhodné odpovědi nebo nevěnovali dostatečnou pozornost znění položek</a:t>
            </a:r>
          </a:p>
          <a:p>
            <a:pPr lvl="1"/>
            <a:r>
              <a:rPr lang="cs-CZ" dirty="0"/>
              <a:t>obvykle se používají páry téměř totožných položek umístěných na začátek a konec testu; sleduje se pak konzistence respondentka v odpovědích</a:t>
            </a:r>
          </a:p>
          <a:p>
            <a:pPr lvl="1"/>
            <a:r>
              <a:rPr lang="cs-CZ" dirty="0"/>
              <a:t>např. v MMPI takto funguje škála VRIN</a:t>
            </a:r>
          </a:p>
          <a:p>
            <a:pPr lvl="1"/>
            <a:r>
              <a:rPr lang="cs-CZ" dirty="0"/>
              <a:t>alternativní řešení je do testu zařadit otázky s textem např. „</a:t>
            </a:r>
            <a:r>
              <a:rPr lang="cs-CZ" i="1" dirty="0"/>
              <a:t>Vyberte možnost číslo 4.</a:t>
            </a:r>
            <a:r>
              <a:rPr lang="cs-CZ" dirty="0"/>
              <a:t>“</a:t>
            </a:r>
            <a:endParaRPr lang="en-US" dirty="0"/>
          </a:p>
        </p:txBody>
      </p:sp>
    </p:spTree>
    <p:extLst>
      <p:ext uri="{BB962C8B-B14F-4D97-AF65-F5344CB8AC3E}">
        <p14:creationId xmlns:p14="http://schemas.microsoft.com/office/powerpoint/2010/main" val="40180361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a:extLst>
              <a:ext uri="{FF2B5EF4-FFF2-40B4-BE49-F238E27FC236}">
                <a16:creationId xmlns:a16="http://schemas.microsoft.com/office/drawing/2014/main" id="{48DE925D-770E-4190-BA08-4B7019A5AB30}"/>
              </a:ext>
            </a:extLst>
          </p:cNvPr>
          <p:cNvSpPr>
            <a:spLocks noGrp="1"/>
          </p:cNvSpPr>
          <p:nvPr>
            <p:ph idx="1"/>
          </p:nvPr>
        </p:nvSpPr>
        <p:spPr>
          <a:xfrm>
            <a:off x="685800" y="692696"/>
            <a:ext cx="7772400" cy="5479504"/>
          </a:xfrm>
        </p:spPr>
        <p:txBody>
          <a:bodyPr/>
          <a:lstStyle/>
          <a:p>
            <a:pPr marL="457200" indent="-457200">
              <a:buFont typeface="+mj-lt"/>
              <a:buAutoNum type="arabicParenR" startAt="2"/>
            </a:pPr>
            <a:r>
              <a:rPr lang="cs-CZ" b="1" dirty="0"/>
              <a:t>Prezentace sama sebe v lepším světle</a:t>
            </a:r>
          </a:p>
          <a:p>
            <a:pPr lvl="1"/>
            <a:r>
              <a:rPr lang="cs-CZ" dirty="0"/>
              <a:t>označuje se jako zkreslení sociální desirabilitou, respektive jako </a:t>
            </a:r>
            <a:r>
              <a:rPr lang="cs-CZ" i="1" dirty="0" err="1"/>
              <a:t>faking</a:t>
            </a:r>
            <a:r>
              <a:rPr lang="cs-CZ" i="1" dirty="0"/>
              <a:t> </a:t>
            </a:r>
            <a:r>
              <a:rPr lang="cs-CZ" i="1" dirty="0" err="1"/>
              <a:t>good</a:t>
            </a:r>
            <a:endParaRPr lang="cs-CZ" i="1" dirty="0"/>
          </a:p>
          <a:p>
            <a:pPr lvl="1"/>
            <a:r>
              <a:rPr lang="cs-CZ" dirty="0"/>
              <a:t>obvykle se mezi položky vloží výroky popisující chováni, které je ve společnosti dobře hodnoceno, ale reálně je velmi vzácné, nebo naopak chování, které je běžné, ač není považované za správné („</a:t>
            </a:r>
            <a:r>
              <a:rPr lang="cs-CZ" i="1" dirty="0"/>
              <a:t>svým blízkým nikdy nelžu</a:t>
            </a:r>
            <a:r>
              <a:rPr lang="cs-CZ" dirty="0"/>
              <a:t>“)</a:t>
            </a:r>
          </a:p>
          <a:p>
            <a:pPr lvl="1"/>
            <a:r>
              <a:rPr lang="cs-CZ" dirty="0"/>
              <a:t>sčítá se pak ve svůj vlastní skór jako jiné škály</a:t>
            </a:r>
          </a:p>
          <a:p>
            <a:pPr lvl="1"/>
            <a:r>
              <a:rPr lang="cs-CZ" dirty="0"/>
              <a:t>v MMPI škála L, naopak pro </a:t>
            </a:r>
            <a:r>
              <a:rPr lang="cs-CZ" i="1" dirty="0" err="1"/>
              <a:t>faking</a:t>
            </a:r>
            <a:r>
              <a:rPr lang="cs-CZ" i="1" dirty="0"/>
              <a:t> </a:t>
            </a:r>
            <a:r>
              <a:rPr lang="cs-CZ" i="1" dirty="0" err="1"/>
              <a:t>bad</a:t>
            </a:r>
            <a:r>
              <a:rPr lang="cs-CZ" i="1" dirty="0"/>
              <a:t> </a:t>
            </a:r>
            <a:r>
              <a:rPr lang="cs-CZ" dirty="0"/>
              <a:t>F a </a:t>
            </a:r>
            <a:r>
              <a:rPr lang="cs-CZ" dirty="0" err="1"/>
              <a:t>F</a:t>
            </a:r>
            <a:r>
              <a:rPr lang="cs-CZ" baseline="-25000" dirty="0" err="1"/>
              <a:t>b</a:t>
            </a:r>
            <a:r>
              <a:rPr lang="cs-CZ" dirty="0"/>
              <a:t> (MMPI je dlouhé, tak se zvlášť hodnotí první a druhé polovina testu)</a:t>
            </a:r>
          </a:p>
          <a:p>
            <a:pPr lvl="1"/>
            <a:r>
              <a:rPr lang="cs-CZ" dirty="0"/>
              <a:t>koncept sociální desirability je široce zkoumán, existuje například </a:t>
            </a:r>
            <a:r>
              <a:rPr lang="cs-CZ"/>
              <a:t>inventář BIDR </a:t>
            </a:r>
            <a:r>
              <a:rPr lang="cs-CZ" dirty="0"/>
              <a:t>(D.L.</a:t>
            </a:r>
            <a:r>
              <a:rPr lang="en-US" dirty="0" err="1"/>
              <a:t>Paulhus</a:t>
            </a:r>
            <a:r>
              <a:rPr lang="cs-CZ" dirty="0"/>
              <a:t>), která pracuje s dvoudimenzionálním pojetím:</a:t>
            </a:r>
          </a:p>
          <a:p>
            <a:pPr lvl="2"/>
            <a:r>
              <a:rPr lang="cs-CZ" dirty="0" err="1"/>
              <a:t>impression</a:t>
            </a:r>
            <a:r>
              <a:rPr lang="cs-CZ" dirty="0"/>
              <a:t> management – skrývání špatných vlastností</a:t>
            </a:r>
          </a:p>
          <a:p>
            <a:pPr lvl="2"/>
            <a:r>
              <a:rPr lang="en-US" dirty="0"/>
              <a:t>self-deception</a:t>
            </a:r>
            <a:r>
              <a:rPr lang="cs-CZ" dirty="0"/>
              <a:t> – autentické, ač mylné přesvědčení o svých vlastních kvalitách</a:t>
            </a:r>
          </a:p>
        </p:txBody>
      </p:sp>
    </p:spTree>
    <p:extLst>
      <p:ext uri="{BB962C8B-B14F-4D97-AF65-F5344CB8AC3E}">
        <p14:creationId xmlns:p14="http://schemas.microsoft.com/office/powerpoint/2010/main" val="66594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6000" dirty="0"/>
              <a:t>Klasifikace chyb měření</a:t>
            </a:r>
          </a:p>
        </p:txBody>
      </p:sp>
      <p:sp>
        <p:nvSpPr>
          <p:cNvPr id="5" name="Zástupný symbol pro text 4"/>
          <p:cNvSpPr>
            <a:spLocks noGrp="1"/>
          </p:cNvSpPr>
          <p:nvPr>
            <p:ph type="body" idx="1"/>
          </p:nvPr>
        </p:nvSpPr>
        <p:spPr/>
        <p:txBody>
          <a:bodyPr/>
          <a:lstStyle/>
          <a:p>
            <a:r>
              <a:rPr lang="cs-CZ" dirty="0"/>
              <a:t>Standardy psychodiagnostických metod</a:t>
            </a:r>
          </a:p>
        </p:txBody>
      </p:sp>
    </p:spTree>
    <p:extLst>
      <p:ext uri="{BB962C8B-B14F-4D97-AF65-F5344CB8AC3E}">
        <p14:creationId xmlns:p14="http://schemas.microsoft.com/office/powerpoint/2010/main" val="414719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Alfred </a:t>
            </a:r>
            <a:r>
              <a:rPr lang="cs-CZ" dirty="0" err="1"/>
              <a:t>Binet</a:t>
            </a:r>
            <a:endParaRPr lang="cs-CZ" dirty="0"/>
          </a:p>
        </p:txBody>
      </p:sp>
      <p:sp>
        <p:nvSpPr>
          <p:cNvPr id="3" name="Zástupný symbol pro obsah 2"/>
          <p:cNvSpPr>
            <a:spLocks noGrp="1"/>
          </p:cNvSpPr>
          <p:nvPr>
            <p:ph sz="half" idx="1"/>
          </p:nvPr>
        </p:nvSpPr>
        <p:spPr>
          <a:xfrm>
            <a:off x="685800" y="2194560"/>
            <a:ext cx="4462264" cy="3977640"/>
          </a:xfrm>
        </p:spPr>
        <p:txBody>
          <a:bodyPr/>
          <a:lstStyle/>
          <a:p>
            <a:r>
              <a:rPr lang="cs-CZ" dirty="0"/>
              <a:t>autor testu, který měl pomoci identifikovat děti, pro které není vhodné běžné vzdělávání (tzn. retardované)</a:t>
            </a:r>
          </a:p>
          <a:p>
            <a:r>
              <a:rPr lang="cs-CZ" dirty="0"/>
              <a:t>1904 - </a:t>
            </a:r>
            <a:r>
              <a:rPr lang="cs-CZ" dirty="0" err="1"/>
              <a:t>Binet</a:t>
            </a:r>
            <a:r>
              <a:rPr lang="cs-CZ" dirty="0"/>
              <a:t>-Simonova škála (</a:t>
            </a:r>
            <a:r>
              <a:rPr lang="cs-CZ" dirty="0" err="1"/>
              <a:t>rev</a:t>
            </a:r>
            <a:r>
              <a:rPr lang="cs-CZ" dirty="0"/>
              <a:t>. 1908, 1911)</a:t>
            </a:r>
          </a:p>
          <a:p>
            <a:r>
              <a:rPr lang="cs-CZ" dirty="0"/>
              <a:t>přejata americkými psychology (</a:t>
            </a:r>
            <a:r>
              <a:rPr lang="cs-CZ" dirty="0" err="1"/>
              <a:t>Goddard</a:t>
            </a:r>
            <a:r>
              <a:rPr lang="cs-CZ" dirty="0"/>
              <a:t>), v r. 1916 </a:t>
            </a:r>
            <a:r>
              <a:rPr lang="cs-CZ" dirty="0" err="1"/>
              <a:t>Standfordská</a:t>
            </a:r>
            <a:r>
              <a:rPr lang="cs-CZ" dirty="0"/>
              <a:t> </a:t>
            </a:r>
            <a:r>
              <a:rPr lang="cs-CZ" dirty="0" err="1"/>
              <a:t>Binnetova</a:t>
            </a:r>
            <a:r>
              <a:rPr lang="cs-CZ" dirty="0"/>
              <a:t> škála </a:t>
            </a:r>
          </a:p>
          <a:p>
            <a:endParaRPr lang="cs-CZ" dirty="0"/>
          </a:p>
          <a:p>
            <a:endParaRPr lang="cs-CZ"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36096" y="2193925"/>
            <a:ext cx="3096519" cy="3978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15396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928144"/>
          </a:xfrm>
        </p:spPr>
        <p:txBody>
          <a:bodyPr/>
          <a:lstStyle/>
          <a:p>
            <a:r>
              <a:rPr lang="cs-CZ" dirty="0"/>
              <a:t>Zdroje chyb</a:t>
            </a:r>
          </a:p>
        </p:txBody>
      </p:sp>
      <p:sp>
        <p:nvSpPr>
          <p:cNvPr id="3" name="Zástupný symbol pro obsah 2"/>
          <p:cNvSpPr>
            <a:spLocks noGrp="1"/>
          </p:cNvSpPr>
          <p:nvPr>
            <p:ph idx="1"/>
          </p:nvPr>
        </p:nvSpPr>
        <p:spPr>
          <a:xfrm>
            <a:off x="685800" y="1412776"/>
            <a:ext cx="8278688" cy="5112568"/>
          </a:xfrm>
        </p:spPr>
        <p:txBody>
          <a:bodyPr>
            <a:normAutofit/>
          </a:bodyPr>
          <a:lstStyle/>
          <a:p>
            <a:r>
              <a:rPr lang="cs-CZ" dirty="0"/>
              <a:t>Obecně můžeme rozdělit chyby, které při použití testu vznikají do 4 kategorií:</a:t>
            </a:r>
          </a:p>
          <a:p>
            <a:endParaRPr lang="cs-CZ" dirty="0"/>
          </a:p>
          <a:p>
            <a:pPr lvl="1"/>
            <a:r>
              <a:rPr lang="cs-CZ" b="1" dirty="0"/>
              <a:t>Konstantní chyby </a:t>
            </a:r>
            <a:r>
              <a:rPr lang="cs-CZ" dirty="0"/>
              <a:t>– neměří test něco úplně jiného?</a:t>
            </a:r>
          </a:p>
          <a:p>
            <a:pPr lvl="1"/>
            <a:r>
              <a:rPr lang="cs-CZ" b="1" dirty="0"/>
              <a:t>Osobní chyby </a:t>
            </a:r>
            <a:r>
              <a:rPr lang="cs-CZ" dirty="0"/>
              <a:t>– neovlivňuje administrátor výsledek?</a:t>
            </a:r>
          </a:p>
          <a:p>
            <a:pPr lvl="1"/>
            <a:r>
              <a:rPr lang="cs-CZ" b="1" dirty="0"/>
              <a:t>Proměnné chyby </a:t>
            </a:r>
            <a:r>
              <a:rPr lang="cs-CZ" dirty="0"/>
              <a:t>– měří test dost přesně?</a:t>
            </a:r>
          </a:p>
          <a:p>
            <a:pPr lvl="1"/>
            <a:r>
              <a:rPr lang="cs-CZ" b="1" dirty="0"/>
              <a:t>Interpretační chyby </a:t>
            </a:r>
            <a:r>
              <a:rPr lang="cs-CZ" dirty="0"/>
              <a:t>– můžeme testový skór správně interpretovat?</a:t>
            </a:r>
          </a:p>
          <a:p>
            <a:endParaRPr lang="cs-CZ" sz="1400" dirty="0"/>
          </a:p>
          <a:p>
            <a:r>
              <a:rPr lang="cs-CZ" dirty="0"/>
              <a:t>Pokoušíme se je omezit a dostát „standardům“ psychodiagnostických metod.</a:t>
            </a:r>
          </a:p>
          <a:p>
            <a:endParaRPr lang="cs-CZ" dirty="0"/>
          </a:p>
          <a:p>
            <a:endParaRPr lang="cs-CZ" dirty="0"/>
          </a:p>
          <a:p>
            <a:endParaRPr lang="cs-CZ" dirty="0"/>
          </a:p>
        </p:txBody>
      </p:sp>
    </p:spTree>
    <p:extLst>
      <p:ext uri="{BB962C8B-B14F-4D97-AF65-F5344CB8AC3E}">
        <p14:creationId xmlns:p14="http://schemas.microsoft.com/office/powerpoint/2010/main" val="9738789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928144"/>
          </a:xfrm>
        </p:spPr>
        <p:txBody>
          <a:bodyPr/>
          <a:lstStyle/>
          <a:p>
            <a:r>
              <a:rPr lang="cs-CZ" dirty="0"/>
              <a:t>Standardy</a:t>
            </a:r>
          </a:p>
        </p:txBody>
      </p:sp>
      <p:sp>
        <p:nvSpPr>
          <p:cNvPr id="3" name="Zástupný symbol pro obsah 2"/>
          <p:cNvSpPr>
            <a:spLocks noGrp="1"/>
          </p:cNvSpPr>
          <p:nvPr>
            <p:ph idx="1"/>
          </p:nvPr>
        </p:nvSpPr>
        <p:spPr>
          <a:xfrm>
            <a:off x="685800" y="1436746"/>
            <a:ext cx="7772400" cy="4736592"/>
          </a:xfrm>
        </p:spPr>
        <p:txBody>
          <a:bodyPr>
            <a:normAutofit lnSpcReduction="10000"/>
          </a:bodyPr>
          <a:lstStyle/>
          <a:p>
            <a:r>
              <a:rPr lang="cs-CZ" dirty="0"/>
              <a:t>vlastnosti, kterých dosáhneme odstraněním jednotlivých chyb:</a:t>
            </a:r>
          </a:p>
          <a:p>
            <a:endParaRPr lang="cs-CZ" dirty="0"/>
          </a:p>
          <a:p>
            <a:pPr lvl="1"/>
            <a:r>
              <a:rPr lang="cs-CZ" dirty="0"/>
              <a:t>Konstantní chyby –&gt; </a:t>
            </a:r>
            <a:r>
              <a:rPr lang="cs-CZ" b="1" dirty="0"/>
              <a:t>validita</a:t>
            </a:r>
            <a:r>
              <a:rPr lang="cs-CZ" dirty="0"/>
              <a:t> („standardizace III“)</a:t>
            </a:r>
          </a:p>
          <a:p>
            <a:pPr lvl="1"/>
            <a:r>
              <a:rPr lang="cs-CZ" dirty="0"/>
              <a:t>Osobní chyby –&gt; </a:t>
            </a:r>
            <a:r>
              <a:rPr lang="cs-CZ" b="1" dirty="0"/>
              <a:t>objektivita</a:t>
            </a:r>
            <a:r>
              <a:rPr lang="cs-CZ" dirty="0"/>
              <a:t> („standardizace I“)</a:t>
            </a:r>
          </a:p>
          <a:p>
            <a:pPr lvl="1"/>
            <a:r>
              <a:rPr lang="cs-CZ" dirty="0"/>
              <a:t>Proměnné chyby –&gt; </a:t>
            </a:r>
            <a:r>
              <a:rPr lang="cs-CZ" b="1" dirty="0"/>
              <a:t>reliabilita</a:t>
            </a:r>
            <a:r>
              <a:rPr lang="cs-CZ" dirty="0"/>
              <a:t> („standardizace III“)</a:t>
            </a:r>
          </a:p>
          <a:p>
            <a:pPr lvl="1"/>
            <a:r>
              <a:rPr lang="cs-CZ" dirty="0"/>
              <a:t>Interpretační chyby –&gt; </a:t>
            </a:r>
            <a:r>
              <a:rPr lang="cs-CZ" b="1" dirty="0"/>
              <a:t>normalizace</a:t>
            </a:r>
            <a:r>
              <a:rPr lang="cs-CZ" dirty="0"/>
              <a:t> („standardizace II“)</a:t>
            </a:r>
          </a:p>
          <a:p>
            <a:pPr lvl="1"/>
            <a:endParaRPr lang="cs-CZ" dirty="0"/>
          </a:p>
          <a:p>
            <a:r>
              <a:rPr lang="cs-CZ" dirty="0"/>
              <a:t>Pojem standardizace je nejednoznačný!</a:t>
            </a:r>
          </a:p>
          <a:p>
            <a:r>
              <a:rPr lang="cs-CZ" dirty="0"/>
              <a:t>V </a:t>
            </a:r>
            <a:r>
              <a:rPr lang="cs-CZ"/>
              <a:t>ČR žádné </a:t>
            </a:r>
            <a:r>
              <a:rPr lang="cs-CZ" dirty="0"/>
              <a:t>standardy nejsou ukotveny ani vymáhány:-(</a:t>
            </a:r>
          </a:p>
          <a:p>
            <a:r>
              <a:rPr lang="cs-CZ" dirty="0"/>
              <a:t>V zahraničí je běžné recenzování testů (např. </a:t>
            </a:r>
            <a:r>
              <a:rPr lang="cs-CZ" dirty="0" err="1"/>
              <a:t>Burosova</a:t>
            </a:r>
            <a:r>
              <a:rPr lang="cs-CZ" dirty="0"/>
              <a:t> ročenka </a:t>
            </a:r>
            <a:r>
              <a:rPr lang="cs-CZ" sz="1500" dirty="0">
                <a:hlinkClick r:id="rId2"/>
              </a:rPr>
              <a:t>http://buros.org/mental-measurements-yearbook</a:t>
            </a:r>
            <a:r>
              <a:rPr lang="cs-CZ" sz="1500" dirty="0"/>
              <a:t> </a:t>
            </a:r>
            <a:r>
              <a:rPr lang="cs-CZ" dirty="0"/>
              <a:t>)</a:t>
            </a:r>
          </a:p>
          <a:p>
            <a:r>
              <a:rPr lang="cs-CZ" dirty="0"/>
              <a:t>Za pozvednutí úrovně české psychodiagnostiky bojuje skupina kolem časopisu </a:t>
            </a:r>
            <a:r>
              <a:rPr lang="cs-CZ" dirty="0" err="1"/>
              <a:t>Testfórum</a:t>
            </a:r>
            <a:r>
              <a:rPr lang="cs-CZ" dirty="0"/>
              <a:t> ( </a:t>
            </a:r>
            <a:r>
              <a:rPr lang="cs-CZ" dirty="0">
                <a:hlinkClick r:id="rId3"/>
              </a:rPr>
              <a:t>www.testforum.cz</a:t>
            </a:r>
            <a:r>
              <a:rPr lang="cs-CZ" dirty="0"/>
              <a:t> )</a:t>
            </a:r>
          </a:p>
          <a:p>
            <a:endParaRPr lang="cs-CZ" dirty="0"/>
          </a:p>
          <a:p>
            <a:endParaRPr lang="cs-CZ" dirty="0"/>
          </a:p>
        </p:txBody>
      </p:sp>
    </p:spTree>
    <p:extLst>
      <p:ext uri="{BB962C8B-B14F-4D97-AF65-F5344CB8AC3E}">
        <p14:creationId xmlns:p14="http://schemas.microsoft.com/office/powerpoint/2010/main" val="39238887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Standardizace I</a:t>
            </a:r>
          </a:p>
        </p:txBody>
      </p:sp>
      <p:sp>
        <p:nvSpPr>
          <p:cNvPr id="5" name="Zástupný symbol pro text 4"/>
          <p:cNvSpPr>
            <a:spLocks noGrp="1"/>
          </p:cNvSpPr>
          <p:nvPr>
            <p:ph type="body" idx="1"/>
          </p:nvPr>
        </p:nvSpPr>
        <p:spPr/>
        <p:txBody>
          <a:bodyPr/>
          <a:lstStyle/>
          <a:p>
            <a:r>
              <a:rPr lang="cs-CZ" dirty="0"/>
              <a:t>Zajištění objektivity testu</a:t>
            </a:r>
          </a:p>
        </p:txBody>
      </p:sp>
    </p:spTree>
    <p:extLst>
      <p:ext uri="{BB962C8B-B14F-4D97-AF65-F5344CB8AC3E}">
        <p14:creationId xmlns:p14="http://schemas.microsoft.com/office/powerpoint/2010/main" val="9725355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1000152"/>
          </a:xfrm>
        </p:spPr>
        <p:txBody>
          <a:bodyPr/>
          <a:lstStyle/>
          <a:p>
            <a:r>
              <a:rPr lang="cs-CZ" dirty="0"/>
              <a:t>Formální zpracování metody</a:t>
            </a:r>
          </a:p>
        </p:txBody>
      </p:sp>
      <p:sp>
        <p:nvSpPr>
          <p:cNvPr id="3" name="Zástupný symbol pro obsah 2"/>
          <p:cNvSpPr>
            <a:spLocks noGrp="1"/>
          </p:cNvSpPr>
          <p:nvPr>
            <p:ph idx="1"/>
          </p:nvPr>
        </p:nvSpPr>
        <p:spPr>
          <a:xfrm>
            <a:off x="395536" y="1844824"/>
            <a:ext cx="2952328" cy="4104456"/>
          </a:xfrm>
        </p:spPr>
        <p:txBody>
          <a:bodyPr/>
          <a:lstStyle/>
          <a:p>
            <a:r>
              <a:rPr lang="cs-CZ" dirty="0"/>
              <a:t>Aby metoda nebyla závislá na tom, kdo ji administruje / vyhodnocuje, musí mít metoda dobře zpracovanou testovou </a:t>
            </a:r>
            <a:r>
              <a:rPr lang="cs-CZ" b="1" dirty="0"/>
              <a:t>příručku</a:t>
            </a:r>
            <a:r>
              <a:rPr lang="cs-CZ" dirty="0"/>
              <a:t> a </a:t>
            </a:r>
            <a:r>
              <a:rPr lang="cs-CZ" b="1" dirty="0"/>
              <a:t>pomůcky</a:t>
            </a:r>
            <a:r>
              <a:rPr lang="cs-CZ" dirty="0"/>
              <a:t>, které administrátor používá.</a:t>
            </a:r>
          </a:p>
          <a:p>
            <a:endParaRPr lang="cs-CZ" dirty="0"/>
          </a:p>
          <a:p>
            <a:endParaRPr lang="cs-CZ" dirty="0"/>
          </a:p>
        </p:txBody>
      </p:sp>
      <p:pic>
        <p:nvPicPr>
          <p:cNvPr id="1026" name="Picture 2" descr="http://www.vintagemedical.com/images/1091-2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682489"/>
            <a:ext cx="548640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918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1072160"/>
          </a:xfrm>
        </p:spPr>
        <p:txBody>
          <a:bodyPr/>
          <a:lstStyle/>
          <a:p>
            <a:r>
              <a:rPr lang="cs-CZ" dirty="0"/>
              <a:t>Testový sešit</a:t>
            </a:r>
          </a:p>
        </p:txBody>
      </p:sp>
      <p:sp>
        <p:nvSpPr>
          <p:cNvPr id="3" name="Zástupný symbol pro obsah 2"/>
          <p:cNvSpPr>
            <a:spLocks noGrp="1"/>
          </p:cNvSpPr>
          <p:nvPr>
            <p:ph idx="1"/>
          </p:nvPr>
        </p:nvSpPr>
        <p:spPr>
          <a:xfrm>
            <a:off x="685800" y="1772816"/>
            <a:ext cx="7772400" cy="4050792"/>
          </a:xfrm>
        </p:spPr>
        <p:txBody>
          <a:bodyPr>
            <a:normAutofit/>
          </a:bodyPr>
          <a:lstStyle/>
          <a:p>
            <a:r>
              <a:rPr lang="cs-CZ" dirty="0"/>
              <a:t>Zejména u dotazníků a výkonnostních testů</a:t>
            </a:r>
          </a:p>
          <a:p>
            <a:endParaRPr lang="cs-CZ" dirty="0"/>
          </a:p>
          <a:p>
            <a:r>
              <a:rPr lang="cs-CZ" dirty="0"/>
              <a:t>Typicky sešit s podnětovým materiálem (položkami/otázkami) pro klienta</a:t>
            </a:r>
          </a:p>
          <a:p>
            <a:r>
              <a:rPr lang="cs-CZ" dirty="0"/>
              <a:t>Klient do něj obvykle nepíše</a:t>
            </a:r>
          </a:p>
          <a:p>
            <a:r>
              <a:rPr lang="cs-CZ" dirty="0"/>
              <a:t>K zajištění dobré funkce testu by měl být kladen důraz zejména na „uživatelskou přátelskost“ sešitu</a:t>
            </a:r>
          </a:p>
          <a:p>
            <a:pPr lvl="1"/>
            <a:r>
              <a:rPr lang="cs-CZ" dirty="0"/>
              <a:t>je text čitelný i pro slabozrakého klienta?</a:t>
            </a:r>
          </a:p>
          <a:p>
            <a:pPr lvl="1"/>
            <a:r>
              <a:rPr lang="cs-CZ" dirty="0"/>
              <a:t>je text srozumitelný i pro slaboduchého klienta?</a:t>
            </a:r>
          </a:p>
          <a:p>
            <a:pPr lvl="1"/>
            <a:r>
              <a:rPr lang="cs-CZ" dirty="0"/>
              <a:t>nejsou instrukce zavádějící? (jsou „</a:t>
            </a:r>
            <a:r>
              <a:rPr lang="cs-CZ" dirty="0" err="1"/>
              <a:t>blbuvzdorné</a:t>
            </a:r>
            <a:r>
              <a:rPr lang="cs-CZ" dirty="0"/>
              <a:t>?“)</a:t>
            </a:r>
          </a:p>
          <a:p>
            <a:pPr lvl="1"/>
            <a:endParaRPr lang="cs-CZ" dirty="0"/>
          </a:p>
        </p:txBody>
      </p:sp>
    </p:spTree>
    <p:extLst>
      <p:ext uri="{BB962C8B-B14F-4D97-AF65-F5344CB8AC3E}">
        <p14:creationId xmlns:p14="http://schemas.microsoft.com/office/powerpoint/2010/main" val="38149115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www.theepochtimes.com/n3/eet-content/uploads/2015/08/17/Inkblot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35" t="5191" r="1722" b="2581"/>
          <a:stretch/>
        </p:blipFill>
        <p:spPr bwMode="auto">
          <a:xfrm rot="2093235">
            <a:off x="6559768" y="4124843"/>
            <a:ext cx="2428168" cy="158672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a:t>Instrukce</a:t>
            </a:r>
          </a:p>
        </p:txBody>
      </p:sp>
      <p:sp>
        <p:nvSpPr>
          <p:cNvPr id="3" name="Zástupný symbol pro obsah 2"/>
          <p:cNvSpPr>
            <a:spLocks noGrp="1"/>
          </p:cNvSpPr>
          <p:nvPr>
            <p:ph idx="1"/>
          </p:nvPr>
        </p:nvSpPr>
        <p:spPr>
          <a:xfrm>
            <a:off x="539552" y="2132856"/>
            <a:ext cx="7918648" cy="4161576"/>
          </a:xfrm>
        </p:spPr>
        <p:txBody>
          <a:bodyPr>
            <a:normAutofit/>
          </a:bodyPr>
          <a:lstStyle/>
          <a:p>
            <a:r>
              <a:rPr lang="cs-CZ" dirty="0"/>
              <a:t>pokyny pro administrátora a/nebo probanda k tomu, jak postupovat v psychodiagnostické situaci</a:t>
            </a:r>
          </a:p>
          <a:p>
            <a:r>
              <a:rPr lang="cs-CZ" dirty="0"/>
              <a:t>Pro administrátora: v jakém pořadí předkládat dílčí testy, co říct vyšetřovanému atd...</a:t>
            </a:r>
          </a:p>
          <a:p>
            <a:r>
              <a:rPr lang="cs-CZ" dirty="0"/>
              <a:t>Pro probanda: jak vyplňovat/řešit test, výzva k určitému chování</a:t>
            </a:r>
          </a:p>
          <a:p>
            <a:endParaRPr lang="cs-CZ" dirty="0"/>
          </a:p>
          <a:p>
            <a:r>
              <a:rPr lang="cs-CZ" dirty="0"/>
              <a:t>Lze instrukce měnit?</a:t>
            </a:r>
          </a:p>
          <a:p>
            <a:pPr marL="0" indent="0">
              <a:buNone/>
            </a:pPr>
            <a:r>
              <a:rPr lang="pl-PL" sz="1800" i="1" dirty="0"/>
              <a:t>„Čemu se tato skvrna podobá, co by to mohlo být?”</a:t>
            </a:r>
          </a:p>
          <a:p>
            <a:pPr marL="0" indent="0">
              <a:buNone/>
            </a:pPr>
            <a:r>
              <a:rPr lang="pl-PL" sz="1800" i="1" dirty="0"/>
              <a:t>„Čemu se tato skvrna podobá, co </a:t>
            </a:r>
            <a:r>
              <a:rPr lang="pl-PL" sz="1800" i="1" dirty="0">
                <a:solidFill>
                  <a:srgbClr val="FF0000"/>
                </a:solidFill>
              </a:rPr>
              <a:t>všechno</a:t>
            </a:r>
            <a:r>
              <a:rPr lang="pl-PL" sz="1800" i="1" dirty="0"/>
              <a:t> by to mohlo být?”</a:t>
            </a:r>
          </a:p>
          <a:p>
            <a:pPr marL="0" indent="0">
              <a:buNone/>
            </a:pPr>
            <a:r>
              <a:rPr lang="pl-PL" sz="1800" dirty="0"/>
              <a:t>V druhém případě dostaneme udajně v průměru 2x víc odpovědí!</a:t>
            </a:r>
          </a:p>
          <a:p>
            <a:pPr marL="0" indent="0">
              <a:buNone/>
            </a:pPr>
            <a:endParaRPr lang="cs-CZ" dirty="0"/>
          </a:p>
        </p:txBody>
      </p:sp>
    </p:spTree>
    <p:extLst>
      <p:ext uri="{BB962C8B-B14F-4D97-AF65-F5344CB8AC3E}">
        <p14:creationId xmlns:p14="http://schemas.microsoft.com/office/powerpoint/2010/main" val="37609468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idx="1"/>
          </p:nvPr>
        </p:nvSpPr>
        <p:spPr>
          <a:xfrm>
            <a:off x="683568" y="548680"/>
            <a:ext cx="7772400" cy="4924425"/>
          </a:xfrm>
          <a:prstGeom prst="rect">
            <a:avLst/>
          </a:prstGeom>
        </p:spPr>
        <p:txBody>
          <a:bodyPr>
            <a:spAutoFit/>
          </a:bodyPr>
          <a:lstStyle/>
          <a:p>
            <a:pPr marL="0" indent="0" algn="just">
              <a:buNone/>
            </a:pPr>
            <a:r>
              <a:rPr lang="cs-CZ" sz="2200" dirty="0"/>
              <a:t>„Inventář obsahuje 60 výpovědí, kterými byste mohli popsat sami sebe. Přečtěte si pozorně každou výpověď a posuďte, do jaké míry Vás vystihuje. Svou odpověď pak označte křížkem na škále u příslušné položky v záznamovém archu. Vybíráte vždy z těchto pěti možností:</a:t>
            </a:r>
          </a:p>
          <a:p>
            <a:pPr marL="617220" lvl="1" indent="-342900" algn="just">
              <a:buFont typeface="Arial" panose="020B0604020202020204" pitchFamily="34" charset="0"/>
              <a:buChar char="•"/>
            </a:pPr>
            <a:r>
              <a:rPr lang="cs-CZ" dirty="0"/>
              <a:t>vůbec nevystihuje</a:t>
            </a:r>
          </a:p>
          <a:p>
            <a:pPr marL="617220" lvl="1" indent="-342900" algn="just">
              <a:buFont typeface="Arial" panose="020B0604020202020204" pitchFamily="34" charset="0"/>
              <a:buChar char="•"/>
            </a:pPr>
            <a:r>
              <a:rPr lang="cs-CZ" dirty="0"/>
              <a:t>spíše nevystihuje</a:t>
            </a:r>
          </a:p>
          <a:p>
            <a:pPr marL="617220" lvl="1" indent="-342900" algn="just">
              <a:buFont typeface="Arial" panose="020B0604020202020204" pitchFamily="34" charset="0"/>
              <a:buChar char="•"/>
            </a:pPr>
            <a:r>
              <a:rPr lang="cs-CZ" dirty="0"/>
              <a:t>neutrální spíše</a:t>
            </a:r>
          </a:p>
          <a:p>
            <a:pPr marL="617220" lvl="1" indent="-342900" algn="just">
              <a:buFont typeface="Arial" panose="020B0604020202020204" pitchFamily="34" charset="0"/>
              <a:buChar char="•"/>
            </a:pPr>
            <a:r>
              <a:rPr lang="cs-CZ" dirty="0"/>
              <a:t>vystihuje</a:t>
            </a:r>
          </a:p>
          <a:p>
            <a:pPr marL="617220" lvl="1" indent="-342900" algn="just">
              <a:buFont typeface="Arial" panose="020B0604020202020204" pitchFamily="34" charset="0"/>
              <a:buChar char="•"/>
            </a:pPr>
            <a:r>
              <a:rPr lang="cs-CZ" dirty="0"/>
              <a:t>úplně vystihuje</a:t>
            </a:r>
          </a:p>
          <a:p>
            <a:pPr marL="0" indent="0" algn="just">
              <a:buNone/>
            </a:pPr>
            <a:r>
              <a:rPr lang="cs-CZ" sz="2200" dirty="0"/>
              <a:t>Jednotlivé výpovědi nelze posuzovat ani jako správné ani jako nesprávné, a proto není možné dosáhnout dobrých nebo špatných výsledků. Pokuste se prosím odpovědět na každou položku.“</a:t>
            </a:r>
          </a:p>
        </p:txBody>
      </p:sp>
    </p:spTree>
    <p:extLst>
      <p:ext uri="{BB962C8B-B14F-4D97-AF65-F5344CB8AC3E}">
        <p14:creationId xmlns:p14="http://schemas.microsoft.com/office/powerpoint/2010/main" val="3224256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784128"/>
          </a:xfrm>
        </p:spPr>
        <p:txBody>
          <a:bodyPr/>
          <a:lstStyle/>
          <a:p>
            <a:r>
              <a:rPr lang="cs-CZ" dirty="0"/>
              <a:t>Položky</a:t>
            </a:r>
          </a:p>
        </p:txBody>
      </p:sp>
      <p:sp>
        <p:nvSpPr>
          <p:cNvPr id="3" name="Zástupný symbol pro obsah 2"/>
          <p:cNvSpPr>
            <a:spLocks noGrp="1"/>
          </p:cNvSpPr>
          <p:nvPr>
            <p:ph idx="1"/>
          </p:nvPr>
        </p:nvSpPr>
        <p:spPr>
          <a:xfrm>
            <a:off x="251520" y="1412776"/>
            <a:ext cx="8206680" cy="3361001"/>
          </a:xfrm>
        </p:spPr>
        <p:txBody>
          <a:bodyPr/>
          <a:lstStyle/>
          <a:p>
            <a:r>
              <a:rPr lang="cs-CZ" dirty="0"/>
              <a:t>Test nemůže být lepší než jeho položky</a:t>
            </a:r>
          </a:p>
          <a:p>
            <a:r>
              <a:rPr lang="cs-CZ" dirty="0"/>
              <a:t>Na co myslet:</a:t>
            </a:r>
          </a:p>
          <a:p>
            <a:pPr lvl="1"/>
            <a:r>
              <a:rPr lang="cs-CZ" dirty="0"/>
              <a:t>Je položka srozumitelná? (i děti na gymplu mají problém se slovem „</a:t>
            </a:r>
            <a:r>
              <a:rPr lang="cs-CZ" i="1" dirty="0">
                <a:solidFill>
                  <a:srgbClr val="0070C0"/>
                </a:solidFill>
              </a:rPr>
              <a:t>asertivní</a:t>
            </a:r>
            <a:r>
              <a:rPr lang="cs-CZ" dirty="0"/>
              <a:t>“!)</a:t>
            </a:r>
          </a:p>
          <a:p>
            <a:pPr lvl="1"/>
            <a:r>
              <a:rPr lang="cs-CZ" dirty="0"/>
              <a:t>Je položka jednoznačná? </a:t>
            </a:r>
            <a:r>
              <a:rPr lang="cs-CZ" i="1" dirty="0">
                <a:solidFill>
                  <a:srgbClr val="0070C0"/>
                </a:solidFill>
              </a:rPr>
              <a:t>„Rád opravuji zámky.“</a:t>
            </a:r>
          </a:p>
          <a:p>
            <a:pPr lvl="1"/>
            <a:r>
              <a:rPr lang="cs-CZ" dirty="0"/>
              <a:t>Je dobrý nápad vytvářet záporné položky? Nebo dokonce dvojitě záporné!? </a:t>
            </a:r>
            <a:r>
              <a:rPr lang="cs-CZ" i="1" dirty="0">
                <a:solidFill>
                  <a:srgbClr val="0070C0"/>
                </a:solidFill>
              </a:rPr>
              <a:t>„Je zbytečné, aby člověk naslouchal rozdílným názorům, protože si z nich nedovede žádný vybrat.“</a:t>
            </a:r>
          </a:p>
          <a:p>
            <a:pPr marL="548640" lvl="2" indent="0">
              <a:buNone/>
            </a:pPr>
            <a:r>
              <a:rPr lang="cs-CZ" dirty="0">
                <a:solidFill>
                  <a:srgbClr val="0070C0"/>
                </a:solidFill>
              </a:rPr>
              <a:t>V češtině nelze na zápornou otázku odpovědět odmítavě ani slovem ne!</a:t>
            </a:r>
          </a:p>
          <a:p>
            <a:pPr lvl="1"/>
            <a:r>
              <a:rPr lang="cs-CZ" dirty="0"/>
              <a:t>Zdvojení intenzifikátorů. </a:t>
            </a:r>
            <a:r>
              <a:rPr lang="cs-CZ" dirty="0">
                <a:solidFill>
                  <a:srgbClr val="0070C0"/>
                </a:solidFill>
              </a:rPr>
              <a:t>„Často mě přepadá smutek.“ téměř vždy – často – zřídka – téměř nikdy</a:t>
            </a:r>
          </a:p>
        </p:txBody>
      </p:sp>
      <p:pic>
        <p:nvPicPr>
          <p:cNvPr id="4098" name="Picture 2" descr="http://i.lidovky.cz/11/101/lnorg/MEV3e5f7d_tit1zbrantt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164763" y="4637569"/>
            <a:ext cx="2741250" cy="2056773"/>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2"/>
          <p:cNvSpPr txBox="1">
            <a:spLocks/>
          </p:cNvSpPr>
          <p:nvPr/>
        </p:nvSpPr>
        <p:spPr>
          <a:xfrm>
            <a:off x="273697" y="4806569"/>
            <a:ext cx="5882479" cy="171877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lvl="1"/>
            <a:r>
              <a:rPr lang="cs-CZ" dirty="0"/>
              <a:t>Navazuje položka na instrukci? </a:t>
            </a:r>
            <a:r>
              <a:rPr lang="cs-CZ" i="1" dirty="0">
                <a:solidFill>
                  <a:srgbClr val="0070C0"/>
                </a:solidFill>
              </a:rPr>
              <a:t>„Když to člověk dovolí, tak ho ostatní lidé zneužijí pro své cíle.“ Jak moc mě tohle vystihuje???</a:t>
            </a:r>
          </a:p>
          <a:p>
            <a:pPr lvl="1"/>
            <a:r>
              <a:rPr lang="cs-CZ" dirty="0"/>
              <a:t>Táže se položka na jedinou věc? </a:t>
            </a:r>
            <a:r>
              <a:rPr lang="cs-CZ" i="1" dirty="0">
                <a:solidFill>
                  <a:srgbClr val="0070C0"/>
                </a:solidFill>
              </a:rPr>
              <a:t>„Považujete dochvilnost za důležitou vlastnost a chodíte všude včas?“ </a:t>
            </a:r>
            <a:r>
              <a:rPr lang="cs-CZ" dirty="0"/>
              <a:t>tzv. dvouhlavňové položky</a:t>
            </a:r>
          </a:p>
        </p:txBody>
      </p:sp>
      <p:cxnSp>
        <p:nvCxnSpPr>
          <p:cNvPr id="7" name="Přímá spojnice se šipkou 6">
            <a:extLst>
              <a:ext uri="{FF2B5EF4-FFF2-40B4-BE49-F238E27FC236}">
                <a16:creationId xmlns:a16="http://schemas.microsoft.com/office/drawing/2014/main" id="{06E305B9-D43C-41D7-9239-044475CC4F24}"/>
              </a:ext>
            </a:extLst>
          </p:cNvPr>
          <p:cNvCxnSpPr>
            <a:cxnSpLocks/>
          </p:cNvCxnSpPr>
          <p:nvPr/>
        </p:nvCxnSpPr>
        <p:spPr>
          <a:xfrm>
            <a:off x="6732240" y="5243199"/>
            <a:ext cx="377653" cy="5308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Obdélník 7">
            <a:extLst>
              <a:ext uri="{FF2B5EF4-FFF2-40B4-BE49-F238E27FC236}">
                <a16:creationId xmlns:a16="http://schemas.microsoft.com/office/drawing/2014/main" id="{ADFACDF4-ED0F-4BB5-A184-0077BA11C361}"/>
              </a:ext>
            </a:extLst>
          </p:cNvPr>
          <p:cNvSpPr/>
          <p:nvPr/>
        </p:nvSpPr>
        <p:spPr>
          <a:xfrm>
            <a:off x="6164763" y="4844430"/>
            <a:ext cx="2071401" cy="369332"/>
          </a:xfrm>
          <a:prstGeom prst="rect">
            <a:avLst/>
          </a:prstGeom>
        </p:spPr>
        <p:txBody>
          <a:bodyPr wrap="none">
            <a:spAutoFit/>
          </a:bodyPr>
          <a:lstStyle/>
          <a:p>
            <a:r>
              <a:rPr lang="cs-CZ" dirty="0"/>
              <a:t>„dvouhlavňovka“</a:t>
            </a:r>
            <a:endParaRPr lang="en-US" dirty="0"/>
          </a:p>
        </p:txBody>
      </p:sp>
    </p:spTree>
    <p:extLst>
      <p:ext uri="{BB962C8B-B14F-4D97-AF65-F5344CB8AC3E}">
        <p14:creationId xmlns:p14="http://schemas.microsoft.com/office/powerpoint/2010/main" val="11177318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Záznamový arch</a:t>
            </a:r>
          </a:p>
        </p:txBody>
      </p:sp>
      <p:sp>
        <p:nvSpPr>
          <p:cNvPr id="3" name="Zástupný symbol pro obsah 2"/>
          <p:cNvSpPr>
            <a:spLocks noGrp="1"/>
          </p:cNvSpPr>
          <p:nvPr>
            <p:ph idx="1"/>
          </p:nvPr>
        </p:nvSpPr>
        <p:spPr>
          <a:xfrm>
            <a:off x="685800" y="2121408"/>
            <a:ext cx="7772400" cy="3899880"/>
          </a:xfrm>
        </p:spPr>
        <p:txBody>
          <a:bodyPr/>
          <a:lstStyle/>
          <a:p>
            <a:r>
              <a:rPr lang="cs-CZ" dirty="0"/>
              <a:t>Papír, do kterého probandi vepisují své odpovědi.</a:t>
            </a:r>
          </a:p>
          <a:p>
            <a:endParaRPr lang="cs-CZ" dirty="0"/>
          </a:p>
          <a:p>
            <a:r>
              <a:rPr lang="cs-CZ" dirty="0"/>
              <a:t>Tady skoro není co zkazit... i když...</a:t>
            </a:r>
          </a:p>
          <a:p>
            <a:pPr marL="0" indent="0">
              <a:buNone/>
            </a:pPr>
            <a:r>
              <a:rPr lang="cs-CZ" dirty="0"/>
              <a:t>Příklad ze života, z elektronického sběru dat:</a:t>
            </a:r>
          </a:p>
          <a:p>
            <a:pPr marL="0" indent="0">
              <a:buNone/>
            </a:pPr>
            <a:r>
              <a:rPr lang="cs-CZ" i="1" dirty="0">
                <a:solidFill>
                  <a:srgbClr val="0070C0"/>
                </a:solidFill>
              </a:rPr>
              <a:t>Při jenom internetovém výzkumu mi vyšlo, že všichni respondenti, co požívají IE, mají na všech škálách výrazně víc bodů než ti, co použili Chrome nebo </a:t>
            </a:r>
            <a:r>
              <a:rPr lang="cs-CZ" i="1" dirty="0" err="1">
                <a:solidFill>
                  <a:srgbClr val="0070C0"/>
                </a:solidFill>
              </a:rPr>
              <a:t>Firefox</a:t>
            </a:r>
            <a:r>
              <a:rPr lang="cs-CZ" i="1" dirty="0">
                <a:solidFill>
                  <a:srgbClr val="0070C0"/>
                </a:solidFill>
              </a:rPr>
              <a:t>. Pak jsem zjistil, že v IE se rozhazuje grafika formuláře a první dva stupně odpovědi z pěti jsou na sebe víc natěsno než ostatní... probandi nevnímali střed na 3, ale někde u 4!</a:t>
            </a:r>
          </a:p>
        </p:txBody>
      </p:sp>
    </p:spTree>
    <p:extLst>
      <p:ext uri="{BB962C8B-B14F-4D97-AF65-F5344CB8AC3E}">
        <p14:creationId xmlns:p14="http://schemas.microsoft.com/office/powerpoint/2010/main" val="28648579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Šablona / klíč</a:t>
            </a:r>
          </a:p>
        </p:txBody>
      </p:sp>
      <p:sp>
        <p:nvSpPr>
          <p:cNvPr id="3" name="Zástupný symbol pro obsah 2"/>
          <p:cNvSpPr>
            <a:spLocks noGrp="1"/>
          </p:cNvSpPr>
          <p:nvPr>
            <p:ph idx="1"/>
          </p:nvPr>
        </p:nvSpPr>
        <p:spPr>
          <a:xfrm>
            <a:off x="685800" y="2121408"/>
            <a:ext cx="7772400" cy="2819760"/>
          </a:xfrm>
        </p:spPr>
        <p:txBody>
          <a:bodyPr>
            <a:normAutofit/>
          </a:bodyPr>
          <a:lstStyle/>
          <a:p>
            <a:r>
              <a:rPr lang="cs-CZ" dirty="0"/>
              <a:t>Označení „klíč“ volíme u výkonnostních testů</a:t>
            </a:r>
          </a:p>
          <a:p>
            <a:r>
              <a:rPr lang="cs-CZ" dirty="0"/>
              <a:t>Historicky nějaké průsvitky, které přikládáme na záznamové archy.</a:t>
            </a:r>
          </a:p>
          <a:p>
            <a:r>
              <a:rPr lang="cs-CZ" dirty="0"/>
              <a:t>Dnes řešené spíše softwarově.</a:t>
            </a:r>
          </a:p>
          <a:p>
            <a:r>
              <a:rPr lang="cs-CZ" dirty="0"/>
              <a:t>Interpretační příručka (např. </a:t>
            </a:r>
            <a:r>
              <a:rPr lang="cs-CZ" dirty="0" err="1"/>
              <a:t>Rorschach</a:t>
            </a:r>
            <a:r>
              <a:rPr lang="cs-CZ" dirty="0"/>
              <a:t>)</a:t>
            </a:r>
          </a:p>
          <a:p>
            <a:endParaRPr lang="cs-CZ" dirty="0"/>
          </a:p>
          <a:p>
            <a:r>
              <a:rPr lang="cs-CZ" dirty="0"/>
              <a:t>Měly by být strojové postupy detailně popsané v manuálu?</a:t>
            </a:r>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sp>
        <p:nvSpPr>
          <p:cNvPr id="4" name="Obdélník 3">
            <a:extLst>
              <a:ext uri="{FF2B5EF4-FFF2-40B4-BE49-F238E27FC236}">
                <a16:creationId xmlns:a16="http://schemas.microsoft.com/office/drawing/2014/main" id="{45FEF6D9-9EF4-483C-95F8-6AE0A128CC93}"/>
              </a:ext>
            </a:extLst>
          </p:cNvPr>
          <p:cNvSpPr/>
          <p:nvPr/>
        </p:nvSpPr>
        <p:spPr>
          <a:xfrm>
            <a:off x="1041376" y="5229200"/>
            <a:ext cx="7416824" cy="1200329"/>
          </a:xfrm>
          <a:prstGeom prst="rect">
            <a:avLst/>
          </a:prstGeom>
        </p:spPr>
        <p:txBody>
          <a:bodyPr wrap="square">
            <a:spAutoFit/>
          </a:bodyPr>
          <a:lstStyle/>
          <a:p>
            <a:pPr marL="285750" indent="-285750">
              <a:buFont typeface="Arial" panose="020B0604020202020204" pitchFamily="34" charset="0"/>
              <a:buChar char="•"/>
            </a:pPr>
            <a:r>
              <a:rPr lang="cs-CZ" dirty="0"/>
              <a:t>PRO: pokud nevíme, jak to funguje, jak tomu máme věřit? Hodně napůl šarlatánských metod je skryto do </a:t>
            </a:r>
            <a:r>
              <a:rPr lang="cs-CZ" dirty="0" err="1"/>
              <a:t>blackboxů</a:t>
            </a:r>
            <a:r>
              <a:rPr lang="cs-CZ" dirty="0"/>
              <a:t>!</a:t>
            </a:r>
          </a:p>
          <a:p>
            <a:pPr marL="285750" indent="-285750">
              <a:buFont typeface="Arial" panose="020B0604020202020204" pitchFamily="34" charset="0"/>
              <a:buChar char="•"/>
            </a:pPr>
            <a:r>
              <a:rPr lang="cs-CZ" dirty="0"/>
              <a:t>PROTI: Jak si vydavatel testu zajistí, že si psychologové nevyrobí zadarmo vyhodnocovače v Excelu?</a:t>
            </a:r>
          </a:p>
        </p:txBody>
      </p:sp>
    </p:spTree>
    <p:extLst>
      <p:ext uri="{BB962C8B-B14F-4D97-AF65-F5344CB8AC3E}">
        <p14:creationId xmlns:p14="http://schemas.microsoft.com/office/powerpoint/2010/main" val="32938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856136"/>
          </a:xfrm>
        </p:spPr>
        <p:txBody>
          <a:bodyPr/>
          <a:lstStyle/>
          <a:p>
            <a:r>
              <a:rPr lang="cs-CZ" dirty="0"/>
              <a:t>Rozmach testů</a:t>
            </a:r>
          </a:p>
        </p:txBody>
      </p:sp>
      <p:sp>
        <p:nvSpPr>
          <p:cNvPr id="4" name="Zástupný symbol pro obsah 3"/>
          <p:cNvSpPr>
            <a:spLocks noGrp="1"/>
          </p:cNvSpPr>
          <p:nvPr>
            <p:ph sz="half" idx="1"/>
          </p:nvPr>
        </p:nvSpPr>
        <p:spPr>
          <a:xfrm>
            <a:off x="685800" y="1484784"/>
            <a:ext cx="3958208" cy="4687416"/>
          </a:xfrm>
        </p:spPr>
        <p:txBody>
          <a:bodyPr>
            <a:normAutofit lnSpcReduction="10000"/>
          </a:bodyPr>
          <a:lstStyle/>
          <a:p>
            <a:r>
              <a:rPr lang="cs-CZ" dirty="0"/>
              <a:t>1916 </a:t>
            </a:r>
            <a:r>
              <a:rPr lang="cs-CZ" dirty="0" err="1"/>
              <a:t>Standfordská</a:t>
            </a:r>
            <a:r>
              <a:rPr lang="cs-CZ" dirty="0"/>
              <a:t> </a:t>
            </a:r>
            <a:r>
              <a:rPr lang="cs-CZ" dirty="0" err="1"/>
              <a:t>Binnetova</a:t>
            </a:r>
            <a:r>
              <a:rPr lang="cs-CZ" dirty="0"/>
              <a:t> škála</a:t>
            </a:r>
          </a:p>
          <a:p>
            <a:r>
              <a:rPr lang="cs-CZ" dirty="0"/>
              <a:t>1917 </a:t>
            </a:r>
            <a:r>
              <a:rPr lang="cs-CZ" dirty="0" err="1"/>
              <a:t>Army</a:t>
            </a:r>
            <a:r>
              <a:rPr lang="cs-CZ" dirty="0"/>
              <a:t> </a:t>
            </a:r>
            <a:r>
              <a:rPr lang="cs-CZ" dirty="0" err="1"/>
              <a:t>Alpha</a:t>
            </a:r>
            <a:endParaRPr lang="cs-CZ" dirty="0"/>
          </a:p>
          <a:p>
            <a:r>
              <a:rPr lang="cs-CZ" dirty="0"/>
              <a:t>1919 </a:t>
            </a:r>
            <a:r>
              <a:rPr lang="cs-CZ" dirty="0" err="1"/>
              <a:t>Woodworth</a:t>
            </a:r>
            <a:r>
              <a:rPr lang="cs-CZ" dirty="0"/>
              <a:t> Data </a:t>
            </a:r>
            <a:r>
              <a:rPr lang="cs-CZ" dirty="0" err="1"/>
              <a:t>sheet</a:t>
            </a:r>
            <a:r>
              <a:rPr lang="cs-CZ" dirty="0"/>
              <a:t> (standardizované psychiatrické vyšetření)</a:t>
            </a:r>
          </a:p>
          <a:p>
            <a:r>
              <a:rPr lang="cs-CZ" dirty="0"/>
              <a:t>1921 </a:t>
            </a:r>
            <a:r>
              <a:rPr lang="cs-CZ" dirty="0" err="1"/>
              <a:t>Rorschachův</a:t>
            </a:r>
            <a:r>
              <a:rPr lang="cs-CZ" dirty="0"/>
              <a:t> </a:t>
            </a:r>
            <a:r>
              <a:rPr lang="cs-CZ" dirty="0" err="1"/>
              <a:t>inkblot</a:t>
            </a:r>
            <a:r>
              <a:rPr lang="cs-CZ" dirty="0"/>
              <a:t> test</a:t>
            </a:r>
          </a:p>
          <a:p>
            <a:r>
              <a:rPr lang="cs-CZ" dirty="0"/>
              <a:t>1935 TAT (Murray)</a:t>
            </a:r>
          </a:p>
          <a:p>
            <a:r>
              <a:rPr lang="cs-CZ" dirty="0"/>
              <a:t>1939 </a:t>
            </a:r>
            <a:r>
              <a:rPr lang="cs-CZ" dirty="0" err="1"/>
              <a:t>Wechsler-Bellevue</a:t>
            </a:r>
            <a:endParaRPr lang="cs-CZ" dirty="0"/>
          </a:p>
          <a:p>
            <a:r>
              <a:rPr lang="cs-CZ" dirty="0"/>
              <a:t>1940 Guilford používá faktorovou analýzu pro tvorbu osobnostního inventáře</a:t>
            </a:r>
          </a:p>
        </p:txBody>
      </p:sp>
      <p:sp>
        <p:nvSpPr>
          <p:cNvPr id="5" name="Zástupný symbol pro obsah 4"/>
          <p:cNvSpPr>
            <a:spLocks noGrp="1"/>
          </p:cNvSpPr>
          <p:nvPr>
            <p:ph sz="half" idx="2"/>
          </p:nvPr>
        </p:nvSpPr>
        <p:spPr>
          <a:xfrm>
            <a:off x="4792218" y="1484784"/>
            <a:ext cx="3657600" cy="4687416"/>
          </a:xfrm>
        </p:spPr>
        <p:txBody>
          <a:bodyPr>
            <a:normAutofit/>
          </a:bodyPr>
          <a:lstStyle/>
          <a:p>
            <a:r>
              <a:rPr lang="cs-CZ" dirty="0"/>
              <a:t>1943 MMPI</a:t>
            </a:r>
          </a:p>
          <a:p>
            <a:r>
              <a:rPr lang="cs-CZ" dirty="0"/>
              <a:t>1949 16PF (R. </a:t>
            </a:r>
            <a:r>
              <a:rPr lang="cs-CZ" dirty="0" err="1"/>
              <a:t>Cattell</a:t>
            </a:r>
            <a:r>
              <a:rPr lang="cs-CZ" dirty="0"/>
              <a:t>)</a:t>
            </a:r>
          </a:p>
          <a:p>
            <a:r>
              <a:rPr lang="cs-CZ" dirty="0"/>
              <a:t>1958 </a:t>
            </a:r>
            <a:r>
              <a:rPr lang="cs-CZ" dirty="0" err="1"/>
              <a:t>Kohlbergova</a:t>
            </a:r>
            <a:r>
              <a:rPr lang="cs-CZ" dirty="0"/>
              <a:t> škála morálního usuzování</a:t>
            </a:r>
          </a:p>
          <a:p>
            <a:endParaRPr lang="cs-CZ" dirty="0"/>
          </a:p>
        </p:txBody>
      </p:sp>
    </p:spTree>
    <p:extLst>
      <p:ext uri="{BB962C8B-B14F-4D97-AF65-F5344CB8AC3E}">
        <p14:creationId xmlns:p14="http://schemas.microsoft.com/office/powerpoint/2010/main" val="28130206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Testová situace</a:t>
            </a:r>
          </a:p>
        </p:txBody>
      </p:sp>
      <p:sp>
        <p:nvSpPr>
          <p:cNvPr id="3" name="Zástupný symbol pro obsah 2"/>
          <p:cNvSpPr>
            <a:spLocks noGrp="1"/>
          </p:cNvSpPr>
          <p:nvPr>
            <p:ph idx="1"/>
          </p:nvPr>
        </p:nvSpPr>
        <p:spPr/>
        <p:txBody>
          <a:bodyPr>
            <a:normAutofit lnSpcReduction="10000"/>
          </a:bodyPr>
          <a:lstStyle/>
          <a:p>
            <a:r>
              <a:rPr lang="cs-CZ" dirty="0"/>
              <a:t>Při administraci testu by samozřejmě měly být zajištěny standardní podmínky.</a:t>
            </a:r>
          </a:p>
          <a:p>
            <a:r>
              <a:rPr lang="cs-CZ" dirty="0"/>
              <a:t>Ticho, přiměřené teplo, osvětlení, pocit diskrétního prostředí...</a:t>
            </a:r>
          </a:p>
          <a:p>
            <a:r>
              <a:rPr lang="cs-CZ" dirty="0"/>
              <a:t>Kolik lze zařadit testů za sebe, aby klientovy odpovědi měly vypovídající charakter?</a:t>
            </a:r>
          </a:p>
          <a:p>
            <a:r>
              <a:rPr lang="cs-CZ" dirty="0"/>
              <a:t>Pohlaví experimentátora a jeho atraktivita?</a:t>
            </a:r>
          </a:p>
          <a:p>
            <a:r>
              <a:rPr lang="cs-CZ" dirty="0"/>
              <a:t>Rasová příslušnost experimentátora?</a:t>
            </a:r>
          </a:p>
          <a:p>
            <a:endParaRPr lang="cs-CZ" dirty="0"/>
          </a:p>
          <a:p>
            <a:r>
              <a:rPr lang="cs-CZ" dirty="0"/>
              <a:t>Fyzická nevolnost se na výsledcích výkonnostních testů projevuje jen málo, ale zkresluje naše subjektivní hodnocení kvality výkonu.</a:t>
            </a:r>
          </a:p>
        </p:txBody>
      </p:sp>
    </p:spTree>
    <p:extLst>
      <p:ext uri="{BB962C8B-B14F-4D97-AF65-F5344CB8AC3E}">
        <p14:creationId xmlns:p14="http://schemas.microsoft.com/office/powerpoint/2010/main" val="16748559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Testová příručka</a:t>
            </a:r>
          </a:p>
        </p:txBody>
      </p:sp>
      <p:sp>
        <p:nvSpPr>
          <p:cNvPr id="3" name="Zástupný symbol pro obsah 2"/>
          <p:cNvSpPr>
            <a:spLocks noGrp="1"/>
          </p:cNvSpPr>
          <p:nvPr>
            <p:ph idx="1"/>
          </p:nvPr>
        </p:nvSpPr>
        <p:spPr/>
        <p:txBody>
          <a:bodyPr>
            <a:normAutofit fontScale="92500" lnSpcReduction="10000"/>
          </a:bodyPr>
          <a:lstStyle/>
          <a:p>
            <a:r>
              <a:rPr lang="cs-CZ" dirty="0"/>
              <a:t>Kromě výše uvedeného test obsahuje svou příručku. Mimo instrukci k zajištění objektivity, musí obsahovat několik dalších témat:</a:t>
            </a:r>
          </a:p>
          <a:p>
            <a:endParaRPr lang="cs-CZ" sz="1100" dirty="0"/>
          </a:p>
          <a:p>
            <a:r>
              <a:rPr lang="cs-CZ" dirty="0"/>
              <a:t>Teorii, z jaké test vychází (test bez výchozí teorie není příliš smysluplný)</a:t>
            </a:r>
          </a:p>
          <a:p>
            <a:r>
              <a:rPr lang="cs-CZ" dirty="0"/>
              <a:t>Postup, jak byl test vytvořen.</a:t>
            </a:r>
          </a:p>
          <a:p>
            <a:r>
              <a:rPr lang="cs-CZ" dirty="0"/>
              <a:t>Instrukci a popis testové situace.</a:t>
            </a:r>
          </a:p>
          <a:p>
            <a:r>
              <a:rPr lang="cs-CZ" dirty="0"/>
              <a:t>Vyhodnocení testu (skórování odpovědí atd.)</a:t>
            </a:r>
          </a:p>
          <a:p>
            <a:r>
              <a:rPr lang="cs-CZ" dirty="0"/>
              <a:t>Rozmanité důkazy reliability metody.</a:t>
            </a:r>
          </a:p>
          <a:p>
            <a:r>
              <a:rPr lang="cs-CZ" dirty="0"/>
              <a:t>Rozmanité důkazy validity metody.</a:t>
            </a:r>
          </a:p>
          <a:p>
            <a:r>
              <a:rPr lang="cs-CZ" dirty="0"/>
              <a:t>Normy (nejčastěji tabulky s hodnotami).</a:t>
            </a:r>
          </a:p>
          <a:p>
            <a:endParaRPr lang="cs-CZ" dirty="0"/>
          </a:p>
        </p:txBody>
      </p:sp>
    </p:spTree>
    <p:extLst>
      <p:ext uri="{BB962C8B-B14F-4D97-AF65-F5344CB8AC3E}">
        <p14:creationId xmlns:p14="http://schemas.microsoft.com/office/powerpoint/2010/main" val="1022986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2656" y="332656"/>
            <a:ext cx="8278688" cy="889264"/>
          </a:xfrm>
        </p:spPr>
        <p:txBody>
          <a:bodyPr/>
          <a:lstStyle/>
          <a:p>
            <a:r>
              <a:rPr lang="cs-CZ" dirty="0"/>
              <a:t>Adaptace zahraničních metod</a:t>
            </a:r>
          </a:p>
        </p:txBody>
      </p:sp>
      <p:sp>
        <p:nvSpPr>
          <p:cNvPr id="3" name="Zástupný symbol pro obsah 2"/>
          <p:cNvSpPr>
            <a:spLocks noGrp="1"/>
          </p:cNvSpPr>
          <p:nvPr>
            <p:ph idx="1"/>
          </p:nvPr>
        </p:nvSpPr>
        <p:spPr>
          <a:xfrm>
            <a:off x="611560" y="1412776"/>
            <a:ext cx="7772400" cy="4752528"/>
          </a:xfrm>
        </p:spPr>
        <p:txBody>
          <a:bodyPr>
            <a:normAutofit lnSpcReduction="10000"/>
          </a:bodyPr>
          <a:lstStyle/>
          <a:p>
            <a:r>
              <a:rPr lang="cs-CZ" dirty="0"/>
              <a:t>Lze (verbální) metodu přeložit do češtiny?</a:t>
            </a:r>
          </a:p>
          <a:p>
            <a:r>
              <a:rPr lang="cs-CZ" dirty="0"/>
              <a:t>ANO, ale...</a:t>
            </a:r>
          </a:p>
          <a:p>
            <a:pPr lvl="1"/>
            <a:r>
              <a:rPr lang="cs-CZ" b="1" dirty="0"/>
              <a:t>Zpětný překlad</a:t>
            </a:r>
            <a:r>
              <a:rPr lang="cs-CZ" dirty="0"/>
              <a:t>: Rodilý mluvčí (český) ji přeloží do češtiny, a pak jiný rodilý mluvčí (anglicky mluvící) zpět do angličtiny. U položek, co se nepotkávají, proces opakujeme a hledáme přesnější překlad.</a:t>
            </a:r>
          </a:p>
          <a:p>
            <a:pPr lvl="1"/>
            <a:r>
              <a:rPr lang="cs-CZ" dirty="0"/>
              <a:t>V praxi někdy obtížně proveditelné.</a:t>
            </a:r>
          </a:p>
          <a:p>
            <a:pPr lvl="1"/>
            <a:r>
              <a:rPr lang="cs-CZ" dirty="0"/>
              <a:t>Někdy se používá paralelní překlad více rodilých mluvčích (jednosměrný) -&gt; vede ale k nižší kvalitě!</a:t>
            </a:r>
          </a:p>
          <a:p>
            <a:pPr lvl="1"/>
            <a:r>
              <a:rPr lang="cs-CZ" dirty="0"/>
              <a:t>Převody metod jsou obecně nesmírně podceňované.</a:t>
            </a:r>
          </a:p>
          <a:p>
            <a:pPr lvl="1"/>
            <a:endParaRPr lang="cs-CZ" dirty="0"/>
          </a:p>
          <a:p>
            <a:r>
              <a:rPr lang="cs-CZ" b="1" dirty="0"/>
              <a:t>Samotný překlad nevede ke standardizaci (II, III) metody, ale nanejvýš k (I).</a:t>
            </a:r>
            <a:r>
              <a:rPr lang="cs-CZ" dirty="0"/>
              <a:t> Položky můžou fungovat různě v různém kulturním prostředí – test může ztratit reliabilitu i validitu. Normy nebudou fungovat skoro jistě!</a:t>
            </a:r>
          </a:p>
          <a:p>
            <a:r>
              <a:rPr lang="cs-CZ" dirty="0"/>
              <a:t>Pokud tato úskalí vyřešíme, hovoříme o </a:t>
            </a:r>
            <a:r>
              <a:rPr lang="cs-CZ" b="1" dirty="0"/>
              <a:t>převodu metody</a:t>
            </a:r>
            <a:r>
              <a:rPr lang="cs-CZ" dirty="0"/>
              <a:t>.</a:t>
            </a:r>
          </a:p>
        </p:txBody>
      </p:sp>
    </p:spTree>
    <p:extLst>
      <p:ext uri="{BB962C8B-B14F-4D97-AF65-F5344CB8AC3E}">
        <p14:creationId xmlns:p14="http://schemas.microsoft.com/office/powerpoint/2010/main" val="7654670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Reliabilita</a:t>
            </a:r>
          </a:p>
        </p:txBody>
      </p:sp>
      <p:sp>
        <p:nvSpPr>
          <p:cNvPr id="5" name="Zástupný symbol pro text 4"/>
          <p:cNvSpPr>
            <a:spLocks noGrp="1"/>
          </p:cNvSpPr>
          <p:nvPr>
            <p:ph type="body" idx="1"/>
          </p:nvPr>
        </p:nvSpPr>
        <p:spPr/>
        <p:txBody>
          <a:bodyPr/>
          <a:lstStyle/>
          <a:p>
            <a:r>
              <a:rPr lang="cs-CZ" dirty="0"/>
              <a:t>Důkazy o přesnosti metody </a:t>
            </a:r>
          </a:p>
        </p:txBody>
      </p:sp>
    </p:spTree>
    <p:extLst>
      <p:ext uri="{BB962C8B-B14F-4D97-AF65-F5344CB8AC3E}">
        <p14:creationId xmlns:p14="http://schemas.microsoft.com/office/powerpoint/2010/main" val="17744389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ridla-nastroje.cz/obchod/images/PO03s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776417">
            <a:off x="2275757" y="4213686"/>
            <a:ext cx="6677025" cy="230505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a:t>Co je reliabilita?</a:t>
            </a:r>
          </a:p>
        </p:txBody>
      </p:sp>
      <p:sp>
        <p:nvSpPr>
          <p:cNvPr id="3" name="Zástupný symbol pro obsah 2"/>
          <p:cNvSpPr>
            <a:spLocks noGrp="1"/>
          </p:cNvSpPr>
          <p:nvPr>
            <p:ph idx="1"/>
          </p:nvPr>
        </p:nvSpPr>
        <p:spPr>
          <a:xfrm>
            <a:off x="685800" y="2121408"/>
            <a:ext cx="6622504" cy="4050792"/>
          </a:xfrm>
        </p:spPr>
        <p:txBody>
          <a:bodyPr/>
          <a:lstStyle/>
          <a:p>
            <a:r>
              <a:rPr lang="cs-CZ" dirty="0"/>
              <a:t>Žádné měření, a to ani mimo psychologii, není zcela přesné.</a:t>
            </a:r>
          </a:p>
          <a:p>
            <a:r>
              <a:rPr lang="cs-CZ" dirty="0"/>
              <a:t>Chyba může být nicméně různě velká – v psychologii je pochopitelně mnohem větší než například ve fyzice.</a:t>
            </a:r>
          </a:p>
          <a:p>
            <a:r>
              <a:rPr lang="cs-CZ" dirty="0"/>
              <a:t>U metody proto nehovoříme o tom, jestli je reliabilní nebo ne, ale o tom, jak moc reliabilní je (respektive jestli je reliabilita dostatečná).</a:t>
            </a:r>
          </a:p>
          <a:p>
            <a:endParaRPr lang="cs-CZ" dirty="0"/>
          </a:p>
          <a:p>
            <a:endParaRPr lang="cs-CZ" dirty="0"/>
          </a:p>
        </p:txBody>
      </p:sp>
    </p:spTree>
    <p:extLst>
      <p:ext uri="{BB962C8B-B14F-4D97-AF65-F5344CB8AC3E}">
        <p14:creationId xmlns:p14="http://schemas.microsoft.com/office/powerpoint/2010/main" val="15788806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84632"/>
            <a:ext cx="7772400" cy="1072160"/>
          </a:xfrm>
        </p:spPr>
        <p:txBody>
          <a:bodyPr/>
          <a:lstStyle/>
          <a:p>
            <a:r>
              <a:rPr lang="cs-CZ" dirty="0"/>
              <a:t>Klasická testová teorie</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5800" y="1556792"/>
                <a:ext cx="7772400" cy="5112568"/>
              </a:xfrm>
            </p:spPr>
            <p:txBody>
              <a:bodyPr>
                <a:normAutofit lnSpcReduction="10000"/>
              </a:bodyPr>
              <a:lstStyle/>
              <a:p>
                <a:r>
                  <a:rPr lang="cs-CZ" dirty="0"/>
                  <a:t>Reliabilitu můžeme formalizovat v rámci klasické testové teorie (CTT)</a:t>
                </a:r>
              </a:p>
              <a:p>
                <a:r>
                  <a:rPr lang="cs-CZ" dirty="0"/>
                  <a:t>Klasická testová teorie popisuje měření pomocí tohoto modelu:</a:t>
                </a:r>
              </a:p>
              <a:p>
                <a:endParaRPr lang="cs-CZ" dirty="0"/>
              </a:p>
              <a:p>
                <a:pPr marL="0" indent="0">
                  <a:buNone/>
                </a:pPr>
                <a14:m>
                  <m:oMathPara xmlns:m="http://schemas.openxmlformats.org/officeDocument/2006/math">
                    <m:oMathParaPr>
                      <m:jc m:val="centerGroup"/>
                    </m:oMathParaPr>
                    <m:oMath xmlns:m="http://schemas.openxmlformats.org/officeDocument/2006/math">
                      <m:sSub>
                        <m:sSubPr>
                          <m:ctrlPr>
                            <a:rPr lang="cs-CZ" sz="4800" b="0" i="1" smtClean="0">
                              <a:latin typeface="Cambria Math" panose="02040503050406030204" pitchFamily="18" charset="0"/>
                              <a:ea typeface="Cambria Math" panose="02040503050406030204" pitchFamily="18" charset="0"/>
                            </a:rPr>
                          </m:ctrlPr>
                        </m:sSubPr>
                        <m:e>
                          <m:r>
                            <a:rPr lang="cs-CZ" sz="4800" b="0" i="1" smtClean="0">
                              <a:latin typeface="Cambria Math" panose="02040503050406030204" pitchFamily="18" charset="0"/>
                              <a:ea typeface="Cambria Math" panose="02040503050406030204" pitchFamily="18" charset="0"/>
                            </a:rPr>
                            <m:t>𝑋</m:t>
                          </m:r>
                        </m:e>
                        <m:sub>
                          <m:r>
                            <a:rPr lang="cs-CZ" sz="4800" b="0" i="1" smtClean="0">
                              <a:latin typeface="Cambria Math" panose="02040503050406030204" pitchFamily="18" charset="0"/>
                              <a:ea typeface="Cambria Math" panose="02040503050406030204" pitchFamily="18" charset="0"/>
                            </a:rPr>
                            <m:t>𝑖𝑗</m:t>
                          </m:r>
                        </m:sub>
                      </m:sSub>
                      <m:r>
                        <a:rPr lang="cs-CZ" sz="4800" b="0" i="1" smtClean="0">
                          <a:latin typeface="Cambria Math" panose="02040503050406030204" pitchFamily="18" charset="0"/>
                          <a:ea typeface="Cambria Math" panose="02040503050406030204" pitchFamily="18" charset="0"/>
                        </a:rPr>
                        <m:t>= </m:t>
                      </m:r>
                      <m:sSub>
                        <m:sSubPr>
                          <m:ctrlPr>
                            <a:rPr lang="cs-CZ" sz="4800" b="0" i="1" smtClean="0">
                              <a:latin typeface="Cambria Math" panose="02040503050406030204" pitchFamily="18" charset="0"/>
                              <a:ea typeface="Cambria Math" panose="02040503050406030204" pitchFamily="18" charset="0"/>
                            </a:rPr>
                          </m:ctrlPr>
                        </m:sSubPr>
                        <m:e>
                          <m:r>
                            <a:rPr lang="cs-CZ" sz="4800" i="1">
                              <a:latin typeface="Cambria Math" panose="02040503050406030204" pitchFamily="18" charset="0"/>
                              <a:ea typeface="Cambria Math" panose="02040503050406030204" pitchFamily="18" charset="0"/>
                            </a:rPr>
                            <m:t>𝜏</m:t>
                          </m:r>
                        </m:e>
                        <m:sub>
                          <m:r>
                            <a:rPr lang="cs-CZ" sz="4800" b="0" i="1" smtClean="0">
                              <a:latin typeface="Cambria Math" panose="02040503050406030204" pitchFamily="18" charset="0"/>
                              <a:ea typeface="Cambria Math" panose="02040503050406030204" pitchFamily="18" charset="0"/>
                            </a:rPr>
                            <m:t>𝑖</m:t>
                          </m:r>
                        </m:sub>
                      </m:sSub>
                      <m:r>
                        <a:rPr lang="cs-CZ" sz="4800" b="0" i="1" smtClean="0">
                          <a:latin typeface="Cambria Math" panose="02040503050406030204" pitchFamily="18" charset="0"/>
                          <a:ea typeface="Cambria Math" panose="02040503050406030204" pitchFamily="18" charset="0"/>
                        </a:rPr>
                        <m:t>+</m:t>
                      </m:r>
                      <m:sSub>
                        <m:sSubPr>
                          <m:ctrlPr>
                            <a:rPr lang="cs-CZ" sz="4800" b="0" i="1" smtClean="0">
                              <a:latin typeface="Cambria Math" panose="02040503050406030204" pitchFamily="18" charset="0"/>
                              <a:ea typeface="Cambria Math" panose="02040503050406030204" pitchFamily="18" charset="0"/>
                            </a:rPr>
                          </m:ctrlPr>
                        </m:sSubPr>
                        <m:e>
                          <m:r>
                            <a:rPr lang="cs-CZ" sz="4800" i="1">
                              <a:latin typeface="Cambria Math" panose="02040503050406030204" pitchFamily="18" charset="0"/>
                              <a:ea typeface="Cambria Math" panose="02040503050406030204" pitchFamily="18" charset="0"/>
                            </a:rPr>
                            <m:t>𝜀</m:t>
                          </m:r>
                        </m:e>
                        <m:sub>
                          <m:r>
                            <a:rPr lang="cs-CZ" sz="4800" b="0" i="1" smtClean="0">
                              <a:latin typeface="Cambria Math" panose="02040503050406030204" pitchFamily="18" charset="0"/>
                              <a:ea typeface="Cambria Math" panose="02040503050406030204" pitchFamily="18" charset="0"/>
                            </a:rPr>
                            <m:t>𝑖𝑗</m:t>
                          </m:r>
                        </m:sub>
                      </m:sSub>
                    </m:oMath>
                  </m:oMathPara>
                </a14:m>
                <a:endParaRPr lang="cs-CZ" sz="4800" dirty="0"/>
              </a:p>
              <a:p>
                <a:endParaRPr lang="cs-CZ" dirty="0"/>
              </a:p>
              <a:p>
                <a:r>
                  <a:rPr lang="cs-CZ" dirty="0"/>
                  <a:t>Slovy: výsledek testu (X) je  součet „pravého skóru“ (tau) a </a:t>
                </a:r>
                <a:r>
                  <a:rPr lang="cs-CZ" dirty="0" err="1"/>
                  <a:t>a</a:t>
                </a:r>
                <a:r>
                  <a:rPr lang="cs-CZ" dirty="0"/>
                  <a:t> „chyby měření“ (epsilon). </a:t>
                </a:r>
                <a:r>
                  <a:rPr lang="cs-CZ" dirty="0">
                    <a:solidFill>
                      <a:schemeClr val="tx1">
                        <a:lumMod val="50000"/>
                        <a:lumOff val="50000"/>
                      </a:schemeClr>
                    </a:solidFill>
                  </a:rPr>
                  <a:t>(</a:t>
                </a:r>
                <a:r>
                  <a:rPr lang="cs-CZ" i="1" dirty="0">
                    <a:solidFill>
                      <a:schemeClr val="tx1">
                        <a:lumMod val="50000"/>
                        <a:lumOff val="50000"/>
                      </a:schemeClr>
                    </a:solidFill>
                  </a:rPr>
                  <a:t>i</a:t>
                </a:r>
                <a:r>
                  <a:rPr lang="cs-CZ" dirty="0">
                    <a:solidFill>
                      <a:schemeClr val="tx1">
                        <a:lumMod val="50000"/>
                        <a:lumOff val="50000"/>
                      </a:schemeClr>
                    </a:solidFill>
                  </a:rPr>
                  <a:t> indexuje jedince, </a:t>
                </a:r>
                <a:r>
                  <a:rPr lang="cs-CZ" i="1" dirty="0">
                    <a:solidFill>
                      <a:schemeClr val="tx1">
                        <a:lumMod val="50000"/>
                        <a:lumOff val="50000"/>
                      </a:schemeClr>
                    </a:solidFill>
                  </a:rPr>
                  <a:t>j</a:t>
                </a:r>
                <a:r>
                  <a:rPr lang="cs-CZ" dirty="0">
                    <a:solidFill>
                      <a:schemeClr val="tx1">
                        <a:lumMod val="50000"/>
                        <a:lumOff val="50000"/>
                      </a:schemeClr>
                    </a:solidFill>
                  </a:rPr>
                  <a:t> měření)</a:t>
                </a:r>
              </a:p>
              <a:p>
                <a:r>
                  <a:rPr lang="cs-CZ" dirty="0"/>
                  <a:t>U chyby měření předpokládáme normální rozdělení s nulovou střední hodnotou</a:t>
                </a:r>
              </a:p>
              <a:p>
                <a:r>
                  <a:rPr lang="cs-CZ" dirty="0"/>
                  <a:t>U X i tau u většiny rysů předpokládáme také normální rozdělení (ač to není podmínkou).</a:t>
                </a:r>
              </a:p>
              <a:p>
                <a:r>
                  <a:rPr lang="cs-CZ" dirty="0"/>
                  <a:t>Tau a epsilon jsou dokonalé nezávislé!</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5800" y="1556792"/>
                <a:ext cx="7772400" cy="5112568"/>
              </a:xfrm>
              <a:blipFill>
                <a:blip r:embed="rId2"/>
                <a:stretch>
                  <a:fillRect l="-392" t="-1788" b="-715"/>
                </a:stretch>
              </a:blipFill>
            </p:spPr>
            <p:txBody>
              <a:bodyPr/>
              <a:lstStyle/>
              <a:p>
                <a:r>
                  <a:rPr lang="cs-CZ">
                    <a:noFill/>
                  </a:rPr>
                  <a:t> </a:t>
                </a:r>
              </a:p>
            </p:txBody>
          </p:sp>
        </mc:Fallback>
      </mc:AlternateContent>
    </p:spTree>
    <p:extLst>
      <p:ext uri="{BB962C8B-B14F-4D97-AF65-F5344CB8AC3E}">
        <p14:creationId xmlns:p14="http://schemas.microsoft.com/office/powerpoint/2010/main" val="891782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4" y="2334155"/>
            <a:ext cx="3654200" cy="2030949"/>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716" y="2444098"/>
            <a:ext cx="3456384" cy="1921006"/>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1496" y="3247894"/>
            <a:ext cx="2001024" cy="1112139"/>
          </a:xfrm>
          <a:prstGeom prst="rect">
            <a:avLst/>
          </a:prstGeom>
        </p:spPr>
      </p:pic>
      <p:sp>
        <p:nvSpPr>
          <p:cNvPr id="7" name="TextovéPole 6"/>
          <p:cNvSpPr txBox="1"/>
          <p:nvPr/>
        </p:nvSpPr>
        <p:spPr>
          <a:xfrm>
            <a:off x="1434620" y="3270259"/>
            <a:ext cx="407163" cy="677108"/>
          </a:xfrm>
          <a:prstGeom prst="rect">
            <a:avLst/>
          </a:prstGeom>
          <a:noFill/>
        </p:spPr>
        <p:txBody>
          <a:bodyPr wrap="none" lIns="0" tIns="0" rIns="0" bIns="0" rtlCol="0">
            <a:spAutoFit/>
          </a:bodyPr>
          <a:lstStyle/>
          <a:p>
            <a:r>
              <a:rPr lang="cs-CZ" sz="4400" dirty="0"/>
              <a:t>X</a:t>
            </a:r>
          </a:p>
        </p:txBody>
      </p:sp>
      <mc:AlternateContent xmlns:mc="http://schemas.openxmlformats.org/markup-compatibility/2006" xmlns:a14="http://schemas.microsoft.com/office/drawing/2010/main">
        <mc:Choice Requires="a14">
          <p:sp>
            <p:nvSpPr>
              <p:cNvPr id="8" name="TextovéPole 7"/>
              <p:cNvSpPr txBox="1"/>
              <p:nvPr/>
            </p:nvSpPr>
            <p:spPr>
              <a:xfrm>
                <a:off x="5108013" y="3270259"/>
                <a:ext cx="280895"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4400" i="1">
                          <a:latin typeface="Cambria Math" panose="02040503050406030204" pitchFamily="18" charset="0"/>
                          <a:ea typeface="Cambria Math" panose="02040503050406030204" pitchFamily="18" charset="0"/>
                        </a:rPr>
                        <m:t>𝜏</m:t>
                      </m:r>
                    </m:oMath>
                  </m:oMathPara>
                </a14:m>
                <a:endParaRPr lang="cs-CZ" sz="44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5108013" y="3270259"/>
                <a:ext cx="280895" cy="677108"/>
              </a:xfrm>
              <a:prstGeom prst="rect">
                <a:avLst/>
              </a:prstGeom>
              <a:blipFill rotWithShape="0">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8052741" y="3506937"/>
                <a:ext cx="280895"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4400" i="1">
                          <a:latin typeface="Cambria Math" panose="02040503050406030204" pitchFamily="18" charset="0"/>
                          <a:ea typeface="Cambria Math" panose="02040503050406030204" pitchFamily="18" charset="0"/>
                        </a:rPr>
                        <m:t>𝜀</m:t>
                      </m:r>
                    </m:oMath>
                  </m:oMathPara>
                </a14:m>
                <a:endParaRPr lang="cs-CZ" sz="4400"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8052741" y="3506937"/>
                <a:ext cx="280895" cy="677108"/>
              </a:xfrm>
              <a:prstGeom prst="rect">
                <a:avLst/>
              </a:prstGeom>
              <a:blipFill rotWithShape="0">
                <a:blip r:embed="rId6"/>
                <a:stretch>
                  <a:fillRect/>
                </a:stretch>
              </a:blipFill>
            </p:spPr>
            <p:txBody>
              <a:bodyPr/>
              <a:lstStyle/>
              <a:p>
                <a:r>
                  <a:rPr lang="cs-CZ">
                    <a:noFill/>
                  </a:rPr>
                  <a:t> </a:t>
                </a:r>
              </a:p>
            </p:txBody>
          </p:sp>
        </mc:Fallback>
      </mc:AlternateContent>
      <p:pic>
        <p:nvPicPr>
          <p:cNvPr id="10" name="Obráze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2118" y="3180188"/>
            <a:ext cx="857250" cy="857250"/>
          </a:xfrm>
          <a:prstGeom prst="rect">
            <a:avLst/>
          </a:prstGeom>
        </p:spPr>
      </p:pic>
      <p:pic>
        <p:nvPicPr>
          <p:cNvPr id="11" name="Obráze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18173" y="3247894"/>
            <a:ext cx="815112" cy="815112"/>
          </a:xfrm>
          <a:prstGeom prst="rect">
            <a:avLst/>
          </a:prstGeom>
        </p:spPr>
      </p:pic>
      <p:sp>
        <p:nvSpPr>
          <p:cNvPr id="12" name="Nadpis 1"/>
          <p:cNvSpPr>
            <a:spLocks noGrp="1"/>
          </p:cNvSpPr>
          <p:nvPr>
            <p:ph type="title"/>
          </p:nvPr>
        </p:nvSpPr>
        <p:spPr>
          <a:xfrm>
            <a:off x="685800" y="484632"/>
            <a:ext cx="7772400" cy="784128"/>
          </a:xfrm>
        </p:spPr>
        <p:txBody>
          <a:bodyPr/>
          <a:lstStyle/>
          <a:p>
            <a:r>
              <a:rPr lang="cs-CZ" dirty="0"/>
              <a:t>Obvyklá reliabilita</a:t>
            </a:r>
          </a:p>
        </p:txBody>
      </p:sp>
    </p:spTree>
    <p:extLst>
      <p:ext uri="{BB962C8B-B14F-4D97-AF65-F5344CB8AC3E}">
        <p14:creationId xmlns:p14="http://schemas.microsoft.com/office/powerpoint/2010/main" val="31920735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4" y="2334155"/>
            <a:ext cx="3654200" cy="2030949"/>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716" y="2444098"/>
            <a:ext cx="3456384" cy="1921006"/>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146" y="4027420"/>
            <a:ext cx="560864" cy="311720"/>
          </a:xfrm>
          <a:prstGeom prst="rect">
            <a:avLst/>
          </a:prstGeom>
        </p:spPr>
      </p:pic>
      <p:sp>
        <p:nvSpPr>
          <p:cNvPr id="7" name="TextovéPole 6"/>
          <p:cNvSpPr txBox="1"/>
          <p:nvPr/>
        </p:nvSpPr>
        <p:spPr>
          <a:xfrm>
            <a:off x="1434620" y="3270259"/>
            <a:ext cx="407163" cy="677108"/>
          </a:xfrm>
          <a:prstGeom prst="rect">
            <a:avLst/>
          </a:prstGeom>
          <a:noFill/>
        </p:spPr>
        <p:txBody>
          <a:bodyPr wrap="none" lIns="0" tIns="0" rIns="0" bIns="0" rtlCol="0">
            <a:spAutoFit/>
          </a:bodyPr>
          <a:lstStyle/>
          <a:p>
            <a:r>
              <a:rPr lang="cs-CZ" sz="4400" dirty="0"/>
              <a:t>X</a:t>
            </a:r>
          </a:p>
        </p:txBody>
      </p:sp>
      <mc:AlternateContent xmlns:mc="http://schemas.openxmlformats.org/markup-compatibility/2006" xmlns:a14="http://schemas.microsoft.com/office/drawing/2010/main">
        <mc:Choice Requires="a14">
          <p:sp>
            <p:nvSpPr>
              <p:cNvPr id="8" name="TextovéPole 7"/>
              <p:cNvSpPr txBox="1"/>
              <p:nvPr/>
            </p:nvSpPr>
            <p:spPr>
              <a:xfrm>
                <a:off x="5108013" y="3270259"/>
                <a:ext cx="280895"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4400" i="1">
                          <a:latin typeface="Cambria Math" panose="02040503050406030204" pitchFamily="18" charset="0"/>
                          <a:ea typeface="Cambria Math" panose="02040503050406030204" pitchFamily="18" charset="0"/>
                        </a:rPr>
                        <m:t>𝜏</m:t>
                      </m:r>
                    </m:oMath>
                  </m:oMathPara>
                </a14:m>
                <a:endParaRPr lang="cs-CZ" sz="44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5108013" y="3270259"/>
                <a:ext cx="280895" cy="677108"/>
              </a:xfrm>
              <a:prstGeom prst="rect">
                <a:avLst/>
              </a:prstGeom>
              <a:blipFill rotWithShape="0">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8377598" y="2978342"/>
                <a:ext cx="280895"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4400" i="1">
                          <a:latin typeface="Cambria Math" panose="02040503050406030204" pitchFamily="18" charset="0"/>
                          <a:ea typeface="Cambria Math" panose="02040503050406030204" pitchFamily="18" charset="0"/>
                        </a:rPr>
                        <m:t>𝜀</m:t>
                      </m:r>
                    </m:oMath>
                  </m:oMathPara>
                </a14:m>
                <a:endParaRPr lang="cs-CZ" sz="4400"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8377598" y="2978342"/>
                <a:ext cx="280895" cy="677108"/>
              </a:xfrm>
              <a:prstGeom prst="rect">
                <a:avLst/>
              </a:prstGeom>
              <a:blipFill rotWithShape="0">
                <a:blip r:embed="rId6"/>
                <a:stretch>
                  <a:fillRect/>
                </a:stretch>
              </a:blipFill>
            </p:spPr>
            <p:txBody>
              <a:bodyPr/>
              <a:lstStyle/>
              <a:p>
                <a:r>
                  <a:rPr lang="cs-CZ">
                    <a:noFill/>
                  </a:rPr>
                  <a:t> </a:t>
                </a:r>
              </a:p>
            </p:txBody>
          </p:sp>
        </mc:Fallback>
      </mc:AlternateContent>
      <p:pic>
        <p:nvPicPr>
          <p:cNvPr id="10" name="Obráze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2118" y="3180188"/>
            <a:ext cx="857250" cy="857250"/>
          </a:xfrm>
          <a:prstGeom prst="rect">
            <a:avLst/>
          </a:prstGeom>
        </p:spPr>
      </p:pic>
      <p:pic>
        <p:nvPicPr>
          <p:cNvPr id="11" name="Obráze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18173" y="3247894"/>
            <a:ext cx="815112" cy="815112"/>
          </a:xfrm>
          <a:prstGeom prst="rect">
            <a:avLst/>
          </a:prstGeom>
        </p:spPr>
      </p:pic>
      <p:sp>
        <p:nvSpPr>
          <p:cNvPr id="12" name="Nadpis 1"/>
          <p:cNvSpPr>
            <a:spLocks noGrp="1"/>
          </p:cNvSpPr>
          <p:nvPr>
            <p:ph type="title"/>
          </p:nvPr>
        </p:nvSpPr>
        <p:spPr>
          <a:xfrm>
            <a:off x="685800" y="484632"/>
            <a:ext cx="7772400" cy="784128"/>
          </a:xfrm>
        </p:spPr>
        <p:txBody>
          <a:bodyPr/>
          <a:lstStyle/>
          <a:p>
            <a:r>
              <a:rPr lang="cs-CZ" dirty="0"/>
              <a:t>Vysoká reliabilita</a:t>
            </a:r>
          </a:p>
        </p:txBody>
      </p:sp>
      <p:cxnSp>
        <p:nvCxnSpPr>
          <p:cNvPr id="3" name="Přímá spojnice se šipkou 2"/>
          <p:cNvCxnSpPr/>
          <p:nvPr/>
        </p:nvCxnSpPr>
        <p:spPr>
          <a:xfrm flipH="1">
            <a:off x="8302186" y="3601604"/>
            <a:ext cx="75412" cy="3507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55326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4" y="2334155"/>
            <a:ext cx="3654200" cy="2030949"/>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716" y="2444098"/>
            <a:ext cx="3456384" cy="1921006"/>
          </a:xfrm>
          <a:prstGeom prst="rect">
            <a:avLst/>
          </a:prstGeom>
        </p:spPr>
      </p:pic>
      <p:pic>
        <p:nvPicPr>
          <p:cNvPr id="6" name="Obrázek 5"/>
          <p:cNvPicPr>
            <a:picLocks noChangeAspect="1"/>
          </p:cNvPicPr>
          <p:nvPr/>
        </p:nvPicPr>
        <p:blipFill rotWithShape="1">
          <a:blip r:embed="rId4">
            <a:extLst>
              <a:ext uri="{28A0092B-C50C-407E-A947-70E740481C1C}">
                <a14:useLocalDpi xmlns:a14="http://schemas.microsoft.com/office/drawing/2010/main" val="0"/>
              </a:ext>
            </a:extLst>
          </a:blip>
          <a:srcRect r="66921"/>
          <a:stretch/>
        </p:blipFill>
        <p:spPr>
          <a:xfrm>
            <a:off x="6660232" y="-3339752"/>
            <a:ext cx="2524893" cy="7955723"/>
          </a:xfrm>
          <a:prstGeom prst="rect">
            <a:avLst/>
          </a:prstGeom>
        </p:spPr>
      </p:pic>
      <p:sp>
        <p:nvSpPr>
          <p:cNvPr id="7" name="TextovéPole 6"/>
          <p:cNvSpPr txBox="1"/>
          <p:nvPr/>
        </p:nvSpPr>
        <p:spPr>
          <a:xfrm>
            <a:off x="1434620" y="3270259"/>
            <a:ext cx="407163" cy="677108"/>
          </a:xfrm>
          <a:prstGeom prst="rect">
            <a:avLst/>
          </a:prstGeom>
          <a:noFill/>
        </p:spPr>
        <p:txBody>
          <a:bodyPr wrap="none" lIns="0" tIns="0" rIns="0" bIns="0" rtlCol="0">
            <a:spAutoFit/>
          </a:bodyPr>
          <a:lstStyle/>
          <a:p>
            <a:r>
              <a:rPr lang="cs-CZ" sz="4400" dirty="0"/>
              <a:t>X</a:t>
            </a:r>
          </a:p>
        </p:txBody>
      </p:sp>
      <mc:AlternateContent xmlns:mc="http://schemas.openxmlformats.org/markup-compatibility/2006" xmlns:a14="http://schemas.microsoft.com/office/drawing/2010/main">
        <mc:Choice Requires="a14">
          <p:sp>
            <p:nvSpPr>
              <p:cNvPr id="8" name="TextovéPole 7"/>
              <p:cNvSpPr txBox="1"/>
              <p:nvPr/>
            </p:nvSpPr>
            <p:spPr>
              <a:xfrm>
                <a:off x="5108013" y="3270259"/>
                <a:ext cx="280895"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4400" i="1">
                          <a:latin typeface="Cambria Math" panose="02040503050406030204" pitchFamily="18" charset="0"/>
                          <a:ea typeface="Cambria Math" panose="02040503050406030204" pitchFamily="18" charset="0"/>
                        </a:rPr>
                        <m:t>𝜏</m:t>
                      </m:r>
                    </m:oMath>
                  </m:oMathPara>
                </a14:m>
                <a:endParaRPr lang="cs-CZ" sz="44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5108013" y="3270259"/>
                <a:ext cx="280895" cy="677108"/>
              </a:xfrm>
              <a:prstGeom prst="rect">
                <a:avLst/>
              </a:prstGeom>
              <a:blipFill rotWithShape="0">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8458200" y="3197767"/>
                <a:ext cx="280895"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4400" i="1">
                          <a:latin typeface="Cambria Math" panose="02040503050406030204" pitchFamily="18" charset="0"/>
                          <a:ea typeface="Cambria Math" panose="02040503050406030204" pitchFamily="18" charset="0"/>
                        </a:rPr>
                        <m:t>𝜀</m:t>
                      </m:r>
                    </m:oMath>
                  </m:oMathPara>
                </a14:m>
                <a:endParaRPr lang="cs-CZ" sz="4400"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8458200" y="3197767"/>
                <a:ext cx="280895" cy="677108"/>
              </a:xfrm>
              <a:prstGeom prst="rect">
                <a:avLst/>
              </a:prstGeom>
              <a:blipFill rotWithShape="0">
                <a:blip r:embed="rId6"/>
                <a:stretch>
                  <a:fillRect/>
                </a:stretch>
              </a:blipFill>
            </p:spPr>
            <p:txBody>
              <a:bodyPr/>
              <a:lstStyle/>
              <a:p>
                <a:r>
                  <a:rPr lang="cs-CZ">
                    <a:noFill/>
                  </a:rPr>
                  <a:t> </a:t>
                </a:r>
              </a:p>
            </p:txBody>
          </p:sp>
        </mc:Fallback>
      </mc:AlternateContent>
      <p:pic>
        <p:nvPicPr>
          <p:cNvPr id="10" name="Obráze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2118" y="3180188"/>
            <a:ext cx="857250" cy="857250"/>
          </a:xfrm>
          <a:prstGeom prst="rect">
            <a:avLst/>
          </a:prstGeom>
        </p:spPr>
      </p:pic>
      <p:pic>
        <p:nvPicPr>
          <p:cNvPr id="11" name="Obráze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18173" y="3247894"/>
            <a:ext cx="815112" cy="815112"/>
          </a:xfrm>
          <a:prstGeom prst="rect">
            <a:avLst/>
          </a:prstGeom>
        </p:spPr>
      </p:pic>
      <p:sp>
        <p:nvSpPr>
          <p:cNvPr id="12" name="Nadpis 1"/>
          <p:cNvSpPr>
            <a:spLocks noGrp="1"/>
          </p:cNvSpPr>
          <p:nvPr>
            <p:ph type="title"/>
          </p:nvPr>
        </p:nvSpPr>
        <p:spPr>
          <a:xfrm>
            <a:off x="685800" y="484632"/>
            <a:ext cx="7772400" cy="784128"/>
          </a:xfrm>
        </p:spPr>
        <p:txBody>
          <a:bodyPr/>
          <a:lstStyle/>
          <a:p>
            <a:r>
              <a:rPr lang="cs-CZ" dirty="0"/>
              <a:t>Nízká reliabilita</a:t>
            </a:r>
          </a:p>
        </p:txBody>
      </p:sp>
    </p:spTree>
    <p:extLst>
      <p:ext uri="{BB962C8B-B14F-4D97-AF65-F5344CB8AC3E}">
        <p14:creationId xmlns:p14="http://schemas.microsoft.com/office/powerpoint/2010/main" val="535752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Definice reliability</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5800" y="2121408"/>
                <a:ext cx="7772400" cy="4403936"/>
              </a:xfrm>
            </p:spPr>
            <p:txBody>
              <a:bodyPr>
                <a:normAutofit lnSpcReduction="10000"/>
              </a:bodyPr>
              <a:lstStyle/>
              <a:p>
                <a:r>
                  <a:rPr lang="cs-CZ" dirty="0"/>
                  <a:t>Z CTT vyplývá, že</a:t>
                </a:r>
              </a:p>
              <a:p>
                <a:endParaRPr lang="cs-CZ" dirty="0"/>
              </a:p>
              <a:p>
                <a:pPr marL="0" indent="0">
                  <a:buNone/>
                </a:pPr>
                <a14:m>
                  <m:oMathPara xmlns:m="http://schemas.openxmlformats.org/officeDocument/2006/math">
                    <m:oMathParaPr>
                      <m:jc m:val="centerGroup"/>
                    </m:oMathParaPr>
                    <m:oMath xmlns:m="http://schemas.openxmlformats.org/officeDocument/2006/math">
                      <m:sSubSup>
                        <m:sSubSupPr>
                          <m:ctrlPr>
                            <a:rPr lang="cs-CZ" sz="3600" i="1" smtClean="0">
                              <a:latin typeface="Cambria Math" panose="02040503050406030204" pitchFamily="18" charset="0"/>
                              <a:ea typeface="Cambria Math" panose="02040503050406030204" pitchFamily="18" charset="0"/>
                            </a:rPr>
                          </m:ctrlPr>
                        </m:sSubSupPr>
                        <m:e>
                          <m:r>
                            <a:rPr lang="cs-CZ" sz="3600" i="1" smtClean="0">
                              <a:latin typeface="Cambria Math" panose="02040503050406030204" pitchFamily="18" charset="0"/>
                              <a:ea typeface="Cambria Math" panose="02040503050406030204" pitchFamily="18" charset="0"/>
                            </a:rPr>
                            <m:t>𝜎</m:t>
                          </m:r>
                        </m:e>
                        <m:sub>
                          <m:r>
                            <a:rPr lang="cs-CZ" sz="3600" b="0" i="1" smtClean="0">
                              <a:latin typeface="Cambria Math" panose="02040503050406030204" pitchFamily="18" charset="0"/>
                              <a:ea typeface="Cambria Math" panose="02040503050406030204" pitchFamily="18" charset="0"/>
                            </a:rPr>
                            <m:t>𝑋</m:t>
                          </m:r>
                        </m:sub>
                        <m:sup>
                          <m:r>
                            <a:rPr lang="cs-CZ" sz="3600" b="0" i="1" smtClean="0">
                              <a:latin typeface="Cambria Math" panose="02040503050406030204" pitchFamily="18" charset="0"/>
                              <a:ea typeface="Cambria Math" panose="02040503050406030204" pitchFamily="18" charset="0"/>
                            </a:rPr>
                            <m:t>2</m:t>
                          </m:r>
                        </m:sup>
                      </m:sSubSup>
                      <m:r>
                        <a:rPr lang="cs-CZ" sz="3600" i="1">
                          <a:latin typeface="Cambria Math" panose="02040503050406030204" pitchFamily="18" charset="0"/>
                          <a:ea typeface="Cambria Math" panose="02040503050406030204" pitchFamily="18" charset="0"/>
                        </a:rPr>
                        <m:t>=</m:t>
                      </m:r>
                      <m:sSubSup>
                        <m:sSubSupPr>
                          <m:ctrlPr>
                            <a:rPr lang="cs-CZ" sz="3600" i="1">
                              <a:latin typeface="Cambria Math" panose="02040503050406030204" pitchFamily="18" charset="0"/>
                              <a:ea typeface="Cambria Math" panose="02040503050406030204" pitchFamily="18" charset="0"/>
                            </a:rPr>
                          </m:ctrlPr>
                        </m:sSubSupPr>
                        <m:e>
                          <m:r>
                            <a:rPr lang="cs-CZ" sz="3600" i="1">
                              <a:latin typeface="Cambria Math" panose="02040503050406030204" pitchFamily="18" charset="0"/>
                              <a:ea typeface="Cambria Math" panose="02040503050406030204" pitchFamily="18" charset="0"/>
                            </a:rPr>
                            <m:t>𝜎</m:t>
                          </m:r>
                        </m:e>
                        <m:sub>
                          <m:r>
                            <a:rPr lang="cs-CZ" sz="3600" i="1">
                              <a:latin typeface="Cambria Math" panose="02040503050406030204" pitchFamily="18" charset="0"/>
                              <a:ea typeface="Cambria Math" panose="02040503050406030204" pitchFamily="18" charset="0"/>
                            </a:rPr>
                            <m:t>𝜏</m:t>
                          </m:r>
                        </m:sub>
                        <m:sup>
                          <m:r>
                            <a:rPr lang="cs-CZ" sz="3600" i="1">
                              <a:latin typeface="Cambria Math" panose="02040503050406030204" pitchFamily="18" charset="0"/>
                              <a:ea typeface="Cambria Math" panose="02040503050406030204" pitchFamily="18" charset="0"/>
                            </a:rPr>
                            <m:t>2</m:t>
                          </m:r>
                        </m:sup>
                      </m:sSubSup>
                      <m:r>
                        <a:rPr lang="cs-CZ" sz="3600" i="1">
                          <a:latin typeface="Cambria Math" panose="02040503050406030204" pitchFamily="18" charset="0"/>
                          <a:ea typeface="Cambria Math" panose="02040503050406030204" pitchFamily="18" charset="0"/>
                        </a:rPr>
                        <m:t>+</m:t>
                      </m:r>
                      <m:sSubSup>
                        <m:sSubSupPr>
                          <m:ctrlPr>
                            <a:rPr lang="cs-CZ" sz="3600" i="1">
                              <a:latin typeface="Cambria Math" panose="02040503050406030204" pitchFamily="18" charset="0"/>
                              <a:ea typeface="Cambria Math" panose="02040503050406030204" pitchFamily="18" charset="0"/>
                            </a:rPr>
                          </m:ctrlPr>
                        </m:sSubSupPr>
                        <m:e>
                          <m:r>
                            <a:rPr lang="cs-CZ" sz="3600" i="1">
                              <a:latin typeface="Cambria Math" panose="02040503050406030204" pitchFamily="18" charset="0"/>
                              <a:ea typeface="Cambria Math" panose="02040503050406030204" pitchFamily="18" charset="0"/>
                            </a:rPr>
                            <m:t>𝜎</m:t>
                          </m:r>
                        </m:e>
                        <m:sub>
                          <m:r>
                            <a:rPr lang="cs-CZ" sz="3600" i="1">
                              <a:latin typeface="Cambria Math" panose="02040503050406030204" pitchFamily="18" charset="0"/>
                              <a:ea typeface="Cambria Math" panose="02040503050406030204" pitchFamily="18" charset="0"/>
                            </a:rPr>
                            <m:t>𝜀</m:t>
                          </m:r>
                        </m:sub>
                        <m:sup>
                          <m:r>
                            <a:rPr lang="cs-CZ" sz="3600" i="1">
                              <a:latin typeface="Cambria Math" panose="02040503050406030204" pitchFamily="18" charset="0"/>
                              <a:ea typeface="Cambria Math" panose="02040503050406030204" pitchFamily="18" charset="0"/>
                            </a:rPr>
                            <m:t>2</m:t>
                          </m:r>
                        </m:sup>
                      </m:sSubSup>
                    </m:oMath>
                  </m:oMathPara>
                </a14:m>
                <a:endParaRPr lang="cs-CZ" sz="3600" dirty="0"/>
              </a:p>
              <a:p>
                <a:endParaRPr lang="cs-CZ" dirty="0"/>
              </a:p>
              <a:p>
                <a:r>
                  <a:rPr lang="cs-CZ" dirty="0"/>
                  <a:t>Reliabilitu potom vyjádříme jako:</a:t>
                </a:r>
              </a:p>
              <a:p>
                <a:endParaRPr lang="cs-CZ" dirty="0"/>
              </a:p>
              <a:p>
                <a:pPr marL="0" indent="0">
                  <a:buNone/>
                </a:pPr>
                <a14:m>
                  <m:oMathPara xmlns:m="http://schemas.openxmlformats.org/officeDocument/2006/math">
                    <m:oMathParaPr>
                      <m:jc m:val="centerGroup"/>
                    </m:oMathParaPr>
                    <m:oMath xmlns:m="http://schemas.openxmlformats.org/officeDocument/2006/math">
                      <m:sSub>
                        <m:sSubPr>
                          <m:ctrlPr>
                            <a:rPr lang="cs-CZ" sz="3600" i="1" smtClean="0">
                              <a:latin typeface="Cambria Math" panose="02040503050406030204" pitchFamily="18" charset="0"/>
                            </a:rPr>
                          </m:ctrlPr>
                        </m:sSubPr>
                        <m:e>
                          <m:r>
                            <a:rPr lang="cs-CZ" sz="3600" b="0" i="1" smtClean="0">
                              <a:latin typeface="Cambria Math" panose="02040503050406030204" pitchFamily="18" charset="0"/>
                            </a:rPr>
                            <m:t>𝑟</m:t>
                          </m:r>
                        </m:e>
                        <m:sub>
                          <m:r>
                            <a:rPr lang="cs-CZ" sz="3600" b="0" i="1" smtClean="0">
                              <a:latin typeface="Cambria Math" panose="02040503050406030204" pitchFamily="18" charset="0"/>
                            </a:rPr>
                            <m:t>𝑋𝑋</m:t>
                          </m:r>
                        </m:sub>
                      </m:sSub>
                      <m:r>
                        <a:rPr lang="cs-CZ" sz="3600" b="0" i="1" smtClean="0">
                          <a:latin typeface="Cambria Math" panose="02040503050406030204" pitchFamily="18" charset="0"/>
                        </a:rPr>
                        <m:t>=</m:t>
                      </m:r>
                      <m:f>
                        <m:fPr>
                          <m:ctrlPr>
                            <a:rPr lang="cs-CZ" sz="3600" b="0" i="1" smtClean="0">
                              <a:latin typeface="Cambria Math" panose="02040503050406030204" pitchFamily="18" charset="0"/>
                            </a:rPr>
                          </m:ctrlPr>
                        </m:fPr>
                        <m:num>
                          <m:sSubSup>
                            <m:sSubSupPr>
                              <m:ctrlPr>
                                <a:rPr lang="cs-CZ" sz="3600" i="1">
                                  <a:latin typeface="Cambria Math" panose="02040503050406030204" pitchFamily="18" charset="0"/>
                                  <a:ea typeface="Cambria Math" panose="02040503050406030204" pitchFamily="18" charset="0"/>
                                </a:rPr>
                              </m:ctrlPr>
                            </m:sSubSupPr>
                            <m:e>
                              <m:r>
                                <a:rPr lang="cs-CZ" sz="3600" i="1">
                                  <a:latin typeface="Cambria Math" panose="02040503050406030204" pitchFamily="18" charset="0"/>
                                  <a:ea typeface="Cambria Math" panose="02040503050406030204" pitchFamily="18" charset="0"/>
                                </a:rPr>
                                <m:t>𝜎</m:t>
                              </m:r>
                            </m:e>
                            <m:sub>
                              <m:r>
                                <a:rPr lang="cs-CZ" sz="3600" i="1">
                                  <a:latin typeface="Cambria Math" panose="02040503050406030204" pitchFamily="18" charset="0"/>
                                  <a:ea typeface="Cambria Math" panose="02040503050406030204" pitchFamily="18" charset="0"/>
                                </a:rPr>
                                <m:t>𝜏</m:t>
                              </m:r>
                            </m:sub>
                            <m:sup>
                              <m:r>
                                <a:rPr lang="cs-CZ" sz="3600" i="1">
                                  <a:latin typeface="Cambria Math" panose="02040503050406030204" pitchFamily="18" charset="0"/>
                                  <a:ea typeface="Cambria Math" panose="02040503050406030204" pitchFamily="18" charset="0"/>
                                </a:rPr>
                                <m:t>2</m:t>
                              </m:r>
                            </m:sup>
                          </m:sSubSup>
                        </m:num>
                        <m:den>
                          <m:sSubSup>
                            <m:sSubSupPr>
                              <m:ctrlPr>
                                <a:rPr lang="cs-CZ" sz="3600" i="1">
                                  <a:latin typeface="Cambria Math" panose="02040503050406030204" pitchFamily="18" charset="0"/>
                                  <a:ea typeface="Cambria Math" panose="02040503050406030204" pitchFamily="18" charset="0"/>
                                </a:rPr>
                              </m:ctrlPr>
                            </m:sSubSupPr>
                            <m:e>
                              <m:r>
                                <a:rPr lang="cs-CZ" sz="3600" i="1">
                                  <a:latin typeface="Cambria Math" panose="02040503050406030204" pitchFamily="18" charset="0"/>
                                  <a:ea typeface="Cambria Math" panose="02040503050406030204" pitchFamily="18" charset="0"/>
                                </a:rPr>
                                <m:t>𝜎</m:t>
                              </m:r>
                            </m:e>
                            <m:sub>
                              <m:r>
                                <a:rPr lang="cs-CZ" sz="3600" i="1">
                                  <a:latin typeface="Cambria Math" panose="02040503050406030204" pitchFamily="18" charset="0"/>
                                  <a:ea typeface="Cambria Math" panose="02040503050406030204" pitchFamily="18" charset="0"/>
                                </a:rPr>
                                <m:t>𝑋</m:t>
                              </m:r>
                            </m:sub>
                            <m:sup>
                              <m:r>
                                <a:rPr lang="cs-CZ" sz="3600" i="1">
                                  <a:latin typeface="Cambria Math" panose="02040503050406030204" pitchFamily="18" charset="0"/>
                                  <a:ea typeface="Cambria Math" panose="02040503050406030204" pitchFamily="18" charset="0"/>
                                </a:rPr>
                                <m:t>2</m:t>
                              </m:r>
                            </m:sup>
                          </m:sSubSup>
                        </m:den>
                      </m:f>
                      <m:r>
                        <a:rPr lang="cs-CZ" sz="3600" b="0" i="1" smtClean="0">
                          <a:latin typeface="Cambria Math" panose="02040503050406030204" pitchFamily="18" charset="0"/>
                        </a:rPr>
                        <m:t>=</m:t>
                      </m:r>
                      <m:f>
                        <m:fPr>
                          <m:ctrlPr>
                            <a:rPr lang="cs-CZ" sz="3600" i="1">
                              <a:latin typeface="Cambria Math" panose="02040503050406030204" pitchFamily="18" charset="0"/>
                            </a:rPr>
                          </m:ctrlPr>
                        </m:fPr>
                        <m:num>
                          <m:sSubSup>
                            <m:sSubSupPr>
                              <m:ctrlPr>
                                <a:rPr lang="cs-CZ" sz="3600" i="1">
                                  <a:latin typeface="Cambria Math" panose="02040503050406030204" pitchFamily="18" charset="0"/>
                                  <a:ea typeface="Cambria Math" panose="02040503050406030204" pitchFamily="18" charset="0"/>
                                </a:rPr>
                              </m:ctrlPr>
                            </m:sSubSupPr>
                            <m:e>
                              <m:r>
                                <a:rPr lang="cs-CZ" sz="3600" i="1">
                                  <a:latin typeface="Cambria Math" panose="02040503050406030204" pitchFamily="18" charset="0"/>
                                  <a:ea typeface="Cambria Math" panose="02040503050406030204" pitchFamily="18" charset="0"/>
                                </a:rPr>
                                <m:t>𝜎</m:t>
                              </m:r>
                            </m:e>
                            <m:sub>
                              <m:r>
                                <a:rPr lang="cs-CZ" sz="3600" i="1">
                                  <a:latin typeface="Cambria Math" panose="02040503050406030204" pitchFamily="18" charset="0"/>
                                  <a:ea typeface="Cambria Math" panose="02040503050406030204" pitchFamily="18" charset="0"/>
                                </a:rPr>
                                <m:t>𝜏</m:t>
                              </m:r>
                            </m:sub>
                            <m:sup>
                              <m:r>
                                <a:rPr lang="cs-CZ" sz="3600" i="1">
                                  <a:latin typeface="Cambria Math" panose="02040503050406030204" pitchFamily="18" charset="0"/>
                                  <a:ea typeface="Cambria Math" panose="02040503050406030204" pitchFamily="18" charset="0"/>
                                </a:rPr>
                                <m:t>2</m:t>
                              </m:r>
                            </m:sup>
                          </m:sSubSup>
                        </m:num>
                        <m:den>
                          <m:sSubSup>
                            <m:sSubSupPr>
                              <m:ctrlPr>
                                <a:rPr lang="cs-CZ" sz="3600" i="1">
                                  <a:latin typeface="Cambria Math" panose="02040503050406030204" pitchFamily="18" charset="0"/>
                                  <a:ea typeface="Cambria Math" panose="02040503050406030204" pitchFamily="18" charset="0"/>
                                </a:rPr>
                              </m:ctrlPr>
                            </m:sSubSupPr>
                            <m:e>
                              <m:r>
                                <a:rPr lang="cs-CZ" sz="3600" i="1">
                                  <a:latin typeface="Cambria Math" panose="02040503050406030204" pitchFamily="18" charset="0"/>
                                  <a:ea typeface="Cambria Math" panose="02040503050406030204" pitchFamily="18" charset="0"/>
                                </a:rPr>
                                <m:t>𝜎</m:t>
                              </m:r>
                            </m:e>
                            <m:sub>
                              <m:r>
                                <a:rPr lang="cs-CZ" sz="3600" i="1">
                                  <a:latin typeface="Cambria Math" panose="02040503050406030204" pitchFamily="18" charset="0"/>
                                  <a:ea typeface="Cambria Math" panose="02040503050406030204" pitchFamily="18" charset="0"/>
                                </a:rPr>
                                <m:t>𝜏</m:t>
                              </m:r>
                            </m:sub>
                            <m:sup>
                              <m:r>
                                <a:rPr lang="cs-CZ" sz="3600" i="1">
                                  <a:latin typeface="Cambria Math" panose="02040503050406030204" pitchFamily="18" charset="0"/>
                                  <a:ea typeface="Cambria Math" panose="02040503050406030204" pitchFamily="18" charset="0"/>
                                </a:rPr>
                                <m:t>2</m:t>
                              </m:r>
                            </m:sup>
                          </m:sSubSup>
                          <m:r>
                            <a:rPr lang="cs-CZ" sz="3600" i="1">
                              <a:latin typeface="Cambria Math" panose="02040503050406030204" pitchFamily="18" charset="0"/>
                              <a:ea typeface="Cambria Math" panose="02040503050406030204" pitchFamily="18" charset="0"/>
                            </a:rPr>
                            <m:t>+</m:t>
                          </m:r>
                          <m:sSubSup>
                            <m:sSubSupPr>
                              <m:ctrlPr>
                                <a:rPr lang="cs-CZ" sz="3600" i="1">
                                  <a:latin typeface="Cambria Math" panose="02040503050406030204" pitchFamily="18" charset="0"/>
                                  <a:ea typeface="Cambria Math" panose="02040503050406030204" pitchFamily="18" charset="0"/>
                                </a:rPr>
                              </m:ctrlPr>
                            </m:sSubSupPr>
                            <m:e>
                              <m:r>
                                <a:rPr lang="cs-CZ" sz="3600" i="1">
                                  <a:latin typeface="Cambria Math" panose="02040503050406030204" pitchFamily="18" charset="0"/>
                                  <a:ea typeface="Cambria Math" panose="02040503050406030204" pitchFamily="18" charset="0"/>
                                </a:rPr>
                                <m:t>𝜎</m:t>
                              </m:r>
                            </m:e>
                            <m:sub>
                              <m:r>
                                <a:rPr lang="cs-CZ" sz="3600" i="1">
                                  <a:latin typeface="Cambria Math" panose="02040503050406030204" pitchFamily="18" charset="0"/>
                                  <a:ea typeface="Cambria Math" panose="02040503050406030204" pitchFamily="18" charset="0"/>
                                </a:rPr>
                                <m:t>𝜀</m:t>
                              </m:r>
                            </m:sub>
                            <m:sup>
                              <m:r>
                                <a:rPr lang="cs-CZ" sz="3600" i="1">
                                  <a:latin typeface="Cambria Math" panose="02040503050406030204" pitchFamily="18" charset="0"/>
                                  <a:ea typeface="Cambria Math" panose="02040503050406030204" pitchFamily="18" charset="0"/>
                                </a:rPr>
                                <m:t>2</m:t>
                              </m:r>
                            </m:sup>
                          </m:sSubSup>
                        </m:den>
                      </m:f>
                    </m:oMath>
                  </m:oMathPara>
                </a14:m>
                <a:endParaRPr lang="cs-CZ" sz="3600" dirty="0"/>
              </a:p>
              <a:p>
                <a:endParaRPr lang="cs-CZ" sz="2100" dirty="0"/>
              </a:p>
              <a:p>
                <a:r>
                  <a:rPr lang="cs-CZ" sz="2100" dirty="0"/>
                  <a:t>Reliabilita nabývá hodnoty mezi 0 a 1, včetně.</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5800" y="2121408"/>
                <a:ext cx="7772400" cy="4403936"/>
              </a:xfrm>
              <a:blipFill rotWithShape="0">
                <a:blip r:embed="rId2"/>
                <a:stretch>
                  <a:fillRect l="-471" t="-2078" b="-1524"/>
                </a:stretch>
              </a:blipFill>
            </p:spPr>
            <p:txBody>
              <a:bodyPr/>
              <a:lstStyle/>
              <a:p>
                <a:r>
                  <a:rPr lang="cs-CZ">
                    <a:noFill/>
                  </a:rPr>
                  <a:t> </a:t>
                </a:r>
              </a:p>
            </p:txBody>
          </p:sp>
        </mc:Fallback>
      </mc:AlternateContent>
    </p:spTree>
    <p:extLst>
      <p:ext uri="{BB962C8B-B14F-4D97-AF65-F5344CB8AC3E}">
        <p14:creationId xmlns:p14="http://schemas.microsoft.com/office/powerpoint/2010/main" val="1280115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Dřev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Dřevo">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řev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18643</TotalTime>
  <Words>12912</Words>
  <Application>Microsoft Office PowerPoint</Application>
  <PresentationFormat>Předvádění na obrazovce (4:3)</PresentationFormat>
  <Paragraphs>1749</Paragraphs>
  <Slides>175</Slides>
  <Notes>1</Notes>
  <HiddenSlides>2</HiddenSlides>
  <MMClips>0</MMClips>
  <ScaleCrop>false</ScaleCrop>
  <HeadingPairs>
    <vt:vector size="6" baseType="variant">
      <vt:variant>
        <vt:lpstr>Použitá písma</vt:lpstr>
      </vt:variant>
      <vt:variant>
        <vt:i4>12</vt:i4>
      </vt:variant>
      <vt:variant>
        <vt:lpstr>Motiv</vt:lpstr>
      </vt:variant>
      <vt:variant>
        <vt:i4>1</vt:i4>
      </vt:variant>
      <vt:variant>
        <vt:lpstr>Nadpisy snímků</vt:lpstr>
      </vt:variant>
      <vt:variant>
        <vt:i4>175</vt:i4>
      </vt:variant>
    </vt:vector>
  </HeadingPairs>
  <TitlesOfParts>
    <vt:vector size="188" baseType="lpstr">
      <vt:lpstr>Arial</vt:lpstr>
      <vt:lpstr>Bookman Old Style</vt:lpstr>
      <vt:lpstr>Calibri</vt:lpstr>
      <vt:lpstr>Cambria</vt:lpstr>
      <vt:lpstr>Cambria Math</vt:lpstr>
      <vt:lpstr>Century Gothic</vt:lpstr>
      <vt:lpstr>Comic Sans MS</vt:lpstr>
      <vt:lpstr>Consolas</vt:lpstr>
      <vt:lpstr>Courier New</vt:lpstr>
      <vt:lpstr>Segoe UI</vt:lpstr>
      <vt:lpstr>Times New Roman</vt:lpstr>
      <vt:lpstr>Wingdings</vt:lpstr>
      <vt:lpstr>Dřevo</vt:lpstr>
      <vt:lpstr>Psychometrika</vt:lpstr>
      <vt:lpstr>Vymezení oboru, základní pojmy</vt:lpstr>
      <vt:lpstr>Co je to psychometrika?</vt:lpstr>
      <vt:lpstr>Co je to psychometrika?</vt:lpstr>
      <vt:lpstr>Počátky psychometriky</vt:lpstr>
      <vt:lpstr>Francis Galton</vt:lpstr>
      <vt:lpstr>James McKeen Cattel</vt:lpstr>
      <vt:lpstr>Alfred Binet</vt:lpstr>
      <vt:lpstr>Rozmach testů</vt:lpstr>
      <vt:lpstr>Prezentace aplikace PowerPoint</vt:lpstr>
      <vt:lpstr>Měření v psychologii</vt:lpstr>
      <vt:lpstr>Co je to vlastně měření?</vt:lpstr>
      <vt:lpstr>V psychologii?</vt:lpstr>
      <vt:lpstr>Měření v psychologii? ANO!</vt:lpstr>
      <vt:lpstr>Prezentace aplikace PowerPoint</vt:lpstr>
      <vt:lpstr>Další specifika měření v psychologii</vt:lpstr>
      <vt:lpstr>Má tedy měření cenu?</vt:lpstr>
      <vt:lpstr>Prezentace aplikace PowerPoint</vt:lpstr>
      <vt:lpstr>Metaanalýza: P. Meehl</vt:lpstr>
      <vt:lpstr>Rozdělení psychodiagnostických metod</vt:lpstr>
      <vt:lpstr>K čemu testy slouží?</vt:lpstr>
      <vt:lpstr>Ipsativní X Normativní testy</vt:lpstr>
      <vt:lpstr>Typický X maximální výkon</vt:lpstr>
      <vt:lpstr>Individuální X skupinová administrace</vt:lpstr>
      <vt:lpstr>Silový X rychlostní test</vt:lpstr>
      <vt:lpstr>Další dělení</vt:lpstr>
      <vt:lpstr>Základní typy testových položek</vt:lpstr>
      <vt:lpstr>Položka</vt:lpstr>
      <vt:lpstr>Otevřené odpovědi</vt:lpstr>
      <vt:lpstr>Prezentace aplikace PowerPoint</vt:lpstr>
      <vt:lpstr>Prezentace aplikace PowerPoint</vt:lpstr>
      <vt:lpstr>Prezentace aplikace PowerPoint</vt:lpstr>
      <vt:lpstr>Uzavřené odpovědi</vt:lpstr>
      <vt:lpstr>Škála Likertova typu</vt:lpstr>
      <vt:lpstr>Škála Likertova typu</vt:lpstr>
      <vt:lpstr>Škála Likertova typu</vt:lpstr>
      <vt:lpstr>Škála Likertova typu – reverzní položky</vt:lpstr>
      <vt:lpstr>Škála Likertova typu – další poznámky</vt:lpstr>
      <vt:lpstr>Škála Guttmanova typu</vt:lpstr>
      <vt:lpstr>Dichotomické položky</vt:lpstr>
      <vt:lpstr>Dichotomické položky</vt:lpstr>
      <vt:lpstr>Výběr z možností</vt:lpstr>
      <vt:lpstr>Prezentace aplikace PowerPoint</vt:lpstr>
      <vt:lpstr>Prezentace aplikace PowerPoint</vt:lpstr>
      <vt:lpstr>Další formáty položek</vt:lpstr>
      <vt:lpstr>Další formáty položek</vt:lpstr>
      <vt:lpstr>Co ještě zvážit?</vt:lpstr>
      <vt:lpstr>Vlastnosti položek</vt:lpstr>
      <vt:lpstr>Popisné statistiky</vt:lpstr>
      <vt:lpstr>Prezentace aplikace PowerPoint</vt:lpstr>
      <vt:lpstr>Prezentace aplikace PowerPoint</vt:lpstr>
      <vt:lpstr>Diskriminační index</vt:lpstr>
      <vt:lpstr>Korelace položky a celku</vt:lpstr>
      <vt:lpstr>Korelace s vnějším kritériem</vt:lpstr>
      <vt:lpstr>Korelace položek mezi sebou</vt:lpstr>
      <vt:lpstr>Výpočet hrubého a váženého skóru</vt:lpstr>
      <vt:lpstr>Výpočet hrubého skóru a jeho transformace</vt:lpstr>
      <vt:lpstr>K zamyšlení</vt:lpstr>
      <vt:lpstr>Prezentace aplikace PowerPoint</vt:lpstr>
      <vt:lpstr>Prezentace aplikace PowerPoint</vt:lpstr>
      <vt:lpstr>Transformace HS</vt:lpstr>
      <vt:lpstr>Lineární transformace</vt:lpstr>
      <vt:lpstr>Z-skór</vt:lpstr>
      <vt:lpstr>Další druhy standardních skórů</vt:lpstr>
      <vt:lpstr>Prezentace aplikace PowerPoint</vt:lpstr>
      <vt:lpstr>Vlastnosti standardních skórů</vt:lpstr>
      <vt:lpstr>Percentily</vt:lpstr>
      <vt:lpstr>Plošné transformace</vt:lpstr>
      <vt:lpstr>Další skóry</vt:lpstr>
      <vt:lpstr>Úpravy hrubého skóru</vt:lpstr>
      <vt:lpstr>Prezentace aplikace PowerPoint</vt:lpstr>
      <vt:lpstr>Prezentace aplikace PowerPoint</vt:lpstr>
      <vt:lpstr>Prezentace aplikace PowerPoint</vt:lpstr>
      <vt:lpstr>Chybějící hodnoty</vt:lpstr>
      <vt:lpstr>Prezentace aplikace PowerPoint</vt:lpstr>
      <vt:lpstr>Prezentace aplikace PowerPoint</vt:lpstr>
      <vt:lpstr>Lžiškály</vt:lpstr>
      <vt:lpstr>Prezentace aplikace PowerPoint</vt:lpstr>
      <vt:lpstr>Klasifikace chyb měření</vt:lpstr>
      <vt:lpstr>Zdroje chyb</vt:lpstr>
      <vt:lpstr>Standardy</vt:lpstr>
      <vt:lpstr>Standardizace I</vt:lpstr>
      <vt:lpstr>Formální zpracování metody</vt:lpstr>
      <vt:lpstr>Testový sešit</vt:lpstr>
      <vt:lpstr>Instrukce</vt:lpstr>
      <vt:lpstr>Prezentace aplikace PowerPoint</vt:lpstr>
      <vt:lpstr>Položky</vt:lpstr>
      <vt:lpstr>Záznamový arch</vt:lpstr>
      <vt:lpstr>Šablona / klíč</vt:lpstr>
      <vt:lpstr>Testová situace</vt:lpstr>
      <vt:lpstr>+ Testová příručka</vt:lpstr>
      <vt:lpstr>Adaptace zahraničních metod</vt:lpstr>
      <vt:lpstr>Reliabilita</vt:lpstr>
      <vt:lpstr>Co je reliabilita?</vt:lpstr>
      <vt:lpstr>Klasická testová teorie</vt:lpstr>
      <vt:lpstr>Obvyklá reliabilita</vt:lpstr>
      <vt:lpstr>Vysoká reliabilita</vt:lpstr>
      <vt:lpstr>Nízká reliabilita</vt:lpstr>
      <vt:lpstr>Definice reliability</vt:lpstr>
      <vt:lpstr>Jak reliabilitu spočítáme?</vt:lpstr>
      <vt:lpstr>V praxi ji v ideálním případě odhadneme třeba takto:</vt:lpstr>
      <vt:lpstr>A v méně ideální situaci?</vt:lpstr>
      <vt:lpstr>Reliabilita jako stabilita v čase</vt:lpstr>
      <vt:lpstr>Reliabilita paralelních forem</vt:lpstr>
      <vt:lpstr>Split-half reliabilita</vt:lpstr>
      <vt:lpstr>Prezentace aplikace PowerPoint</vt:lpstr>
      <vt:lpstr>Prezentace aplikace PowerPoint</vt:lpstr>
      <vt:lpstr>Reliabilita jako vnitřní konzistence</vt:lpstr>
      <vt:lpstr>Speciální případ: KR-20</vt:lpstr>
      <vt:lpstr>Jak si představit vnitřní konzistenci:</vt:lpstr>
      <vt:lpstr>Další koeficienty reliability (pro fajnšmekry)</vt:lpstr>
      <vt:lpstr>Psychometrický paradox</vt:lpstr>
      <vt:lpstr>Standardní chyba měření</vt:lpstr>
      <vt:lpstr>Prezentace aplikace PowerPoint</vt:lpstr>
      <vt:lpstr>Faktory ovlivňující reliabilitu</vt:lpstr>
      <vt:lpstr>Délka testu</vt:lpstr>
      <vt:lpstr>Homogenita skupiny</vt:lpstr>
      <vt:lpstr>Přítomnost rychlostní složky</vt:lpstr>
      <vt:lpstr>Jakou reliabilitu by měla metoda mít?</vt:lpstr>
      <vt:lpstr>Prezentace aplikace PowerPoint</vt:lpstr>
      <vt:lpstr>Reliabilita a korelace</vt:lpstr>
      <vt:lpstr>Příklad:</vt:lpstr>
      <vt:lpstr>Reliabilita jako shoda posuzovatelů</vt:lpstr>
      <vt:lpstr>Koeficienty shody</vt:lpstr>
      <vt:lpstr>Situace: dva posuzovatelé</vt:lpstr>
      <vt:lpstr>Cohenova κ (kappa)</vt:lpstr>
      <vt:lpstr>Scottovo π (pí)</vt:lpstr>
      <vt:lpstr>G-index</vt:lpstr>
      <vt:lpstr>Situace: více posuzovatelů</vt:lpstr>
      <vt:lpstr>Situace: více posuzovatelů</vt:lpstr>
      <vt:lpstr>Fleissova κ (kappa)</vt:lpstr>
      <vt:lpstr>Kappa paradox</vt:lpstr>
      <vt:lpstr>Gwetův koeficient AC1</vt:lpstr>
      <vt:lpstr>Prezentace aplikace PowerPoint</vt:lpstr>
      <vt:lpstr>Cvičení:</vt:lpstr>
      <vt:lpstr>Prezentace aplikace PowerPoint</vt:lpstr>
      <vt:lpstr>Prezentace aplikace PowerPoint</vt:lpstr>
      <vt:lpstr>Prezentace aplikace PowerPoint</vt:lpstr>
      <vt:lpstr>Prezentace aplikace PowerPoint</vt:lpstr>
      <vt:lpstr>Prezentace aplikace PowerPoint</vt:lpstr>
      <vt:lpstr>Spočítejte vaši shodu se sousedem:</vt:lpstr>
      <vt:lpstr>Validita</vt:lpstr>
      <vt:lpstr>Co je validita?</vt:lpstr>
      <vt:lpstr>Obsahové zdroje důkazů</vt:lpstr>
      <vt:lpstr>Prezentace aplikace PowerPoint</vt:lpstr>
      <vt:lpstr>Empirické zdroje důkazů</vt:lpstr>
      <vt:lpstr>Prezentace aplikace PowerPoint</vt:lpstr>
      <vt:lpstr>Prezentace aplikace PowerPoint</vt:lpstr>
      <vt:lpstr>Konstruktové zdroje důkazů</vt:lpstr>
      <vt:lpstr>Prezentace aplikace PowerPoint</vt:lpstr>
      <vt:lpstr>Nomologická síť</vt:lpstr>
      <vt:lpstr>Další adjektiva spojená s validitou…</vt:lpstr>
      <vt:lpstr>Tvorba testových norem</vt:lpstr>
      <vt:lpstr>Jaký by měl být normovací soubor?</vt:lpstr>
      <vt:lpstr>Druhy výběru</vt:lpstr>
      <vt:lpstr>Prezentace aplikace PowerPoint</vt:lpstr>
      <vt:lpstr>Rozsah výběru</vt:lpstr>
      <vt:lpstr>Normy pro věková pásma</vt:lpstr>
      <vt:lpstr>Normy pro věková pásma</vt:lpstr>
      <vt:lpstr>Faktorová analýza</vt:lpstr>
      <vt:lpstr>Cíl metody</vt:lpstr>
      <vt:lpstr>Např.:</vt:lpstr>
      <vt:lpstr>Korelační matice:</vt:lpstr>
      <vt:lpstr>Metoda hlavních komponent:</vt:lpstr>
      <vt:lpstr>Prezentace aplikace PowerPoint</vt:lpstr>
      <vt:lpstr>Stanovení počtu komponent/faktorů</vt:lpstr>
      <vt:lpstr>Prezentace aplikace PowerPoint</vt:lpstr>
      <vt:lpstr>Výpočet faktorových nábojů (loadings)</vt:lpstr>
      <vt:lpstr>Rotace: Hledání simple structure</vt:lpstr>
      <vt:lpstr>Prezentace aplikace PowerPoint</vt:lpstr>
      <vt:lpstr>Náboje rotovaného řešení</vt:lpstr>
      <vt:lpstr>Unicita, komunalita</vt:lpstr>
      <vt:lpstr>Faktorová skóre</vt:lpstr>
      <vt:lpstr>Faktorová analýza</vt:lpstr>
      <vt:lpstr>Srovnání metod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Psychometrie</dc:title>
  <dc:creator>Daniel Dostál</dc:creator>
  <cp:lastModifiedBy>Daniel Dostál</cp:lastModifiedBy>
  <cp:revision>308</cp:revision>
  <dcterms:created xsi:type="dcterms:W3CDTF">2015-09-21T15:21:28Z</dcterms:created>
  <dcterms:modified xsi:type="dcterms:W3CDTF">2023-10-09T13:47:59Z</dcterms:modified>
</cp:coreProperties>
</file>