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9" r:id="rId3"/>
    <p:sldMasterId id="2147483704" r:id="rId4"/>
    <p:sldMasterId id="2147483734" r:id="rId5"/>
    <p:sldMasterId id="2147483746" r:id="rId6"/>
  </p:sldMasterIdLst>
  <p:notesMasterIdLst>
    <p:notesMasterId r:id="rId68"/>
  </p:notesMasterIdLst>
  <p:sldIdLst>
    <p:sldId id="320" r:id="rId7"/>
    <p:sldId id="321" r:id="rId8"/>
    <p:sldId id="256" r:id="rId9"/>
    <p:sldId id="32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9" r:id="rId40"/>
    <p:sldId id="290" r:id="rId41"/>
    <p:sldId id="291" r:id="rId42"/>
    <p:sldId id="292" r:id="rId43"/>
    <p:sldId id="294" r:id="rId44"/>
    <p:sldId id="295" r:id="rId45"/>
    <p:sldId id="297" r:id="rId46"/>
    <p:sldId id="298" r:id="rId47"/>
    <p:sldId id="299" r:id="rId48"/>
    <p:sldId id="300" r:id="rId49"/>
    <p:sldId id="323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6" r:id="rId59"/>
    <p:sldId id="317" r:id="rId60"/>
    <p:sldId id="318" r:id="rId61"/>
    <p:sldId id="319" r:id="rId62"/>
    <p:sldId id="324" r:id="rId63"/>
    <p:sldId id="325" r:id="rId64"/>
    <p:sldId id="326" r:id="rId65"/>
    <p:sldId id="328" r:id="rId66"/>
    <p:sldId id="327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66" autoAdjust="0"/>
  </p:normalViewPr>
  <p:slideViewPr>
    <p:cSldViewPr snapToGrid="0">
      <p:cViewPr varScale="1">
        <p:scale>
          <a:sx n="90" d="100"/>
          <a:sy n="90" d="100"/>
        </p:scale>
        <p:origin x="22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5F0FE-A930-4569-AB69-B8562514F22B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422DF-3A97-4C0B-85C6-C80D60B42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5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3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207D6-8BFA-49AC-B3E5-9E2CAE6137DE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CF78B-DE19-4969-BE39-2A9000D5FA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30371-E9C9-457A-BB00-7754D45B7F5D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Kohler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Tenerife</a:t>
            </a:r>
            <a:r>
              <a:rPr lang="cs-CZ" altLang="cs-CZ" dirty="0">
                <a:latin typeface="Arial" panose="020B0604020202020204" pitchFamily="34" charset="0"/>
              </a:rPr>
              <a:t> (Kanárské ostrovy) objevil s šimpanzi učení vhledem.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mezi kognitivisty patří třeba Jean </a:t>
            </a:r>
            <a:r>
              <a:rPr lang="cs-CZ" altLang="cs-CZ" dirty="0" err="1">
                <a:latin typeface="Arial" panose="020B0604020202020204" pitchFamily="34" charset="0"/>
              </a:rPr>
              <a:t>Piaget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4EF1FF-6842-42B1-A9A9-36A904FAAD84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48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459D4-49E5-4BFD-9D47-5FF3DAD8C53D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Pavlov je předchůdcem behavioristů… </a:t>
            </a:r>
            <a:r>
              <a:rPr lang="cs-CZ" altLang="cs-CZ" dirty="0" err="1">
                <a:latin typeface="Arial" panose="020B0604020202020204" pitchFamily="34" charset="0"/>
              </a:rPr>
              <a:t>Skinner</a:t>
            </a:r>
            <a:r>
              <a:rPr lang="cs-CZ" altLang="cs-CZ" dirty="0">
                <a:latin typeface="Arial" panose="020B0604020202020204" pitchFamily="34" charset="0"/>
              </a:rPr>
              <a:t> je </a:t>
            </a:r>
            <a:r>
              <a:rPr lang="cs-CZ" altLang="cs-CZ" dirty="0" err="1">
                <a:latin typeface="Arial" panose="020B0604020202020204" pitchFamily="34" charset="0"/>
              </a:rPr>
              <a:t>neobeahviorista</a:t>
            </a:r>
            <a:r>
              <a:rPr lang="cs-CZ" altLang="cs-CZ" dirty="0">
                <a:latin typeface="Arial" panose="020B0604020202020204" pitchFamily="34" charset="0"/>
              </a:rPr>
              <a:t> (instrumentální podmiňování, </a:t>
            </a:r>
            <a:r>
              <a:rPr lang="cs-CZ" altLang="cs-CZ" dirty="0" err="1">
                <a:latin typeface="Arial" panose="020B0604020202020204" pitchFamily="34" charset="0"/>
              </a:rPr>
              <a:t>Walden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Two</a:t>
            </a:r>
            <a:r>
              <a:rPr lang="cs-CZ" altLang="cs-CZ" dirty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dirty="0"/>
              <a:t>John B. Watson’s 1913 article “Psychology as the Behaviorist Views It” is widely known as the “behaviorist manifesto” that initiated behaviorism as a discipline and academic field of study</a:t>
            </a:r>
            <a:r>
              <a:rPr lang="cs-CZ" dirty="0">
                <a:latin typeface="Arial" panose="020B0604020202020204" pitchFamily="34" charset="0"/>
              </a:rPr>
              <a:t>.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0AB01-9A2A-4A2F-A26C-AC3D6456209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přednosta kliniky psychiatrie v Olomouc</a:t>
            </a:r>
          </a:p>
        </p:txBody>
      </p:sp>
    </p:spTree>
    <p:extLst>
      <p:ext uri="{BB962C8B-B14F-4D97-AF65-F5344CB8AC3E}">
        <p14:creationId xmlns:p14="http://schemas.microsoft.com/office/powerpoint/2010/main" val="253313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1D47A-64EC-485D-BE26-D0A34369F7DA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narodil se v </a:t>
            </a:r>
            <a:r>
              <a:rPr lang="cs-CZ" altLang="cs-CZ" dirty="0" err="1">
                <a:latin typeface="Arial" panose="020B0604020202020204" pitchFamily="34" charset="0"/>
              </a:rPr>
              <a:t>Příboře</a:t>
            </a:r>
            <a:r>
              <a:rPr lang="cs-CZ" altLang="cs-CZ" dirty="0">
                <a:latin typeface="Arial" panose="020B0604020202020204" pitchFamily="34" charset="0"/>
              </a:rPr>
              <a:t> na Moravě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dříve byl topografický model… vědomí, předvědomí, nevědomí (1900, Výklad snů)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strukturální model: id (libido – sexuální energie), ego (racionální přístup, obranné mechanismy), superego (svědomí, </a:t>
            </a:r>
            <a:r>
              <a:rPr lang="cs-CZ" altLang="cs-CZ" dirty="0" err="1">
                <a:latin typeface="Arial" panose="020B0604020202020204" pitchFamily="34" charset="0"/>
              </a:rPr>
              <a:t>egoideál</a:t>
            </a:r>
            <a:r>
              <a:rPr lang="cs-CZ" altLang="cs-CZ" dirty="0">
                <a:latin typeface="Arial" panose="020B0604020202020204" pitchFamily="34" charset="0"/>
              </a:rPr>
              <a:t>) (1923, Ego a id)</a:t>
            </a:r>
          </a:p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psychosex</a:t>
            </a:r>
            <a:r>
              <a:rPr lang="cs-CZ" altLang="cs-CZ" dirty="0">
                <a:latin typeface="Arial" panose="020B0604020202020204" pitchFamily="34" charset="0"/>
              </a:rPr>
              <a:t>. vývoj: Stadium orální (do 1,5), Stadium anální (do 3), Stadium falické (do 6), Stadium latence (do 12), Stadium genitální (od 12 dál)</a:t>
            </a:r>
          </a:p>
        </p:txBody>
      </p:sp>
    </p:spTree>
    <p:extLst>
      <p:ext uri="{BB962C8B-B14F-4D97-AF65-F5344CB8AC3E}">
        <p14:creationId xmlns:p14="http://schemas.microsoft.com/office/powerpoint/2010/main" val="334315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665CA-B16E-465D-BA04-98CC16C4C111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Jung: pozor na pojem </a:t>
            </a:r>
            <a:r>
              <a:rPr lang="cs-CZ" altLang="cs-CZ" dirty="0" err="1">
                <a:latin typeface="Arial" panose="020B0604020202020204" pitchFamily="34" charset="0"/>
              </a:rPr>
              <a:t>extrAverze</a:t>
            </a:r>
            <a:endParaRPr lang="cs-CZ" altLang="cs-CZ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Adler: druhá vídeňská škola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4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EAB58-EDFF-4273-A67D-54DAD14B0675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rozdíl mezi optimistickou americkou větví a pesimistickou evropskou</a:t>
            </a:r>
          </a:p>
        </p:txBody>
      </p:sp>
    </p:spTree>
    <p:extLst>
      <p:ext uri="{BB962C8B-B14F-4D97-AF65-F5344CB8AC3E}">
        <p14:creationId xmlns:p14="http://schemas.microsoft.com/office/powerpoint/2010/main" val="163139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EF726C-D403-4D2B-9282-8C15889F7F85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50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4E43B8-860D-4D95-B8F4-4309234C934C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4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56DC8-96F0-46C2-83AA-30E8A35F8950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Vedle Freudovy „touhy po slasti" a Adlerovy „touhy po moci“ přichází s třetí základní lidskou potřebou „touhy po smyslu“.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utrpení – nejdůležitější… přežil pobyt v koncentračních táborech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nedělní neurózy – Pablo </a:t>
            </a:r>
            <a:r>
              <a:rPr lang="cs-CZ" altLang="cs-CZ" dirty="0" err="1">
                <a:latin typeface="Arial" panose="020B0604020202020204" pitchFamily="34" charset="0"/>
              </a:rPr>
              <a:t>Coelho</a:t>
            </a:r>
            <a:r>
              <a:rPr lang="cs-CZ" altLang="cs-CZ" dirty="0">
                <a:latin typeface="Arial" panose="020B0604020202020204" pitchFamily="34" charset="0"/>
              </a:rPr>
              <a:t> „Veronika se rozhodla zemřít“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třetí vídeňská škola</a:t>
            </a:r>
          </a:p>
        </p:txBody>
      </p:sp>
    </p:spTree>
    <p:extLst>
      <p:ext uri="{BB962C8B-B14F-4D97-AF65-F5344CB8AC3E}">
        <p14:creationId xmlns:p14="http://schemas.microsoft.com/office/powerpoint/2010/main" val="1760874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34730-0D26-43FD-A784-543D9CD44A79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51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086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42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474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62B1C-9689-4063-93C3-801474BA9D8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analyzátor je smyslový orgán.. jeho citlivá část je receptor</a:t>
            </a:r>
          </a:p>
          <a:p>
            <a:pPr eaLnBrk="1" hangingPunct="1"/>
            <a:r>
              <a:rPr lang="cs-CZ" altLang="cs-CZ" dirty="0"/>
              <a:t>Exteroreceptory:</a:t>
            </a:r>
          </a:p>
          <a:p>
            <a:pPr eaLnBrk="1" hangingPunct="1"/>
            <a:r>
              <a:rPr lang="cs-CZ" altLang="cs-CZ" dirty="0" err="1"/>
              <a:t>mechanoreceptory</a:t>
            </a:r>
            <a:r>
              <a:rPr lang="cs-CZ" altLang="cs-CZ" dirty="0"/>
              <a:t> (ucho, hmatové receptory, </a:t>
            </a:r>
            <a:r>
              <a:rPr lang="cs-CZ" altLang="cs-CZ" dirty="0" err="1"/>
              <a:t>nociceptory</a:t>
            </a:r>
            <a:r>
              <a:rPr lang="cs-CZ" altLang="cs-CZ" dirty="0"/>
              <a:t> vnímající bolest,...) </a:t>
            </a:r>
          </a:p>
          <a:p>
            <a:pPr eaLnBrk="1" hangingPunct="1"/>
            <a:r>
              <a:rPr lang="cs-CZ" altLang="cs-CZ" dirty="0"/>
              <a:t>fotoreceptory (oko) </a:t>
            </a:r>
          </a:p>
          <a:p>
            <a:pPr eaLnBrk="1" hangingPunct="1"/>
            <a:r>
              <a:rPr lang="cs-CZ" altLang="cs-CZ" dirty="0"/>
              <a:t>termoreceptory na kůži </a:t>
            </a:r>
          </a:p>
          <a:p>
            <a:pPr eaLnBrk="1" hangingPunct="1"/>
            <a:r>
              <a:rPr lang="cs-CZ" altLang="cs-CZ" dirty="0"/>
              <a:t>chemoreceptory (chuť, čich) </a:t>
            </a:r>
          </a:p>
          <a:p>
            <a:pPr eaLnBrk="1" hangingPunct="1"/>
            <a:r>
              <a:rPr lang="cs-CZ" altLang="cs-CZ" dirty="0" err="1"/>
              <a:t>Interoreceptory</a:t>
            </a:r>
            <a:r>
              <a:rPr lang="cs-CZ" altLang="cs-CZ" dirty="0"/>
              <a:t>:</a:t>
            </a:r>
          </a:p>
          <a:p>
            <a:pPr eaLnBrk="1" hangingPunct="1"/>
            <a:r>
              <a:rPr lang="cs-CZ" altLang="cs-CZ" dirty="0"/>
              <a:t>proprioreceptory vnímající napětí svalů </a:t>
            </a:r>
          </a:p>
          <a:p>
            <a:pPr eaLnBrk="1" hangingPunct="1"/>
            <a:r>
              <a:rPr lang="cs-CZ" altLang="cs-CZ" dirty="0" err="1"/>
              <a:t>visceroreceptory</a:t>
            </a:r>
            <a:r>
              <a:rPr lang="cs-CZ" altLang="cs-CZ" dirty="0"/>
              <a:t> vnímající činnost vnitřních orgánů</a:t>
            </a:r>
          </a:p>
        </p:txBody>
      </p:sp>
    </p:spTree>
    <p:extLst>
      <p:ext uri="{BB962C8B-B14F-4D97-AF65-F5344CB8AC3E}">
        <p14:creationId xmlns:p14="http://schemas.microsoft.com/office/powerpoint/2010/main" val="608362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8D3EB-5C28-411A-BCAD-877BEDADD2B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 – subjektivní vjem</a:t>
            </a:r>
          </a:p>
          <a:p>
            <a:pPr eaLnBrk="1" hangingPunct="1"/>
            <a:r>
              <a:rPr lang="cs-CZ" altLang="cs-CZ"/>
              <a:t>k – konstanta citlivosti smyslového orgánu</a:t>
            </a:r>
          </a:p>
          <a:p>
            <a:pPr eaLnBrk="1" hangingPunct="1"/>
            <a:r>
              <a:rPr lang="cs-CZ" altLang="cs-CZ"/>
              <a:t>I – síla podnětu</a:t>
            </a:r>
          </a:p>
        </p:txBody>
      </p:sp>
    </p:spTree>
    <p:extLst>
      <p:ext uri="{BB962C8B-B14F-4D97-AF65-F5344CB8AC3E}">
        <p14:creationId xmlns:p14="http://schemas.microsoft.com/office/powerpoint/2010/main" val="2717351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BD498-C9CF-48C6-BAF4-447518E32A8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později revidován jako </a:t>
            </a:r>
            <a:r>
              <a:rPr lang="cs-CZ" altLang="cs-CZ" dirty="0" err="1"/>
              <a:t>Stevensův</a:t>
            </a:r>
            <a:r>
              <a:rPr lang="cs-CZ" altLang="cs-CZ" dirty="0"/>
              <a:t> zákon síly</a:t>
            </a:r>
          </a:p>
        </p:txBody>
      </p:sp>
    </p:spTree>
    <p:extLst>
      <p:ext uri="{BB962C8B-B14F-4D97-AF65-F5344CB8AC3E}">
        <p14:creationId xmlns:p14="http://schemas.microsoft.com/office/powerpoint/2010/main" val="2683546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44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1881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54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F7FA1-5B04-427E-A35B-5821ADB446D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rubinova figura</a:t>
            </a:r>
          </a:p>
        </p:txBody>
      </p:sp>
    </p:spTree>
    <p:extLst>
      <p:ext uri="{BB962C8B-B14F-4D97-AF65-F5344CB8AC3E}">
        <p14:creationId xmlns:p14="http://schemas.microsoft.com/office/powerpoint/2010/main" val="909253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713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323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117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180F5-FE80-46A7-A543-175CD9BB91C6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234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opak habituace je senzibilizace (zcitlivění)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03FD9-1B73-48B6-8BF6-982E3DA36B19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4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err="1"/>
              <a:t>imprintace</a:t>
            </a:r>
            <a:r>
              <a:rPr lang="cs-CZ" altLang="cs-CZ" dirty="0"/>
              <a:t> u člověka – zřejmě u osvojování si mateřského jazyka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299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633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7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52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437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9965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519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0469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027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691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33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28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07542-FF2E-4AB7-8FF6-871081957534}" type="slidenum"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218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46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6992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21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3604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9696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513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9496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272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170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083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459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483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cs-CZ" altLang="cs-CZ" dirty="0"/>
              <a:t>teorie by taky měla vysvětlit</a:t>
            </a:r>
          </a:p>
          <a:p>
            <a:pPr eaLnBrk="1" hangingPunct="1"/>
            <a:r>
              <a:rPr lang="cs-CZ" altLang="cs-CZ" dirty="0"/>
              <a:t>kromě předvídání by je taky měla ovlivnit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81865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5964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422DF-3A97-4C0B-85C6-C80D60B4236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675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83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887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F1FD64-9B2D-4536-BA4B-BE0A5D26F6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87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445A6-9784-4902-AA13-5C0C5868846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8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E73E3-FFBC-45DA-BFBB-20E70BE9209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8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FBA94-15B0-4A3E-B5BA-B6705AD233C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52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C1D4A-A796-47C3-A63E-CE236FB377E2}" type="datetimeFigureOut">
              <a:rPr lang="cs-CZ" smtClean="0">
                <a:solidFill>
                  <a:srgbClr val="FFFFFF"/>
                </a:solidFill>
              </a:rPr>
              <a:pPr/>
              <a:t>24.10.2020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FAA475-C664-4C2E-9117-54F3BA65FC4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0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F69ED-ACD1-4DDF-98FE-BC51D6FF5FA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F7C0C-316A-4F5B-98DE-6686F4D6FC80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7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1E3B2-1F9F-40F4-869F-3058D8030C5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DB85A-D8D3-45A4-8015-8E50174B41D2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39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C6D0A-0D52-4057-94EA-FC070E84A2F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506EF-8DAC-480F-932A-4ED0EA7FC77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06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B6599-3A92-4929-9B3F-C94B064AFA3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3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2E9E6-2BB6-40FE-B537-0ACA9A3E49C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5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FF134-0E1B-419C-951B-704E37F5F7B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04556-B74C-4A03-BDB2-4997B50DAC25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10A98-8119-4248-94ED-4757DF7D437A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0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00963-F844-4D31-8531-A80DD32280A2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C3179-98A3-4260-9EF8-7AB17AAA0E8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68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BD673-2AC1-414B-9C60-2E9AAC77985C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0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white"/>
                </a:solidFill>
                <a:latin typeface="Garamond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white"/>
                </a:solidFill>
                <a:latin typeface="Garamond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2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0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308F4-9D29-47B3-AB8F-CE5CBE0D419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66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6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0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10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30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4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62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43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60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8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3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CEA93-2E0E-4725-887C-EA1D2DB5B58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635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81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/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6E91C-DDBF-415F-8B0D-8DF077E804A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1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1C4D90-CC7B-4D81-A6B1-C065517F054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6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48E-5D68-4176-8B81-9272A933C70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47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D4B75-1F91-4BAC-8675-5EE3D267C0EA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3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8AA0F-C3B6-49C9-B786-7598BF71805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53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68339-D9AE-44E4-82BD-BA42A61042ED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96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06957-50D5-466A-9BC9-7697C88C72B5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13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3605E-3B02-4EB7-825B-23C35CDE83F6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9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11A3C-8C02-43BB-B0EF-E19EA4B91D0A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1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C9A06-E0F2-4394-801E-B20250F3100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616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1B4C6-8873-46E4-AD6E-D15B9DBC28A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4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8E805-2A11-4C55-ADD6-73687E5F0852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96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12532-A705-4E42-A81B-2542967C56A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E5EA2-AB92-456C-9465-B57D25924BD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7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ECD62-6BDB-4718-BC9F-D057159871C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6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3F18A-E87C-41F7-A1FC-6719B8DF79B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02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1753BD-31F5-4931-8E06-84C17331CBB2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00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117E7-D5E1-4218-81F8-0E365CC41749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70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17E36-3A5E-4E8C-996F-6BA5C77109A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6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B1E1-B2B7-4720-AB35-F94CB47AB516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3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0CA30-107E-4651-9280-C0AD6AF45A8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44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75A90-B2B6-437D-8B6C-BB51F566B2C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0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86693-A1C6-4B2B-B1CA-C7C79E04B47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32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47533-A5A8-4FF9-AAA7-019FF1197620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3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A1CCD-F085-4B71-99CB-BE4E7E4FE9F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49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59AE2-E49A-4982-A21A-07BB140E30B9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19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FD63C-B701-4650-BC99-A8BCD9F8C8F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00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5F9E8-7DDF-4769-AE74-623F2C366CF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09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6587-B7F6-433F-9BD5-315CFF036CD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28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8BFA-7443-45EF-B06B-5FC2DCAD2C4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60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830A-AA9F-4708-9C54-04B8697FCB5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FB2BA-B0B4-488C-8367-DEBA14EF2F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169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4E1B-0D37-419D-B4F5-66DB159FE835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52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FF46-F67C-4AA1-A4D6-13F22A6BEF1B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6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39DA-9FB4-4793-8669-76D25E72D7E8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17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D6762-A6E4-4074-8F16-84FE06CB4AF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3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B4BD-E3EA-4127-8883-D1110CCB1998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66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8E1F-01CC-41EB-B93D-81D8D6BB5339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67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C54C-276C-409D-BADA-FAB8C04D8A18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82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CD66-C6B8-4C85-88D3-DF46F3934365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52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957B-47B4-458F-A465-48EB06032FE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3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B3C6-B165-468A-845A-12AAC38AE05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13827-4C03-4325-B4F1-6C1DF8A2F58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3662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1E39B-1AF6-4293-ABDB-21B49D116DC1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7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49D41-3C59-4CFB-8141-2912519549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3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22EABC-F693-436E-A3BC-6A3CD1DE014A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9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9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9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409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9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98889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defTabSz="914400"/>
            <a:fld id="{6C0DE5C7-EBE4-41B2-A313-1454C6B42947}" type="slidenum">
              <a:rPr lang="cs-CZ" altLang="cs-CZ">
                <a:solidFill>
                  <a:srgbClr val="FFFFFF"/>
                </a:solidFill>
              </a:rPr>
              <a:pPr defTabSz="914400"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271892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CE51BCD-986D-4020-82B8-9781354477F5}" type="datetimeFigureOut">
              <a:rPr lang="en-GB" smtClean="0">
                <a:solidFill>
                  <a:prstClr val="white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24/10/2020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246E91C-DDBF-415F-8B0D-8DF077E804AE}" type="slidenum">
              <a:rPr lang="en-GB" smtClean="0">
                <a:solidFill>
                  <a:prstClr val="white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prstClr val="white"/>
                  </a:solidFill>
                  <a:latin typeface="Garamond"/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white"/>
                </a:solidFill>
                <a:latin typeface="Garamond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white"/>
                </a:solidFill>
                <a:latin typeface="Garamond"/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67980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defTabSz="914400"/>
            <a:fld id="{718CA8D5-41E9-4044-B310-49E06A8E98AE}" type="slidenum">
              <a:rPr lang="cs-CZ" altLang="cs-CZ">
                <a:solidFill>
                  <a:srgbClr val="FFFFFF"/>
                </a:solidFill>
              </a:rPr>
              <a:pPr defTabSz="914400"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31542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defTabSz="914400"/>
            <a:fld id="{C13362A4-19C2-436D-94A1-395EEEB2C885}" type="slidenum">
              <a:rPr lang="cs-CZ" altLang="cs-CZ" smtClean="0">
                <a:solidFill>
                  <a:srgbClr val="FFFFFF"/>
                </a:solidFill>
              </a:rPr>
              <a:pPr defTabSz="914400"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44490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fld id="{104F989F-BA3C-41B7-82B3-765DAF549A21}" type="slidenum">
              <a:rPr lang="cs-CZ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cs-CZ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6192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448408" y="1122363"/>
            <a:ext cx="8299938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Přednáška pro přípravný kurz ke studiu psychologie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>
          <a:xfrm>
            <a:off x="1028700" y="3859823"/>
            <a:ext cx="7139354" cy="1752600"/>
          </a:xfrm>
        </p:spPr>
        <p:txBody>
          <a:bodyPr/>
          <a:lstStyle/>
          <a:p>
            <a:r>
              <a:rPr lang="cs-CZ" dirty="0"/>
              <a:t>Dějiny psychologie a obecná psychologie</a:t>
            </a:r>
          </a:p>
          <a:p>
            <a:r>
              <a:rPr lang="cs-CZ" dirty="0"/>
              <a:t>PhDr. Daniel Dostál, Ph.D.</a:t>
            </a:r>
          </a:p>
        </p:txBody>
      </p:sp>
    </p:spTree>
    <p:extLst>
      <p:ext uri="{BB962C8B-B14F-4D97-AF65-F5344CB8AC3E}">
        <p14:creationId xmlns:p14="http://schemas.microsoft.com/office/powerpoint/2010/main" val="401864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/>
              <a:t>Dějiny psychologie</a:t>
            </a:r>
            <a:br>
              <a:rPr lang="cs-CZ" sz="5400"/>
            </a:br>
            <a:r>
              <a:rPr lang="cs-CZ" sz="3600"/>
              <a:t>přehled vybraných osobností a směrů</a:t>
            </a:r>
          </a:p>
        </p:txBody>
      </p:sp>
    </p:spTree>
    <p:extLst>
      <p:ext uri="{BB962C8B-B14F-4D97-AF65-F5344CB8AC3E}">
        <p14:creationId xmlns:p14="http://schemas.microsoft.com/office/powerpoint/2010/main" val="207318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Vznik ps. jako vědního oboru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76475"/>
            <a:ext cx="4402138" cy="384968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za počátek vědecké psychologie je považováno založení 1. psychologické laboratoře v Lipsku r. 1879 (</a:t>
            </a:r>
            <a:r>
              <a:rPr lang="cs-CZ" sz="2400" dirty="0" err="1"/>
              <a:t>Wilhelm</a:t>
            </a:r>
            <a:r>
              <a:rPr lang="cs-CZ" sz="2400" dirty="0"/>
              <a:t> </a:t>
            </a:r>
            <a:r>
              <a:rPr lang="cs-CZ" sz="2400" dirty="0" err="1"/>
              <a:t>Wundt</a:t>
            </a:r>
            <a:r>
              <a:rPr lang="cs-CZ" sz="2400" dirty="0"/>
              <a:t>)</a:t>
            </a:r>
          </a:p>
          <a:p>
            <a:pPr eaLnBrk="1" hangingPunct="1">
              <a:defRPr/>
            </a:pPr>
            <a:r>
              <a:rPr lang="cs-CZ" sz="2400" dirty="0"/>
              <a:t>předmětem bádání byla zpočátku především psychofyzika</a:t>
            </a:r>
          </a:p>
          <a:p>
            <a:pPr eaLnBrk="1" hangingPunct="1">
              <a:defRPr/>
            </a:pPr>
            <a:r>
              <a:rPr lang="cs-CZ" sz="2400" dirty="0"/>
              <a:t>použitou metodou byla introspekce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</p:txBody>
      </p:sp>
      <p:pic>
        <p:nvPicPr>
          <p:cNvPr id="4100" name="Picture 4" descr="wund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492375"/>
            <a:ext cx="3678238" cy="245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39750" y="1268413"/>
            <a:ext cx="7993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Psychologie existovala jako součást filozofie již od jejího počátku (např. Platónovo pojetí: rozum, vůle, emoce)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292725" y="5084763"/>
            <a:ext cx="324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Wilhelm Wundt a jeho kolegové</a:t>
            </a:r>
          </a:p>
        </p:txBody>
      </p:sp>
    </p:spTree>
    <p:extLst>
      <p:ext uri="{BB962C8B-B14F-4D97-AF65-F5344CB8AC3E}">
        <p14:creationId xmlns:p14="http://schemas.microsoft.com/office/powerpoint/2010/main" val="90927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Gestaltismus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evropský směr počátku 20. stol.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označovaný též jako tvarová či celostní psychologie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vystupuje proti v té době oblíbenému studiu psychických elementů – chápe veškeré jevy či události jako celky, struktury, </a:t>
            </a:r>
            <a:r>
              <a:rPr lang="cs-CZ" sz="2400" dirty="0" err="1"/>
              <a:t>gestalty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„celek je více než suma částí“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předmětem zájmu bylo především zrakové vnímání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dnes tradice gestaltismu přežívá v rámci kognitivní psychologie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  <p:pic>
        <p:nvPicPr>
          <p:cNvPr id="5124" name="Picture 4" descr="max wertheim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341438"/>
            <a:ext cx="1577975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 descr="Koh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005263"/>
            <a:ext cx="1571625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867400" y="3573463"/>
            <a:ext cx="302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Max Wertheimer (1880 - 1943)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867400" y="6216650"/>
            <a:ext cx="302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Wolfgang Köhler (1887 -1967)</a:t>
            </a:r>
          </a:p>
        </p:txBody>
      </p:sp>
    </p:spTree>
    <p:extLst>
      <p:ext uri="{BB962C8B-B14F-4D97-AF65-F5344CB8AC3E}">
        <p14:creationId xmlns:p14="http://schemas.microsoft.com/office/powerpoint/2010/main" val="88061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/>
              <a:t>Gestalt terapie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Pozor!</a:t>
            </a:r>
            <a:r>
              <a:rPr lang="cs-CZ" sz="2800" dirty="0"/>
              <a:t> Nezaměňovat gestaltismus jako psychologické odvětví s gestalt terapií.</a:t>
            </a:r>
          </a:p>
          <a:p>
            <a:pPr eaLnBrk="1" hangingPunct="1">
              <a:defRPr/>
            </a:pPr>
            <a:r>
              <a:rPr lang="cs-CZ" sz="2800" dirty="0"/>
              <a:t>Terapeutický systém</a:t>
            </a:r>
          </a:p>
          <a:p>
            <a:pPr eaLnBrk="1" hangingPunct="1">
              <a:defRPr/>
            </a:pPr>
            <a:r>
              <a:rPr lang="cs-CZ" sz="2800" dirty="0"/>
              <a:t>zdůrazňování role současného prožitku („Teď a tady“), uvědomování si svých vjemů, prožívání…</a:t>
            </a:r>
          </a:p>
          <a:p>
            <a:pPr eaLnBrk="1" hangingPunct="1">
              <a:defRPr/>
            </a:pPr>
            <a:r>
              <a:rPr lang="cs-CZ" sz="2800" dirty="0"/>
              <a:t>zakladatel je Fritz </a:t>
            </a:r>
            <a:r>
              <a:rPr lang="cs-CZ" sz="2800" dirty="0" err="1"/>
              <a:t>Perls</a:t>
            </a:r>
            <a:endParaRPr lang="cs-CZ" sz="2800" dirty="0"/>
          </a:p>
        </p:txBody>
      </p:sp>
      <p:pic>
        <p:nvPicPr>
          <p:cNvPr id="6148" name="Picture 4" descr="per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628775"/>
            <a:ext cx="2705100" cy="345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300788" y="5229225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Fritz Perls (1893 - 1970)</a:t>
            </a:r>
          </a:p>
        </p:txBody>
      </p:sp>
    </p:spTree>
    <p:extLst>
      <p:ext uri="{BB962C8B-B14F-4D97-AF65-F5344CB8AC3E}">
        <p14:creationId xmlns:p14="http://schemas.microsoft.com/office/powerpoint/2010/main" val="242796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Behaviorismus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200"/>
              <a:t>přísně materialistický směr, vzniklý na počátku 20. stol v USA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/>
              <a:t>soustředí se jen na pozorovatelné jevy (chování)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b="1"/>
              <a:t>S</a:t>
            </a:r>
            <a:r>
              <a:rPr lang="cs-CZ" sz="2200"/>
              <a:t>timul =&gt; „black box“ =&gt; </a:t>
            </a:r>
            <a:r>
              <a:rPr lang="cs-CZ" sz="2200" b="1"/>
              <a:t>R</a:t>
            </a:r>
            <a:r>
              <a:rPr lang="cs-CZ" sz="2200"/>
              <a:t>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/>
              <a:t>zaměřuje se především na učení (podmiňování)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/>
              <a:t>popírá roli dědičnosti či vlastní snahy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600"/>
              <a:t>„Dejte mi na výchovu tucet zdravých dětí a já vám zaručím, že z každého z nich vychovám specialistu, jakého náhodně zvolím – lékaře, právníka, umělce, obchodníka, dokonce i žebráka, zloděje bez ohledu na jeho talent, sklony i bez ohledu na vlastnosti jeho předků“ (J.Watson)</a:t>
            </a:r>
          </a:p>
        </p:txBody>
      </p:sp>
      <p:pic>
        <p:nvPicPr>
          <p:cNvPr id="7172" name="Picture 4" descr="gal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292600"/>
            <a:ext cx="15446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 descr="john-b-watson-1-siz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4292600"/>
            <a:ext cx="14938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8" descr="B_F__Skinner_at_Harvard_circa_19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19685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50825" y="6491288"/>
            <a:ext cx="302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I.P.Pavlov (1849 - 1936)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843213" y="6491288"/>
            <a:ext cx="302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J.B.Watson (1878 - 1958)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724525" y="6491288"/>
            <a:ext cx="302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B.F.Skinner (1904 - 1990)</a:t>
            </a:r>
          </a:p>
        </p:txBody>
      </p:sp>
    </p:spTree>
    <p:extLst>
      <p:ext uri="{BB962C8B-B14F-4D97-AF65-F5344CB8AC3E}">
        <p14:creationId xmlns:p14="http://schemas.microsoft.com/office/powerpoint/2010/main" val="143394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0000"/>
                </a:solidFill>
              </a:rPr>
              <a:t>X</a:t>
            </a:r>
            <a:r>
              <a:rPr lang="cs-CZ"/>
              <a:t> Kognitivně-behaviorální terapie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terapeutický směr čerpající z behaviorálního i kognitivního přístupu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metody: nácvik, přeučení, vystavení obávanému podnětu, systematická desenzibilizace…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velmi účinná především v oblasti fobií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/>
          </a:p>
        </p:txBody>
      </p:sp>
      <p:pic>
        <p:nvPicPr>
          <p:cNvPr id="8196" name="Picture 4" descr="ECK12c8d7_jan_pras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005263"/>
            <a:ext cx="3095625" cy="232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27313" y="6308725"/>
            <a:ext cx="302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Ján Praško (1956)</a:t>
            </a:r>
          </a:p>
        </p:txBody>
      </p:sp>
    </p:spTree>
    <p:extLst>
      <p:ext uri="{BB962C8B-B14F-4D97-AF65-F5344CB8AC3E}">
        <p14:creationId xmlns:p14="http://schemas.microsoft.com/office/powerpoint/2010/main" val="169292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Psychoanalýza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130925" cy="49974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/>
              <a:t>komplexní psychologická teorie vytvořená na přelomu století Sigmundem Freudem (Vídeň)</a:t>
            </a:r>
          </a:p>
          <a:p>
            <a:pPr eaLnBrk="1" hangingPunct="1">
              <a:defRPr/>
            </a:pPr>
            <a:r>
              <a:rPr lang="cs-CZ" sz="2500" dirty="0"/>
              <a:t>soustředí se především na nevědomé procesy a obsahy</a:t>
            </a:r>
          </a:p>
          <a:p>
            <a:pPr eaLnBrk="1" hangingPunct="1">
              <a:defRPr/>
            </a:pPr>
            <a:r>
              <a:rPr lang="cs-CZ" sz="2500" dirty="0"/>
              <a:t>analýza chybných úkonů, výklad snů, zkoumání hysterie, hypnóza…</a:t>
            </a:r>
          </a:p>
          <a:p>
            <a:pPr eaLnBrk="1" hangingPunct="1">
              <a:defRPr/>
            </a:pPr>
            <a:r>
              <a:rPr lang="cs-CZ" sz="2500" dirty="0"/>
              <a:t>strukturální model psychiky (id – ego - superego)</a:t>
            </a:r>
          </a:p>
          <a:p>
            <a:pPr eaLnBrk="1" hangingPunct="1">
              <a:defRPr/>
            </a:pPr>
            <a:r>
              <a:rPr lang="cs-CZ" sz="2500" dirty="0"/>
              <a:t>psychosexuální vývoj dítěte</a:t>
            </a:r>
          </a:p>
          <a:p>
            <a:pPr eaLnBrk="1" hangingPunct="1">
              <a:defRPr/>
            </a:pPr>
            <a:r>
              <a:rPr lang="cs-CZ" sz="2500" dirty="0"/>
              <a:t>psychoanalýza je zároveň terapeutickým systémem</a:t>
            </a:r>
          </a:p>
        </p:txBody>
      </p:sp>
      <p:pic>
        <p:nvPicPr>
          <p:cNvPr id="9220" name="Picture 4" descr="240px-Sigmund_Freud_L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5263" y="1700213"/>
            <a:ext cx="2439987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516688" y="5157788"/>
            <a:ext cx="248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Sigmund Freud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(1856 - 1939)</a:t>
            </a:r>
          </a:p>
        </p:txBody>
      </p:sp>
    </p:spTree>
    <p:extLst>
      <p:ext uri="{BB962C8B-B14F-4D97-AF65-F5344CB8AC3E}">
        <p14:creationId xmlns:p14="http://schemas.microsoft.com/office/powerpoint/2010/main" val="363198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Freudovi žáci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912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 err="1"/>
              <a:t>Carl</a:t>
            </a:r>
            <a:r>
              <a:rPr lang="cs-CZ" sz="2400" b="1" dirty="0"/>
              <a:t> Gustav Jung </a:t>
            </a:r>
            <a:r>
              <a:rPr lang="cs-CZ" sz="2400" dirty="0"/>
              <a:t>(1875 - 1961)</a:t>
            </a:r>
          </a:p>
          <a:p>
            <a:pPr eaLnBrk="1" hangingPunct="1">
              <a:defRPr/>
            </a:pPr>
            <a:r>
              <a:rPr lang="cs-CZ" sz="2400" dirty="0" err="1"/>
              <a:t>Freudův</a:t>
            </a:r>
            <a:r>
              <a:rPr lang="cs-CZ" sz="2400" dirty="0"/>
              <a:t> žák a blízký spolupracovník (do r. 1912)</a:t>
            </a:r>
          </a:p>
          <a:p>
            <a:pPr eaLnBrk="1" hangingPunct="1">
              <a:defRPr/>
            </a:pPr>
            <a:r>
              <a:rPr lang="cs-CZ" sz="2400" dirty="0"/>
              <a:t>pojmy: kolektivní nevědomí, archetyp, komplex, extraverze/introverze</a:t>
            </a:r>
          </a:p>
          <a:p>
            <a:pPr eaLnBrk="1" hangingPunct="1">
              <a:defRPr/>
            </a:pPr>
            <a:r>
              <a:rPr lang="cs-CZ" sz="2400" dirty="0"/>
              <a:t>jeho učení se nazývá analytická psychologie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/>
              <a:t>Alfred Adler </a:t>
            </a:r>
            <a:r>
              <a:rPr lang="cs-CZ" sz="2400" dirty="0"/>
              <a:t>(1870 - 1937)</a:t>
            </a:r>
            <a:endParaRPr lang="cs-CZ" sz="2400" b="1" dirty="0"/>
          </a:p>
          <a:p>
            <a:pPr eaLnBrk="1" hangingPunct="1">
              <a:defRPr/>
            </a:pPr>
            <a:r>
              <a:rPr lang="cs-CZ" sz="2400" dirty="0"/>
              <a:t>zakladatel „individuální psychologie“</a:t>
            </a:r>
          </a:p>
          <a:p>
            <a:pPr eaLnBrk="1" hangingPunct="1">
              <a:defRPr/>
            </a:pPr>
            <a:r>
              <a:rPr lang="cs-CZ" sz="2400" dirty="0"/>
              <a:t>téma touhy po moci, komplex méněcennosti</a:t>
            </a:r>
          </a:p>
          <a:p>
            <a:pPr eaLnBrk="1" hangingPunct="1">
              <a:defRPr/>
            </a:pPr>
            <a:r>
              <a:rPr lang="cs-CZ" sz="2400" dirty="0"/>
              <a:t>sourozenecké konstelace</a:t>
            </a:r>
          </a:p>
        </p:txBody>
      </p:sp>
      <p:pic>
        <p:nvPicPr>
          <p:cNvPr id="10244" name="Picture 4" descr="adle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3860800"/>
            <a:ext cx="1717675" cy="233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Carl-Ju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3425" y="1412875"/>
            <a:ext cx="1693863" cy="24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5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Fenomenologický směr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kriticky se staví proti oběma hlavním proudům své doby, psychoanalýze i behaviorismu: pryč s determinismem - člověk je svobodná bytost!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dělí se na dvě odlišné větve:</a:t>
            </a:r>
          </a:p>
          <a:p>
            <a:pPr lvl="1" eaLnBrk="1" hangingPunct="1">
              <a:defRPr/>
            </a:pPr>
            <a:r>
              <a:rPr lang="cs-CZ" dirty="0"/>
              <a:t>americký: Humanistická psychologie</a:t>
            </a:r>
          </a:p>
          <a:p>
            <a:pPr lvl="1" eaLnBrk="1" hangingPunct="1">
              <a:defRPr/>
            </a:pPr>
            <a:r>
              <a:rPr lang="cs-CZ" dirty="0"/>
              <a:t>evropský: Logoterapie</a:t>
            </a:r>
          </a:p>
        </p:txBody>
      </p:sp>
    </p:spTree>
    <p:extLst>
      <p:ext uri="{BB962C8B-B14F-4D97-AF65-F5344CB8AC3E}">
        <p14:creationId xmlns:p14="http://schemas.microsoft.com/office/powerpoint/2010/main" val="228366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Humanistická psychologie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 err="1"/>
              <a:t>Carl</a:t>
            </a:r>
            <a:r>
              <a:rPr lang="cs-CZ" sz="2400" b="1" dirty="0"/>
              <a:t> R. </a:t>
            </a:r>
            <a:r>
              <a:rPr lang="cs-CZ" sz="2400" b="1" dirty="0" err="1"/>
              <a:t>Rogers</a:t>
            </a:r>
            <a:r>
              <a:rPr lang="cs-CZ" sz="2400" dirty="0"/>
              <a:t> (1902 - 1987) </a:t>
            </a:r>
            <a:r>
              <a:rPr lang="cs-CZ" sz="2000" dirty="0"/>
              <a:t>(zakladatel hum. </a:t>
            </a:r>
            <a:r>
              <a:rPr lang="cs-CZ" sz="2000" dirty="0" err="1"/>
              <a:t>ps</a:t>
            </a:r>
            <a:r>
              <a:rPr lang="cs-CZ" sz="2000" dirty="0"/>
              <a:t>.)</a:t>
            </a:r>
          </a:p>
          <a:p>
            <a:pPr eaLnBrk="1" hangingPunct="1">
              <a:defRPr/>
            </a:pPr>
            <a:r>
              <a:rPr lang="cs-CZ" sz="2400" dirty="0"/>
              <a:t>směr se soustředí především na terapii než na popis lidské psychiky</a:t>
            </a:r>
          </a:p>
          <a:p>
            <a:pPr eaLnBrk="1" hangingPunct="1">
              <a:defRPr/>
            </a:pPr>
            <a:r>
              <a:rPr lang="cs-CZ" sz="2400" dirty="0"/>
              <a:t>téma </a:t>
            </a:r>
            <a:r>
              <a:rPr lang="cs-CZ" sz="2400" dirty="0" err="1"/>
              <a:t>sebepřijetí</a:t>
            </a:r>
            <a:r>
              <a:rPr lang="cs-CZ" sz="2400" dirty="0"/>
              <a:t>, seberealizace, sebeaktualizace</a:t>
            </a:r>
          </a:p>
          <a:p>
            <a:pPr eaLnBrk="1" hangingPunct="1">
              <a:defRPr/>
            </a:pPr>
            <a:r>
              <a:rPr lang="cs-CZ" sz="2400" dirty="0"/>
              <a:t>tři nezbytné vlastnosti psychoterapeuta: autenticita (kongruence), akceptace, empatie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 err="1"/>
              <a:t>Abrabam</a:t>
            </a:r>
            <a:r>
              <a:rPr lang="cs-CZ" sz="2400" b="1" dirty="0"/>
              <a:t> </a:t>
            </a:r>
            <a:r>
              <a:rPr lang="cs-CZ" sz="2400" b="1" dirty="0" err="1"/>
              <a:t>Maslow</a:t>
            </a:r>
            <a:r>
              <a:rPr lang="cs-CZ" sz="2400" b="1" dirty="0"/>
              <a:t> </a:t>
            </a:r>
            <a:r>
              <a:rPr lang="cs-CZ" sz="2400" dirty="0"/>
              <a:t>(1908 - 1970)</a:t>
            </a:r>
            <a:endParaRPr lang="cs-CZ" sz="2400" b="1" dirty="0"/>
          </a:p>
          <a:p>
            <a:pPr eaLnBrk="1" hangingPunct="1">
              <a:defRPr/>
            </a:pPr>
            <a:r>
              <a:rPr lang="cs-CZ" sz="2400" dirty="0"/>
              <a:t>spoluzakladatel humanistické psych.</a:t>
            </a:r>
          </a:p>
          <a:p>
            <a:pPr eaLnBrk="1" hangingPunct="1">
              <a:defRPr/>
            </a:pPr>
            <a:r>
              <a:rPr lang="cs-CZ" sz="2400" dirty="0"/>
              <a:t>autor známé pyramidy potřeb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</p:txBody>
      </p:sp>
      <p:pic>
        <p:nvPicPr>
          <p:cNvPr id="12292" name="Picture 4" descr="225px-Abraham_maslo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4076700"/>
            <a:ext cx="171926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 descr="CarlRo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838" y="1628775"/>
            <a:ext cx="1674812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5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199" y="1310054"/>
            <a:ext cx="4369777" cy="4816109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Zakladatelé samostatné </a:t>
            </a:r>
            <a:r>
              <a:rPr lang="cs-CZ" dirty="0" err="1">
                <a:effectLst/>
              </a:rPr>
              <a:t>ps</a:t>
            </a:r>
            <a:r>
              <a:rPr lang="cs-CZ" dirty="0">
                <a:effectLst/>
              </a:rPr>
              <a:t>.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Gestaltismus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Behaviorismus a jeho předchůdci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Psychoanalýza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Individuální a analytická </a:t>
            </a:r>
            <a:r>
              <a:rPr lang="cs-CZ" dirty="0" err="1">
                <a:effectLst/>
              </a:rPr>
              <a:t>ps</a:t>
            </a:r>
            <a:r>
              <a:rPr lang="cs-CZ" dirty="0">
                <a:effectLst/>
              </a:rPr>
              <a:t>.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effectLst/>
              </a:rPr>
              <a:t>Kulturní psychologie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Logoterapie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Humanistická psychologie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effectLst/>
              </a:rPr>
              <a:t>Kognitivní psychologie</a:t>
            </a:r>
          </a:p>
          <a:p>
            <a:endParaRPr lang="cs-CZ" sz="2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826977" y="1310054"/>
            <a:ext cx="4088423" cy="4816109"/>
          </a:xfrm>
        </p:spPr>
        <p:txBody>
          <a:bodyPr/>
          <a:lstStyle/>
          <a:p>
            <a:pPr marL="457200" lvl="0" indent="-457200">
              <a:buFont typeface="+mj-lt"/>
              <a:buAutoNum type="arabicParenR"/>
            </a:pPr>
            <a:r>
              <a:rPr lang="cs-CZ" dirty="0">
                <a:effectLst/>
              </a:rPr>
              <a:t>Předmět studia psychologie, základní pojmy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effectLst/>
              </a:rPr>
              <a:t>Pozornost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effectLst/>
              </a:rPr>
              <a:t>Spánek a snění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effectLst/>
              </a:rPr>
              <a:t>Senzorické procesy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effectLst/>
              </a:rPr>
              <a:t>Vnímání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effectLst/>
              </a:rPr>
              <a:t>Učení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effectLst/>
              </a:rPr>
              <a:t>Paměť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effectLst/>
              </a:rPr>
              <a:t>Motivace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effectLst/>
              </a:rPr>
              <a:t>Emoce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 bwMode="auto">
          <a:xfrm>
            <a:off x="457200" y="436075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cs-CZ" kern="0"/>
              <a:t>Dějiny psychologie</a:t>
            </a:r>
            <a:endParaRPr lang="cs-CZ" kern="0" dirty="0"/>
          </a:p>
        </p:txBody>
      </p:sp>
      <p:sp>
        <p:nvSpPr>
          <p:cNvPr id="10" name="Zástupný symbol pro text 6"/>
          <p:cNvSpPr txBox="1">
            <a:spLocks/>
          </p:cNvSpPr>
          <p:nvPr/>
        </p:nvSpPr>
        <p:spPr bwMode="auto">
          <a:xfrm>
            <a:off x="4645025" y="436075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cs-CZ" kern="0" dirty="0"/>
              <a:t>Obecná psychologie</a:t>
            </a:r>
          </a:p>
        </p:txBody>
      </p:sp>
    </p:spTree>
    <p:extLst>
      <p:ext uri="{BB962C8B-B14F-4D97-AF65-F5344CB8AC3E}">
        <p14:creationId xmlns:p14="http://schemas.microsoft.com/office/powerpoint/2010/main" val="29025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aslows_hierarchy_of_need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5328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08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Logoterapie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594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Viktor E. </a:t>
            </a:r>
            <a:r>
              <a:rPr lang="cs-CZ" sz="2800" b="1" dirty="0" err="1"/>
              <a:t>Frankl</a:t>
            </a:r>
            <a:r>
              <a:rPr lang="cs-CZ" sz="2800" dirty="0"/>
              <a:t> (1905 - 1997)</a:t>
            </a:r>
          </a:p>
          <a:p>
            <a:pPr eaLnBrk="1" hangingPunct="1">
              <a:defRPr/>
            </a:pPr>
            <a:r>
              <a:rPr lang="cs-CZ" sz="2800" dirty="0"/>
              <a:t>téma smysluplnosti života</a:t>
            </a:r>
          </a:p>
          <a:p>
            <a:pPr eaLnBrk="1" hangingPunct="1">
              <a:defRPr/>
            </a:pPr>
            <a:r>
              <a:rPr lang="cs-CZ" sz="2800" dirty="0"/>
              <a:t>smysl nacházíme:</a:t>
            </a:r>
          </a:p>
          <a:p>
            <a:pPr lvl="1" eaLnBrk="1" hangingPunct="1">
              <a:defRPr/>
            </a:pPr>
            <a:r>
              <a:rPr lang="cs-CZ" sz="2400" dirty="0"/>
              <a:t>vykonáním činu (</a:t>
            </a:r>
            <a:r>
              <a:rPr lang="cs-CZ" sz="2400" dirty="0" err="1"/>
              <a:t>sebepřesahujícího</a:t>
            </a:r>
            <a:r>
              <a:rPr lang="cs-CZ" sz="2400" dirty="0"/>
              <a:t>)</a:t>
            </a:r>
          </a:p>
          <a:p>
            <a:pPr lvl="1" eaLnBrk="1" hangingPunct="1">
              <a:defRPr/>
            </a:pPr>
            <a:r>
              <a:rPr lang="cs-CZ" sz="2400" dirty="0"/>
              <a:t>prožitím hodnoty (láska…)</a:t>
            </a:r>
          </a:p>
          <a:p>
            <a:pPr lvl="1" eaLnBrk="1" hangingPunct="1">
              <a:defRPr/>
            </a:pPr>
            <a:r>
              <a:rPr lang="cs-CZ" sz="2400" dirty="0"/>
              <a:t>v utrpení</a:t>
            </a:r>
          </a:p>
          <a:p>
            <a:pPr eaLnBrk="1" hangingPunct="1">
              <a:defRPr/>
            </a:pPr>
            <a:r>
              <a:rPr lang="cs-CZ" sz="2800" dirty="0"/>
              <a:t>existenciální vakuum, nedělní neurózy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metoda paradoxní intence</a:t>
            </a:r>
          </a:p>
        </p:txBody>
      </p:sp>
      <p:pic>
        <p:nvPicPr>
          <p:cNvPr id="14340" name="Picture 4" descr="frank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557338"/>
            <a:ext cx="2884488" cy="272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1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Transpersonální psychologie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275388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témata přesahující jednotlivce</a:t>
            </a:r>
          </a:p>
          <a:p>
            <a:pPr eaLnBrk="1" hangingPunct="1">
              <a:defRPr/>
            </a:pPr>
            <a:r>
              <a:rPr lang="cs-CZ" sz="2800" dirty="0"/>
              <a:t>stojí na rozhraní psychologie a mystiky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Stanislav </a:t>
            </a:r>
            <a:r>
              <a:rPr lang="cs-CZ" sz="2800" b="1" dirty="0" err="1"/>
              <a:t>Grof</a:t>
            </a:r>
            <a:r>
              <a:rPr lang="cs-CZ" sz="2800" dirty="0"/>
              <a:t> (1931)</a:t>
            </a:r>
          </a:p>
          <a:p>
            <a:pPr eaLnBrk="1" hangingPunct="1">
              <a:defRPr/>
            </a:pPr>
            <a:r>
              <a:rPr lang="cs-CZ" sz="2800" dirty="0"/>
              <a:t>americký psycholog českého původu</a:t>
            </a:r>
          </a:p>
          <a:p>
            <a:pPr eaLnBrk="1" hangingPunct="1">
              <a:defRPr/>
            </a:pPr>
            <a:r>
              <a:rPr lang="cs-CZ" sz="2800" dirty="0"/>
              <a:t>metoda holotropního dýchání</a:t>
            </a:r>
          </a:p>
          <a:p>
            <a:pPr eaLnBrk="1" hangingPunct="1">
              <a:defRPr/>
            </a:pPr>
            <a:r>
              <a:rPr lang="cs-CZ" sz="2800" dirty="0"/>
              <a:t>prožitky splynutí s univerzem, minulé životy…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</p:txBody>
      </p:sp>
      <p:pic>
        <p:nvPicPr>
          <p:cNvPr id="15364" name="Picture 4" descr="grof_stanislav2_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924175"/>
            <a:ext cx="24765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psychologie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cs-CZ" sz="2400" dirty="0"/>
              <a:t>USA, 50. léta: Kognitivní revoluce</a:t>
            </a:r>
          </a:p>
          <a:p>
            <a:r>
              <a:rPr lang="cs-CZ" sz="2400" dirty="0"/>
              <a:t>výzkumné úsilí v oblastech pozornosti, paměti, řeči, neuropsychologie, počítačové vědy, matematického modelování</a:t>
            </a:r>
          </a:p>
          <a:p>
            <a:r>
              <a:rPr lang="cs-CZ" sz="2400" dirty="0"/>
              <a:t>návaznost na Gestalt psychologii</a:t>
            </a:r>
          </a:p>
          <a:p>
            <a:r>
              <a:rPr lang="cs-CZ" sz="2400" dirty="0"/>
              <a:t>Významní autoři:</a:t>
            </a:r>
          </a:p>
          <a:p>
            <a:pPr lvl="1"/>
            <a:r>
              <a:rPr lang="cs-CZ" sz="2000" dirty="0"/>
              <a:t>George Miller (paměť)</a:t>
            </a:r>
          </a:p>
          <a:p>
            <a:pPr lvl="1"/>
            <a:r>
              <a:rPr lang="cs-CZ" sz="2000" dirty="0" err="1"/>
              <a:t>Noam</a:t>
            </a:r>
            <a:r>
              <a:rPr lang="cs-CZ" sz="2000" dirty="0"/>
              <a:t> </a:t>
            </a:r>
            <a:r>
              <a:rPr lang="cs-CZ" sz="2000" dirty="0" err="1"/>
              <a:t>Chomsky</a:t>
            </a:r>
            <a:r>
              <a:rPr lang="cs-CZ" sz="2000" dirty="0"/>
              <a:t> (řeč a jazyk)</a:t>
            </a:r>
          </a:p>
          <a:p>
            <a:pPr lvl="1"/>
            <a:r>
              <a:rPr lang="cs-CZ" sz="2000" dirty="0" err="1"/>
              <a:t>Newell</a:t>
            </a:r>
            <a:r>
              <a:rPr lang="cs-CZ" sz="2000" dirty="0"/>
              <a:t> a Simon (umělá inteligence)</a:t>
            </a:r>
          </a:p>
          <a:p>
            <a:pPr lvl="1"/>
            <a:r>
              <a:rPr lang="cs-CZ" sz="2000" dirty="0" err="1"/>
              <a:t>Ulric</a:t>
            </a:r>
            <a:r>
              <a:rPr lang="cs-CZ" sz="2000" dirty="0"/>
              <a:t> </a:t>
            </a:r>
            <a:r>
              <a:rPr lang="cs-CZ" sz="2000" dirty="0" err="1"/>
              <a:t>Niesser</a:t>
            </a:r>
            <a:r>
              <a:rPr lang="cs-CZ" sz="2000" dirty="0"/>
              <a:t>, Donald </a:t>
            </a:r>
            <a:r>
              <a:rPr lang="cs-CZ" sz="2000" dirty="0" err="1"/>
              <a:t>Boradbendt</a:t>
            </a:r>
            <a:r>
              <a:rPr lang="cs-CZ" sz="2000" dirty="0"/>
              <a:t>...</a:t>
            </a:r>
          </a:p>
          <a:p>
            <a:r>
              <a:rPr lang="cs-CZ" sz="2400" dirty="0"/>
              <a:t>Počítačová metafora: snaha popsat kognitivní procesy jakoby byl mozek počítačem (později se směr spíše otočil – konstruujeme počítače, co myslí jako člověk.)</a:t>
            </a:r>
          </a:p>
        </p:txBody>
      </p:sp>
      <p:pic>
        <p:nvPicPr>
          <p:cNvPr id="57346" name="Picture 2" descr="http://media.npr.org/assets/img/2014/07/28/istock-31333100-illustration-brain_wide-627cc2f35b9f5cee708f0e0b8839d31c3be5a7de-s900-c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5932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9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altLang="cs-CZ" dirty="0">
                <a:latin typeface="Garamond" pitchFamily="18" charset="0"/>
              </a:rPr>
              <a:t>Přehled poznávacích (kognitivních) procesů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979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4478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Funkce a dělení poznávacích procesů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1519808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Garamond" pitchFamily="18" charset="0"/>
              </a:rPr>
              <a:t>získávání informací z vnějšího i vnitřního prostředí</a:t>
            </a:r>
          </a:p>
          <a:p>
            <a:pPr eaLnBrk="1" hangingPunct="1"/>
            <a:r>
              <a:rPr lang="cs-CZ" altLang="cs-CZ" sz="2800" dirty="0">
                <a:latin typeface="Garamond" pitchFamily="18" charset="0"/>
              </a:rPr>
              <a:t>jejich dalšímu zpracování (např. vzpomínání, rozhodování, plánování, řešení problémů atd.)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680" y="37814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525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senzorické procesy (čití)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525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vnímání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525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učení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525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paměť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525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imaginace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525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myšlení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5509592"/>
            <a:ext cx="8686800" cy="10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Laická (lidová) psychologie je souhrnně označuje jako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rozum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, který (nesprávně) staví do protikladu k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cítění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247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Garamond" pitchFamily="18" charset="0"/>
              </a:rPr>
              <a:t>Senzorické procesy (čití)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Garamond" pitchFamily="18" charset="0"/>
              </a:rPr>
              <a:t>Proces získávání „syrových“ informací z vnějšího i vnitřního prostředí a jejich převod do podoby nervových impulsů, které mozek a mysl dále využívá</a:t>
            </a:r>
          </a:p>
          <a:p>
            <a:pPr eaLnBrk="1" hangingPunct="1"/>
            <a:r>
              <a:rPr lang="cs-CZ" altLang="cs-CZ" sz="2800" dirty="0">
                <a:latin typeface="Garamond" pitchFamily="18" charset="0"/>
              </a:rPr>
              <a:t>Čití probíhá ve smyslových orgánech (analyzátorech), které se skládají z receptorů, dostředivého (aferentního) nervu a příslušné smyslové oblasti v mozku. </a:t>
            </a:r>
          </a:p>
          <a:p>
            <a:pPr eaLnBrk="1" hangingPunct="1"/>
            <a:r>
              <a:rPr lang="cs-CZ" altLang="cs-CZ" sz="2800" dirty="0">
                <a:latin typeface="Garamond" pitchFamily="18" charset="0"/>
              </a:rPr>
              <a:t>Základní vlastností receptorů je senzitivita (citlivost) vůči vnějším i vnitřním podnětům.</a:t>
            </a:r>
          </a:p>
          <a:p>
            <a:pPr eaLnBrk="1" hangingPunct="1"/>
            <a:r>
              <a:rPr lang="cs-CZ" altLang="cs-CZ" sz="2800" dirty="0">
                <a:latin typeface="Garamond" pitchFamily="18" charset="0"/>
              </a:rPr>
              <a:t>Informace získáváme jak z vnějšího, tak z vnitřního prostředí. (exteroreceptory x </a:t>
            </a:r>
            <a:r>
              <a:rPr lang="cs-CZ" altLang="cs-CZ" sz="2800" dirty="0" err="1">
                <a:latin typeface="Garamond" pitchFamily="18" charset="0"/>
              </a:rPr>
              <a:t>interoreceptory</a:t>
            </a:r>
            <a:r>
              <a:rPr lang="cs-CZ" altLang="cs-CZ" sz="2800" dirty="0"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5767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Garamond" pitchFamily="18" charset="0"/>
              </a:rPr>
              <a:t>Hranice citlivosti smyslových orgánů – podnětové prahy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191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Garamond" pitchFamily="18" charset="0"/>
              </a:rPr>
              <a:t>Transdukce</a:t>
            </a:r>
            <a:r>
              <a:rPr lang="cs-CZ" altLang="cs-CZ" dirty="0">
                <a:latin typeface="Garamond" pitchFamily="18" charset="0"/>
              </a:rPr>
              <a:t> je proces transformace fyzikálních, chemických či biochemických podnětů do podoby nervových impulsů. 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Dolní (absolutní) podnětový práh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Horní podnětový práh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Rozdílový práh 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Weber-</a:t>
            </a:r>
            <a:r>
              <a:rPr lang="cs-CZ" altLang="cs-CZ" dirty="0" err="1">
                <a:latin typeface="Garamond" pitchFamily="18" charset="0"/>
              </a:rPr>
              <a:t>Fechnerův</a:t>
            </a:r>
            <a:r>
              <a:rPr lang="cs-CZ" altLang="cs-CZ" dirty="0">
                <a:latin typeface="Garamond" pitchFamily="18" charset="0"/>
              </a:rPr>
              <a:t> zákon:  P = K log I</a:t>
            </a:r>
          </a:p>
        </p:txBody>
      </p:sp>
    </p:spTree>
    <p:extLst>
      <p:ext uri="{BB962C8B-B14F-4D97-AF65-F5344CB8AC3E}">
        <p14:creationId xmlns:p14="http://schemas.microsoft.com/office/powerpoint/2010/main" val="340909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chnerův zá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1" y="177036"/>
            <a:ext cx="7528009" cy="64923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Fech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31000" y="1556792"/>
            <a:ext cx="2413000" cy="3313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6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Garamond" pitchFamily="18" charset="0"/>
              </a:rPr>
              <a:t>Percepce – vnímání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Vnímání lze definovat jako organizaci a interpretaci senzorických informací.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Vede ke vzniku vjemů, které se mnohdy značně liší od neúplných smyslových dat.</a:t>
            </a:r>
          </a:p>
          <a:p>
            <a:pPr eaLnBrk="1" hangingPunct="1"/>
            <a:endParaRPr lang="cs-CZ" altLang="cs-CZ" dirty="0">
              <a:latin typeface="Garamond" pitchFamily="18" charset="0"/>
            </a:endParaRP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Vnímání není čití! Na vnímání se podílí paměť, myšlení atd., jeho součástí jsou již interpretace informací.</a:t>
            </a:r>
          </a:p>
        </p:txBody>
      </p:sp>
    </p:spTree>
    <p:extLst>
      <p:ext uri="{BB962C8B-B14F-4D97-AF65-F5344CB8AC3E}">
        <p14:creationId xmlns:p14="http://schemas.microsoft.com/office/powerpoint/2010/main" val="370502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000">
                <a:solidFill>
                  <a:schemeClr val="tx1"/>
                </a:solidFill>
              </a:rPr>
              <a:t>Psychologie jako vědní obor</a:t>
            </a:r>
          </a:p>
        </p:txBody>
      </p:sp>
    </p:spTree>
    <p:extLst>
      <p:ext uri="{BB962C8B-B14F-4D97-AF65-F5344CB8AC3E}">
        <p14:creationId xmlns:p14="http://schemas.microsoft.com/office/powerpoint/2010/main" val="399533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>
                <a:latin typeface="Garamond" pitchFamily="18" charset="0"/>
              </a:rPr>
              <a:t>Organizace percepčního pole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6482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Percepční pole dělíme na figuru (předmět vnímání) a pozadí.  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Při vyčleňování figury z pozadí se prosazují tvarové zákony. 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Některé z nich popsal už v roce 1912 zakladatel Gestalt psychologie Max </a:t>
            </a:r>
            <a:r>
              <a:rPr lang="cs-CZ" altLang="cs-CZ" dirty="0" err="1">
                <a:latin typeface="Garamond" pitchFamily="18" charset="0"/>
              </a:rPr>
              <a:t>Wertheimer</a:t>
            </a:r>
            <a:r>
              <a:rPr lang="cs-CZ" altLang="cs-CZ" dirty="0">
                <a:latin typeface="Garamond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1876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4v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1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4137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Výjimkou jsou reverzibilní figury.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646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eaLnBrk="1" hangingPunct="1"/>
            <a:r>
              <a:rPr lang="cs-CZ" altLang="cs-CZ">
                <a:latin typeface="Garamond" pitchFamily="18" charset="0"/>
              </a:rPr>
              <a:t>Principy organizace percepčního pole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Zákon pregnantnosti (dobrého tvaru)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Zákon </a:t>
            </a:r>
            <a:r>
              <a:rPr lang="cs-CZ" altLang="cs-CZ" dirty="0" err="1">
                <a:latin typeface="Garamond" pitchFamily="18" charset="0"/>
              </a:rPr>
              <a:t>proximity</a:t>
            </a:r>
            <a:r>
              <a:rPr lang="cs-CZ" altLang="cs-CZ" dirty="0">
                <a:latin typeface="Garamond" pitchFamily="18" charset="0"/>
              </a:rPr>
              <a:t> (blízkost)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Zákon kontinuity (dobré křivky)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Zákon podobnosti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Zákon společného osudu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Zákon uzavřenosti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a asi stovka dalších…</a:t>
            </a:r>
          </a:p>
        </p:txBody>
      </p:sp>
    </p:spTree>
    <p:extLst>
      <p:ext uri="{BB962C8B-B14F-4D97-AF65-F5344CB8AC3E}">
        <p14:creationId xmlns:p14="http://schemas.microsoft.com/office/powerpoint/2010/main" val="1575994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BC8B98-34DB-47E6-ABD4-4F5A360E6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r="14020"/>
          <a:stretch/>
        </p:blipFill>
        <p:spPr>
          <a:xfrm>
            <a:off x="703942" y="494468"/>
            <a:ext cx="7736115" cy="56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5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Garamond" pitchFamily="18" charset="0"/>
              </a:rPr>
              <a:t>Učení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724400"/>
          </a:xfrm>
        </p:spPr>
        <p:txBody>
          <a:bodyPr/>
          <a:lstStyle/>
          <a:p>
            <a:pPr eaLnBrk="1" hangingPunct="1"/>
            <a:r>
              <a:rPr lang="cs-CZ" altLang="cs-CZ">
                <a:latin typeface="Garamond" pitchFamily="18" charset="0"/>
              </a:rPr>
              <a:t>Učení lze definovat jako veškeré behaviorální a mentální změny, které jsou důsledkem životních zkušeností. </a:t>
            </a:r>
          </a:p>
          <a:p>
            <a:pPr eaLnBrk="1" hangingPunct="1"/>
            <a:r>
              <a:rPr lang="cs-CZ" altLang="cs-CZ">
                <a:latin typeface="Garamond" pitchFamily="18" charset="0"/>
              </a:rPr>
              <a:t>Některé reakce a vzorce chování se člověk nemusí učit (reflexy, instinkty)</a:t>
            </a:r>
          </a:p>
          <a:p>
            <a:pPr eaLnBrk="1" hangingPunct="1"/>
            <a:r>
              <a:rPr lang="cs-CZ" altLang="cs-CZ">
                <a:latin typeface="Garamond" pitchFamily="18" charset="0"/>
              </a:rPr>
              <a:t>Učení obvykle vede k lepší adaptaci, ne však vždy. </a:t>
            </a:r>
          </a:p>
          <a:p>
            <a:pPr eaLnBrk="1" hangingPunct="1"/>
            <a:r>
              <a:rPr lang="cs-CZ" altLang="cs-CZ">
                <a:latin typeface="Garamond" pitchFamily="18" charset="0"/>
              </a:rPr>
              <a:t>Dělí se na bezděčné a záměrné. </a:t>
            </a:r>
          </a:p>
        </p:txBody>
      </p:sp>
    </p:spTree>
    <p:extLst>
      <p:ext uri="{BB962C8B-B14F-4D97-AF65-F5344CB8AC3E}">
        <p14:creationId xmlns:p14="http://schemas.microsoft.com/office/powerpoint/2010/main" val="2081793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Druhy učení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od nejjednodušších ke složitějším:</a:t>
            </a:r>
            <a:endParaRPr lang="cs-CZ" altLang="cs-CZ" b="1" dirty="0"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>
                <a:latin typeface="Garamond" pitchFamily="18" charset="0"/>
              </a:rPr>
              <a:t>Habituace</a:t>
            </a:r>
            <a:r>
              <a:rPr lang="cs-CZ" altLang="cs-CZ" dirty="0">
                <a:latin typeface="Garamond" pitchFamily="18" charset="0"/>
              </a:rPr>
              <a:t> (přivykání)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 err="1">
                <a:latin typeface="Garamond" pitchFamily="18" charset="0"/>
              </a:rPr>
              <a:t>Imprintace</a:t>
            </a:r>
            <a:r>
              <a:rPr lang="cs-CZ" altLang="cs-CZ" dirty="0">
                <a:latin typeface="Garamond" pitchFamily="18" charset="0"/>
              </a:rPr>
              <a:t> (vtiskování)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>
                <a:latin typeface="Garamond" pitchFamily="18" charset="0"/>
              </a:rPr>
              <a:t>Klasické podmiňování</a:t>
            </a:r>
            <a:endParaRPr lang="cs-CZ" altLang="cs-CZ" dirty="0"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>
                <a:latin typeface="Garamond" pitchFamily="18" charset="0"/>
              </a:rPr>
              <a:t>Operantní podmiňování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>
                <a:latin typeface="Garamond" pitchFamily="18" charset="0"/>
              </a:rPr>
              <a:t>Observační učení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>
                <a:latin typeface="Garamond" pitchFamily="18" charset="0"/>
              </a:rPr>
              <a:t>Učení vhledem</a:t>
            </a:r>
          </a:p>
        </p:txBody>
      </p:sp>
    </p:spTree>
    <p:extLst>
      <p:ext uri="{BB962C8B-B14F-4D97-AF65-F5344CB8AC3E}">
        <p14:creationId xmlns:p14="http://schemas.microsoft.com/office/powerpoint/2010/main" val="2359115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Habituace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/>
          <a:lstStyle/>
          <a:p>
            <a:r>
              <a:rPr lang="cs-CZ" dirty="0"/>
              <a:t>nejprimitivnější způsob učení</a:t>
            </a:r>
          </a:p>
          <a:p>
            <a:r>
              <a:rPr lang="cs-CZ" dirty="0"/>
              <a:t>„přivykání si“</a:t>
            </a:r>
            <a:endParaRPr lang="en-GB" dirty="0"/>
          </a:p>
        </p:txBody>
      </p:sp>
      <p:pic>
        <p:nvPicPr>
          <p:cNvPr id="1026" name="Picture 2" descr="C:\Users\Daniel\Desktop\P11200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8484" r="31034" b="28069"/>
          <a:stretch/>
        </p:blipFill>
        <p:spPr bwMode="auto">
          <a:xfrm>
            <a:off x="971600" y="2609478"/>
            <a:ext cx="7239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84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Imprinting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/>
          <a:lstStyle/>
          <a:p>
            <a:r>
              <a:rPr lang="cs-CZ" altLang="cs-CZ" sz="2800" dirty="0">
                <a:latin typeface="Garamond" pitchFamily="18" charset="0"/>
              </a:rPr>
              <a:t>též </a:t>
            </a:r>
            <a:r>
              <a:rPr lang="cs-CZ" altLang="cs-CZ" sz="2800" dirty="0" err="1">
                <a:latin typeface="Garamond" pitchFamily="18" charset="0"/>
              </a:rPr>
              <a:t>imprintace</a:t>
            </a:r>
            <a:r>
              <a:rPr lang="cs-CZ" altLang="cs-CZ" sz="2800" dirty="0">
                <a:latin typeface="Garamond" pitchFamily="18" charset="0"/>
              </a:rPr>
              <a:t>, vtiskování</a:t>
            </a:r>
          </a:p>
          <a:p>
            <a:r>
              <a:rPr lang="cs-CZ" altLang="cs-CZ" sz="2800" dirty="0">
                <a:latin typeface="Garamond" pitchFamily="18" charset="0"/>
              </a:rPr>
              <a:t>učení bez opakování a bez posilování</a:t>
            </a:r>
          </a:p>
          <a:p>
            <a:r>
              <a:rPr lang="cs-CZ" altLang="cs-CZ" sz="2800" dirty="0">
                <a:latin typeface="Garamond" pitchFamily="18" charset="0"/>
              </a:rPr>
              <a:t>je možné pouze během senzitivní (kritické) periody</a:t>
            </a:r>
          </a:p>
          <a:p>
            <a:endParaRPr lang="cs-CZ" altLang="cs-CZ" sz="2800" dirty="0">
              <a:latin typeface="Garamond" pitchFamily="18" charset="0"/>
            </a:endParaRPr>
          </a:p>
          <a:p>
            <a:r>
              <a:rPr lang="cs-CZ" altLang="cs-CZ" sz="2800" dirty="0">
                <a:latin typeface="Garamond" pitchFamily="18" charset="0"/>
              </a:rPr>
              <a:t>Konrad Lorenz: vtiskování mateřského objektu u mláďat husy velké</a:t>
            </a:r>
          </a:p>
          <a:p>
            <a:endParaRPr lang="en-GB" sz="2800" dirty="0"/>
          </a:p>
        </p:txBody>
      </p:sp>
      <p:pic>
        <p:nvPicPr>
          <p:cNvPr id="2050" name="Picture 2" descr="C:\Users\Daniel\Desktop\Konrad_Lorenz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5" b="15753"/>
          <a:stretch/>
        </p:blipFill>
        <p:spPr bwMode="auto">
          <a:xfrm>
            <a:off x="1691680" y="4653136"/>
            <a:ext cx="5472608" cy="208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97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podmiňování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Garamond" pitchFamily="18" charset="0"/>
              </a:rPr>
              <a:t>Ivan Petrovič Pavlov (1849-1936) – původně chtěl zkoumat slinné žlázy psů…</a:t>
            </a:r>
          </a:p>
          <a:p>
            <a:endParaRPr lang="cs-CZ" altLang="cs-CZ" dirty="0">
              <a:latin typeface="Garamond" pitchFamily="18" charset="0"/>
            </a:endParaRPr>
          </a:p>
          <a:p>
            <a:pPr lvl="1"/>
            <a:r>
              <a:rPr lang="cs-CZ" altLang="cs-CZ" dirty="0">
                <a:latin typeface="Garamond" pitchFamily="18" charset="0"/>
              </a:rPr>
              <a:t>nepodmíněný podnět</a:t>
            </a:r>
          </a:p>
          <a:p>
            <a:pPr lvl="1"/>
            <a:r>
              <a:rPr lang="cs-CZ" altLang="cs-CZ" dirty="0">
                <a:latin typeface="Garamond" pitchFamily="18" charset="0"/>
              </a:rPr>
              <a:t>nepodmíněná reakce (reflex)</a:t>
            </a:r>
          </a:p>
          <a:p>
            <a:pPr lvl="1"/>
            <a:r>
              <a:rPr lang="cs-CZ" altLang="cs-CZ" dirty="0">
                <a:latin typeface="Garamond" pitchFamily="18" charset="0"/>
              </a:rPr>
              <a:t>podmíněný podnět</a:t>
            </a:r>
          </a:p>
          <a:p>
            <a:pPr lvl="1"/>
            <a:r>
              <a:rPr lang="cs-CZ" altLang="cs-CZ" dirty="0">
                <a:latin typeface="Garamond" pitchFamily="18" charset="0"/>
              </a:rPr>
              <a:t>podmíněná reakce (reflex)</a:t>
            </a:r>
          </a:p>
          <a:p>
            <a:endParaRPr lang="en-GB" dirty="0"/>
          </a:p>
        </p:txBody>
      </p:sp>
      <p:pic>
        <p:nvPicPr>
          <p:cNvPr id="4098" name="Picture 2" descr="C:\Users\Daniel\Desktop\05pavlovs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4179" y="2937043"/>
            <a:ext cx="3481449" cy="271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55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Operantní podmiňování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též instrumentální podmiňování 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pozitivní či negativní důsledky určitého chování vedou ke změně pravděpodobnosti jeho dalšího výskytu</a:t>
            </a:r>
          </a:p>
          <a:p>
            <a:pPr eaLnBrk="1" hangingPunct="1"/>
            <a:r>
              <a:rPr lang="cs-CZ" altLang="cs-CZ" b="1" dirty="0">
                <a:latin typeface="Garamond" pitchFamily="18" charset="0"/>
              </a:rPr>
              <a:t>B. F. </a:t>
            </a:r>
            <a:r>
              <a:rPr lang="cs-CZ" altLang="cs-CZ" b="1" dirty="0" err="1">
                <a:latin typeface="Garamond" pitchFamily="18" charset="0"/>
              </a:rPr>
              <a:t>Skinner</a:t>
            </a:r>
            <a:r>
              <a:rPr lang="cs-CZ" altLang="cs-CZ" b="1" dirty="0">
                <a:latin typeface="Garamond" pitchFamily="18" charset="0"/>
              </a:rPr>
              <a:t> </a:t>
            </a:r>
            <a:r>
              <a:rPr lang="cs-CZ" altLang="cs-CZ" dirty="0">
                <a:latin typeface="Garamond" pitchFamily="18" charset="0"/>
              </a:rPr>
              <a:t>rozlišil dva obecné důsledky chování: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b="1" dirty="0">
                <a:latin typeface="Garamond" pitchFamily="18" charset="0"/>
              </a:rPr>
              <a:t>posílení</a:t>
            </a:r>
            <a:r>
              <a:rPr lang="cs-CZ" altLang="cs-CZ" dirty="0">
                <a:latin typeface="Garamond" pitchFamily="18" charset="0"/>
              </a:rPr>
              <a:t> (zpevnění): pozitivní X negativní.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b="1" dirty="0">
                <a:latin typeface="Garamond" pitchFamily="18" charset="0"/>
              </a:rPr>
              <a:t>trest</a:t>
            </a:r>
            <a:r>
              <a:rPr lang="cs-CZ" altLang="cs-CZ" dirty="0">
                <a:latin typeface="Garamond" pitchFamily="18" charset="0"/>
              </a:rPr>
              <a:t>: </a:t>
            </a:r>
            <a:r>
              <a:rPr lang="cs-CZ" altLang="cs-CZ" dirty="0" err="1">
                <a:latin typeface="Garamond" pitchFamily="18" charset="0"/>
              </a:rPr>
              <a:t>averzivní</a:t>
            </a:r>
            <a:r>
              <a:rPr lang="cs-CZ" altLang="cs-CZ" dirty="0">
                <a:latin typeface="Garamond" pitchFamily="18" charset="0"/>
              </a:rPr>
              <a:t> trest X pokuta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5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psychologie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0256" y="4510453"/>
            <a:ext cx="8299939" cy="1615710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Úplnější slovníková definice:</a:t>
            </a:r>
          </a:p>
          <a:p>
            <a:r>
              <a:rPr lang="cs-CZ" sz="2200" dirty="0"/>
              <a:t>Psychologie je věda, která studuje lidské chování, mentální procesy a tělesné dění, včetně jejich vzájemných vztahů a interakcí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08892" y="2479431"/>
            <a:ext cx="7877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„Psychologie studuje 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chování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prožívání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					vědomí a nevědomí.“</a:t>
            </a:r>
          </a:p>
        </p:txBody>
      </p:sp>
    </p:spTree>
    <p:extLst>
      <p:ext uri="{BB962C8B-B14F-4D97-AF65-F5344CB8AC3E}">
        <p14:creationId xmlns:p14="http://schemas.microsoft.com/office/powerpoint/2010/main" val="3021262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učení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zástupné zpevňování, učení na modelu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Albert Bandura</a:t>
            </a:r>
          </a:p>
          <a:p>
            <a:pPr eaLnBrk="1" hangingPunct="1"/>
            <a:endParaRPr lang="cs-CZ" altLang="cs-CZ" dirty="0">
              <a:latin typeface="Garamond" pitchFamily="18" charset="0"/>
            </a:endParaRPr>
          </a:p>
        </p:txBody>
      </p:sp>
      <p:pic>
        <p:nvPicPr>
          <p:cNvPr id="5122" name="Picture 2" descr="C:\Users\Daniel\Desktop\d2a8deb020990022be88b57563fac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91" y="2348880"/>
            <a:ext cx="49309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23928" y="60564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Bobo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doll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321297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napodobujeme nejen odměňované chování, ale i chování předváděné atraktivním modelem </a:t>
            </a:r>
          </a:p>
        </p:txBody>
      </p:sp>
    </p:spTree>
    <p:extLst>
      <p:ext uri="{BB962C8B-B14F-4D97-AF65-F5344CB8AC3E}">
        <p14:creationId xmlns:p14="http://schemas.microsoft.com/office/powerpoint/2010/main" val="1637035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 vhledem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25144"/>
          </a:xfrm>
        </p:spPr>
        <p:txBody>
          <a:bodyPr/>
          <a:lstStyle/>
          <a:p>
            <a:r>
              <a:rPr lang="cs-CZ" altLang="cs-CZ" dirty="0">
                <a:latin typeface="Garamond" pitchFamily="18" charset="0"/>
              </a:rPr>
              <a:t>W. Köhler</a:t>
            </a:r>
          </a:p>
          <a:p>
            <a:r>
              <a:rPr lang="cs-CZ" altLang="cs-CZ" dirty="0">
                <a:latin typeface="Garamond" pitchFamily="18" charset="0"/>
              </a:rPr>
              <a:t>vyřešení problému jeho pochopením</a:t>
            </a:r>
          </a:p>
          <a:p>
            <a:r>
              <a:rPr lang="cs-CZ" altLang="cs-CZ" dirty="0">
                <a:latin typeface="Garamond" pitchFamily="18" charset="0"/>
              </a:rPr>
              <a:t>je v ostrém rozporu s podmiňováním</a:t>
            </a:r>
          </a:p>
          <a:p>
            <a:endParaRPr lang="cs-CZ" altLang="cs-CZ" dirty="0">
              <a:latin typeface="Garamond" pitchFamily="18" charset="0"/>
            </a:endParaRPr>
          </a:p>
          <a:p>
            <a:r>
              <a:rPr lang="cs-CZ" altLang="cs-CZ" dirty="0">
                <a:latin typeface="Garamond" pitchFamily="18" charset="0"/>
              </a:rPr>
              <a:t>šimpanz Sultán</a:t>
            </a:r>
          </a:p>
          <a:p>
            <a:endParaRPr lang="en-GB" dirty="0"/>
          </a:p>
        </p:txBody>
      </p:sp>
      <p:pic>
        <p:nvPicPr>
          <p:cNvPr id="6146" name="Picture 2" descr="C:\Users\Daniel\Desktop\Estación_de_Antropoides_de_Tenerife._Fotografía_Asociación_Wolfgang_Köhler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1340768"/>
            <a:ext cx="3229290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7343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Garamond" pitchFamily="18" charset="0"/>
              </a:rPr>
              <a:t>Paměť</a:t>
            </a:r>
            <a:r>
              <a:rPr lang="cs-CZ" altLang="cs-CZ" b="1" dirty="0"/>
              <a:t> a zapomínání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029200"/>
          </a:xfrm>
        </p:spPr>
        <p:txBody>
          <a:bodyPr/>
          <a:lstStyle/>
          <a:p>
            <a:pPr eaLnBrk="1" hangingPunct="1"/>
            <a:r>
              <a:rPr lang="cs-CZ" altLang="cs-CZ" sz="3000" dirty="0">
                <a:latin typeface="Garamond" pitchFamily="18" charset="0"/>
              </a:rPr>
              <a:t>schopnost zaznamenávat životní zkušenosti</a:t>
            </a:r>
          </a:p>
          <a:p>
            <a:pPr eaLnBrk="1" hangingPunct="1"/>
            <a:endParaRPr lang="cs-CZ" altLang="cs-CZ" sz="3000" dirty="0">
              <a:latin typeface="Garamond" pitchFamily="18" charset="0"/>
            </a:endParaRPr>
          </a:p>
          <a:p>
            <a:pPr eaLnBrk="1" hangingPunct="1"/>
            <a:r>
              <a:rPr lang="cs-CZ" altLang="cs-CZ" sz="3000" b="1" dirty="0">
                <a:latin typeface="Garamond" pitchFamily="18" charset="0"/>
              </a:rPr>
              <a:t>Pokud má paměť fungovat, musí plnit tři úlohy:</a:t>
            </a:r>
            <a:endParaRPr lang="cs-CZ" altLang="cs-CZ" sz="3000" dirty="0">
              <a:latin typeface="Garamond" pitchFamily="18" charset="0"/>
            </a:endParaRPr>
          </a:p>
          <a:p>
            <a:pPr lvl="1" eaLnBrk="1" hangingPunct="1"/>
            <a:r>
              <a:rPr lang="cs-CZ" altLang="cs-CZ" sz="2600" dirty="0">
                <a:latin typeface="Garamond" pitchFamily="18" charset="0"/>
              </a:rPr>
              <a:t>	vštípení (kódování)</a:t>
            </a:r>
          </a:p>
          <a:p>
            <a:pPr lvl="1" eaLnBrk="1" hangingPunct="1"/>
            <a:r>
              <a:rPr lang="cs-CZ" altLang="cs-CZ" sz="2600" dirty="0">
                <a:latin typeface="Garamond" pitchFamily="18" charset="0"/>
              </a:rPr>
              <a:t>	retence (podržení zakódované informace v paměti)</a:t>
            </a:r>
          </a:p>
          <a:p>
            <a:pPr lvl="1" eaLnBrk="1" hangingPunct="1"/>
            <a:r>
              <a:rPr lang="cs-CZ" altLang="cs-CZ" sz="2600" dirty="0">
                <a:latin typeface="Garamond" pitchFamily="18" charset="0"/>
              </a:rPr>
              <a:t>	vybavování (reprodukce), které má dvě základní formy:</a:t>
            </a:r>
          </a:p>
          <a:p>
            <a:pPr lvl="2" eaLnBrk="1" hangingPunct="1"/>
            <a:r>
              <a:rPr lang="cs-CZ" altLang="cs-CZ" sz="2200" dirty="0">
                <a:latin typeface="Garamond" pitchFamily="18" charset="0"/>
              </a:rPr>
              <a:t>	spontánní vybavování </a:t>
            </a:r>
          </a:p>
          <a:p>
            <a:pPr lvl="2" eaLnBrk="1" hangingPunct="1"/>
            <a:r>
              <a:rPr lang="cs-CZ" altLang="cs-CZ" sz="2200" dirty="0">
                <a:latin typeface="Garamond" pitchFamily="18" charset="0"/>
              </a:rPr>
              <a:t>	znovupoznání (</a:t>
            </a:r>
            <a:r>
              <a:rPr lang="cs-CZ" altLang="cs-CZ" sz="2200" dirty="0" err="1">
                <a:latin typeface="Garamond" pitchFamily="18" charset="0"/>
              </a:rPr>
              <a:t>rekognice</a:t>
            </a:r>
            <a:r>
              <a:rPr lang="cs-CZ" altLang="cs-CZ" sz="2200" dirty="0"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4168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9906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latin typeface="Garamond" pitchFamily="18" charset="0"/>
              </a:rPr>
              <a:t>Model paměti </a:t>
            </a:r>
            <a:r>
              <a:rPr lang="cs-CZ" altLang="cs-CZ" sz="3600" dirty="0">
                <a:latin typeface="Garamond" pitchFamily="18" charset="0"/>
              </a:rPr>
              <a:t>Atkinsona a </a:t>
            </a:r>
            <a:r>
              <a:rPr lang="cs-CZ" altLang="cs-CZ" sz="3600" dirty="0" err="1">
                <a:latin typeface="Garamond" pitchFamily="18" charset="0"/>
              </a:rPr>
              <a:t>Shiffrina</a:t>
            </a:r>
            <a:endParaRPr lang="cs-CZ" altLang="cs-CZ" sz="3600" dirty="0">
              <a:latin typeface="Garamond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19439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latin typeface="Garamond" pitchFamily="18" charset="0"/>
              </a:rPr>
              <a:t>Tři hlavní pamětní systémy: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dirty="0">
                <a:latin typeface="Garamond" pitchFamily="18" charset="0"/>
              </a:rPr>
              <a:t>Senzorická</a:t>
            </a:r>
            <a:r>
              <a:rPr lang="cs-CZ" altLang="cs-CZ" sz="2400" dirty="0">
                <a:latin typeface="Garamond" pitchFamily="18" charset="0"/>
              </a:rPr>
              <a:t> </a:t>
            </a:r>
            <a:r>
              <a:rPr lang="cs-CZ" altLang="cs-CZ" sz="2400" b="1" dirty="0">
                <a:latin typeface="Garamond" pitchFamily="18" charset="0"/>
              </a:rPr>
              <a:t>paměť</a:t>
            </a:r>
            <a:r>
              <a:rPr lang="cs-CZ" altLang="cs-CZ" sz="2400" dirty="0">
                <a:latin typeface="Garamond" pitchFamily="18" charset="0"/>
              </a:rPr>
              <a:t> (také ultrakrátká)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dirty="0">
                <a:latin typeface="Garamond" pitchFamily="18" charset="0"/>
              </a:rPr>
              <a:t>Krátkodobá paměť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dirty="0">
                <a:latin typeface="Garamond" pitchFamily="18" charset="0"/>
              </a:rPr>
              <a:t>Dlouhodobá paměť</a:t>
            </a:r>
            <a:endParaRPr lang="cs-CZ" altLang="cs-CZ" sz="2400" dirty="0">
              <a:latin typeface="Garamond" pitchFamily="18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B534F93-9370-42FE-9C45-60202B84F9FC}"/>
              </a:ext>
            </a:extLst>
          </p:cNvPr>
          <p:cNvGrpSpPr/>
          <p:nvPr/>
        </p:nvGrpSpPr>
        <p:grpSpPr>
          <a:xfrm>
            <a:off x="403337" y="3391786"/>
            <a:ext cx="8332861" cy="3138106"/>
            <a:chOff x="304800" y="3391786"/>
            <a:chExt cx="8332861" cy="313810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D803B998-A1BC-4074-A654-51EE752AA597}"/>
                </a:ext>
              </a:extLst>
            </p:cNvPr>
            <p:cNvSpPr/>
            <p:nvPr/>
          </p:nvSpPr>
          <p:spPr>
            <a:xfrm>
              <a:off x="304800" y="3391786"/>
              <a:ext cx="8332861" cy="31381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402" name="Picture 2" descr="http://2012books.lardbucket.org/books/beginning-psychology/section_12/a74de49aa1281b2a68a59837b882d87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9" y="3552704"/>
              <a:ext cx="7864569" cy="2850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260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713" y="274638"/>
            <a:ext cx="8601738" cy="767353"/>
          </a:xfrm>
        </p:spPr>
        <p:txBody>
          <a:bodyPr/>
          <a:lstStyle/>
          <a:p>
            <a:r>
              <a:rPr lang="cs-CZ" dirty="0"/>
              <a:t>Ultrakrátká vs. krátkodobá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3378"/>
            <a:ext cx="8229600" cy="5380074"/>
          </a:xfrm>
        </p:spPr>
        <p:txBody>
          <a:bodyPr/>
          <a:lstStyle/>
          <a:p>
            <a:r>
              <a:rPr lang="cs-CZ" dirty="0"/>
              <a:t>Ultrakrátká:</a:t>
            </a:r>
          </a:p>
          <a:p>
            <a:pPr marL="0" indent="0">
              <a:buNone/>
            </a:pPr>
            <a:r>
              <a:rPr lang="cs-CZ" altLang="cs-CZ" dirty="0">
                <a:latin typeface="Garamond" pitchFamily="18" charset="0"/>
              </a:rPr>
              <a:t>„zásobníky“ pro jednotlivé smyslové modality</a:t>
            </a:r>
          </a:p>
          <a:p>
            <a:pPr lvl="1"/>
            <a:r>
              <a:rPr lang="cs-CZ" altLang="cs-CZ" dirty="0">
                <a:latin typeface="Garamond" pitchFamily="18" charset="0"/>
              </a:rPr>
              <a:t>ikonická – zrak (méně než 1 vteřina)</a:t>
            </a:r>
          </a:p>
          <a:p>
            <a:pPr lvl="1"/>
            <a:r>
              <a:rPr lang="cs-CZ" altLang="cs-CZ" dirty="0" err="1">
                <a:latin typeface="Garamond" pitchFamily="18" charset="0"/>
              </a:rPr>
              <a:t>echoická</a:t>
            </a:r>
            <a:r>
              <a:rPr lang="cs-CZ" altLang="cs-CZ" dirty="0">
                <a:latin typeface="Garamond" pitchFamily="18" charset="0"/>
              </a:rPr>
              <a:t> paměť – sluch (několik vteřin)</a:t>
            </a:r>
          </a:p>
          <a:p>
            <a:pPr lvl="1"/>
            <a:endParaRPr lang="cs-CZ" altLang="cs-CZ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Krátkodobá paměť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>
                <a:latin typeface="Garamond" pitchFamily="18" charset="0"/>
              </a:rPr>
              <a:t>probíhá v ní aktuální mentální aktivita (překrývá se s pozorností, respektive s pracovní pamětí)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>
                <a:latin typeface="Garamond" pitchFamily="18" charset="0"/>
              </a:rPr>
              <a:t>doba podržení informací – maximálně 30 sekund.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>
                <a:latin typeface="Garamond" pitchFamily="18" charset="0"/>
              </a:rPr>
              <a:t>kapacita krátkodobé paměti – Millerovo „magické číslo“ 7 plus mínus 2</a:t>
            </a:r>
          </a:p>
          <a:p>
            <a:pPr lvl="1"/>
            <a:endParaRPr lang="cs-CZ" altLang="cs-CZ" dirty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545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568" y="365506"/>
            <a:ext cx="8229600" cy="59608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b="1" dirty="0">
                <a:latin typeface="Garamond" pitchFamily="18" charset="0"/>
              </a:rPr>
              <a:t>Dlouhodobá paměť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ohromná kapacita, teoreticky neomezená doba retence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není statická – vzpomínky se mění a upravují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subsystémy 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explicitní (deklarativní) paměť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epizodická (události)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sémantická (fakta)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implicitní paměť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procedurální (dovednosti)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klasické podmiňování (podmíněné reflexy)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>
                <a:latin typeface="Garamond" pitchFamily="18" charset="0"/>
              </a:rPr>
              <a:t>„</a:t>
            </a:r>
            <a:r>
              <a:rPr lang="cs-CZ" altLang="cs-CZ" dirty="0" err="1">
                <a:latin typeface="Garamond" pitchFamily="18" charset="0"/>
              </a:rPr>
              <a:t>priming</a:t>
            </a:r>
            <a:r>
              <a:rPr lang="cs-CZ" altLang="cs-CZ" dirty="0">
                <a:latin typeface="Garamond" pitchFamily="18" charset="0"/>
              </a:rPr>
              <a:t>“ aj.</a:t>
            </a:r>
          </a:p>
        </p:txBody>
      </p:sp>
    </p:spTree>
    <p:extLst>
      <p:ext uri="{BB962C8B-B14F-4D97-AF65-F5344CB8AC3E}">
        <p14:creationId xmlns:p14="http://schemas.microsoft.com/office/powerpoint/2010/main" val="3812708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Zapomínání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Garamond" pitchFamily="18" charset="0"/>
              </a:rPr>
              <a:t>zapomínání je zpočátku velmi rychlé, ale postupně se zpomaluje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křivka zapomínání (H. </a:t>
            </a:r>
            <a:r>
              <a:rPr lang="cs-CZ" altLang="cs-CZ" dirty="0" err="1">
                <a:latin typeface="Garamond" pitchFamily="18" charset="0"/>
              </a:rPr>
              <a:t>Ebbinghaus</a:t>
            </a:r>
            <a:r>
              <a:rPr lang="cs-CZ" altLang="cs-CZ" dirty="0">
                <a:latin typeface="Garamond" pitchFamily="18" charset="0"/>
              </a:rPr>
              <a:t>, 19. stol)</a:t>
            </a:r>
          </a:p>
          <a:p>
            <a:pPr eaLnBrk="1" hangingPunct="1"/>
            <a:r>
              <a:rPr lang="cs-CZ" altLang="cs-CZ" dirty="0">
                <a:latin typeface="Garamond" pitchFamily="18" charset="0"/>
              </a:rPr>
              <a:t>při zapamatování hraje roli také smysluplnost obsahu a kulturní faktory (F. </a:t>
            </a:r>
            <a:r>
              <a:rPr lang="cs-CZ" altLang="cs-CZ" dirty="0" err="1">
                <a:latin typeface="Garamond" pitchFamily="18" charset="0"/>
              </a:rPr>
              <a:t>Bartlett</a:t>
            </a:r>
            <a:r>
              <a:rPr lang="cs-CZ" altLang="cs-CZ" dirty="0"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522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bbinghaus_kriv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76250"/>
            <a:ext cx="6238875" cy="6381750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chemeClr val="bg2"/>
                </a:solidFill>
              </a:rPr>
              <a:t>Křivka zapomínání</a:t>
            </a:r>
          </a:p>
        </p:txBody>
      </p:sp>
    </p:spTree>
    <p:extLst>
      <p:ext uri="{BB962C8B-B14F-4D97-AF65-F5344CB8AC3E}">
        <p14:creationId xmlns:p14="http://schemas.microsoft.com/office/powerpoint/2010/main" val="757037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/>
              <a:t>Spánek a snění</a:t>
            </a:r>
            <a:br>
              <a:rPr lang="cs-CZ" sz="5400" dirty="0"/>
            </a:br>
            <a:r>
              <a:rPr lang="cs-CZ" sz="3600" dirty="0"/>
              <a:t>několik slov k tématu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Přednáška pro přípravný kurz ke studiu psychologie</a:t>
            </a:r>
          </a:p>
        </p:txBody>
      </p:sp>
    </p:spTree>
    <p:extLst>
      <p:ext uri="{BB962C8B-B14F-4D97-AF65-F5344CB8AC3E}">
        <p14:creationId xmlns:p14="http://schemas.microsoft.com/office/powerpoint/2010/main" val="113244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Stádia spánku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 průběhu spánku se střídají spánkové fáze</a:t>
            </a:r>
          </a:p>
          <a:p>
            <a:pPr lvl="1">
              <a:defRPr/>
            </a:pPr>
            <a:r>
              <a:rPr lang="cs-CZ" dirty="0"/>
              <a:t>po usnutí upadáme postupně do čím dál tím hlubšího spánku, po čase se zase začneme přibližovat k bdělosti, místo probuzení však přichází REM fáze</a:t>
            </a:r>
          </a:p>
          <a:p>
            <a:pPr lvl="1">
              <a:defRPr/>
            </a:pPr>
            <a:r>
              <a:rPr lang="cs-CZ" dirty="0"/>
              <a:t>takto se celý cyklus opakuje 4x – 5x za noc, z poslední REM fáze se probouzíme</a:t>
            </a:r>
          </a:p>
          <a:p>
            <a:pPr lvl="1">
              <a:defRPr/>
            </a:pPr>
            <a:r>
              <a:rPr lang="cs-CZ" dirty="0"/>
              <a:t>jednotlivé spánkové fáze lze detekovat s pomocí EEG</a:t>
            </a:r>
          </a:p>
        </p:txBody>
      </p:sp>
    </p:spTree>
    <p:extLst>
      <p:ext uri="{BB962C8B-B14F-4D97-AF65-F5344CB8AC3E}">
        <p14:creationId xmlns:p14="http://schemas.microsoft.com/office/powerpoint/2010/main" val="141195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200" y="390525"/>
            <a:ext cx="8232775" cy="9128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Dvě základní paradigmata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4686300" cy="1625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marR="0" lvl="0" indent="-33972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cs-CZ" sz="2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Přírodovědné</a:t>
            </a:r>
            <a:r>
              <a:rPr kumimoji="0" lang="cs-CZ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339725" marR="0" lvl="0" indent="-33972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cs-CZ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Hermann </a:t>
            </a:r>
            <a:r>
              <a:rPr kumimoji="0" lang="cs-CZ" sz="28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Ebbinghaus</a:t>
            </a:r>
            <a:endParaRPr kumimoji="0" lang="cs-CZ" sz="2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39725" marR="0" lvl="0" indent="-33972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cs-CZ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</a:t>
            </a:r>
            <a:r>
              <a:rPr kumimoji="0" lang="cs-CZ" sz="28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Burrhus</a:t>
            </a:r>
            <a:r>
              <a:rPr kumimoji="0" lang="cs-CZ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F. </a:t>
            </a:r>
            <a:r>
              <a:rPr kumimoji="0" lang="cs-CZ" sz="28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Skinner</a:t>
            </a:r>
            <a:endParaRPr kumimoji="0" lang="cs-CZ" sz="2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43438" y="1600200"/>
            <a:ext cx="4500562" cy="1582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339725" marR="0" lvl="0" indent="-33972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cs-CZ" altLang="cs-CZ" sz="2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Duchovní (spirituální)</a:t>
            </a:r>
            <a:r>
              <a:rPr kumimoji="0" lang="ar-SA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‏</a:t>
            </a: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39725" marR="0" lvl="0" indent="-33972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en-GB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</a:t>
            </a:r>
            <a:r>
              <a:rPr kumimoji="0" lang="cs-CZ" altLang="cs-CZ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Wilhelm </a:t>
            </a:r>
            <a:r>
              <a:rPr kumimoji="0" lang="cs-CZ" altLang="cs-CZ" sz="28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Dilthey</a:t>
            </a:r>
            <a:endParaRPr kumimoji="0" lang="cs-CZ" altLang="cs-CZ" sz="2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39725" marR="0" lvl="0" indent="-33972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cs-CZ" altLang="cs-CZ" sz="2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</a:t>
            </a:r>
            <a:r>
              <a:rPr kumimoji="0" lang="cs-CZ" altLang="cs-CZ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Carl </a:t>
            </a:r>
            <a:r>
              <a:rPr kumimoji="0" lang="cs-CZ" altLang="cs-CZ" sz="28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Rogers</a:t>
            </a:r>
            <a:endParaRPr kumimoji="0" lang="cs-CZ" altLang="cs-CZ" sz="2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2138362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79" y="3366355"/>
            <a:ext cx="2554288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9874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 descr="spane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82613"/>
            <a:ext cx="8496300" cy="5365750"/>
          </a:xfrm>
        </p:spPr>
      </p:pic>
      <p:sp>
        <p:nvSpPr>
          <p:cNvPr id="6147" name="TextovéPole 5"/>
          <p:cNvSpPr txBox="1">
            <a:spLocks noChangeArrowheads="1"/>
          </p:cNvSpPr>
          <p:nvPr/>
        </p:nvSpPr>
        <p:spPr bwMode="auto">
          <a:xfrm>
            <a:off x="1835150" y="263683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REM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148" name="TextovéPole 9"/>
          <p:cNvSpPr txBox="1">
            <a:spLocks noChangeArrowheads="1"/>
          </p:cNvSpPr>
          <p:nvPr/>
        </p:nvSpPr>
        <p:spPr bwMode="auto">
          <a:xfrm>
            <a:off x="3276600" y="249237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REM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149" name="TextovéPole 10"/>
          <p:cNvSpPr txBox="1">
            <a:spLocks noChangeArrowheads="1"/>
          </p:cNvSpPr>
          <p:nvPr/>
        </p:nvSpPr>
        <p:spPr bwMode="auto">
          <a:xfrm>
            <a:off x="5003800" y="2565400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REM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150" name="TextovéPole 11"/>
          <p:cNvSpPr txBox="1">
            <a:spLocks noChangeArrowheads="1"/>
          </p:cNvSpPr>
          <p:nvPr/>
        </p:nvSpPr>
        <p:spPr bwMode="auto">
          <a:xfrm>
            <a:off x="6516688" y="2565400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REM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151" name="TextovéPole 12"/>
          <p:cNvSpPr txBox="1">
            <a:spLocks noChangeArrowheads="1"/>
          </p:cNvSpPr>
          <p:nvPr/>
        </p:nvSpPr>
        <p:spPr bwMode="auto">
          <a:xfrm>
            <a:off x="7596188" y="2205038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REM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95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REM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zkratka z Rapid </a:t>
            </a:r>
            <a:r>
              <a:rPr lang="cs-CZ" sz="2800" dirty="0" err="1"/>
              <a:t>Eye</a:t>
            </a:r>
            <a:r>
              <a:rPr lang="cs-CZ" sz="2800" dirty="0"/>
              <a:t> </a:t>
            </a:r>
            <a:r>
              <a:rPr lang="cs-CZ" sz="2800" dirty="0" err="1"/>
              <a:t>Movement</a:t>
            </a:r>
            <a:r>
              <a:rPr lang="cs-CZ" sz="2800" dirty="0"/>
              <a:t> (rychlé oční pohyby)</a:t>
            </a:r>
          </a:p>
          <a:p>
            <a:pPr>
              <a:defRPr/>
            </a:pPr>
            <a:r>
              <a:rPr lang="cs-CZ" sz="2800" dirty="0"/>
              <a:t>fáze spánku typická zvýšenou mozkovou aktivitou</a:t>
            </a:r>
          </a:p>
          <a:p>
            <a:pPr>
              <a:defRPr/>
            </a:pPr>
            <a:r>
              <a:rPr lang="cs-CZ" sz="2800" dirty="0"/>
              <a:t>kosterní svalstvo je v jejím průběhu paralyzováno (vyjma okohybných svalů)</a:t>
            </a:r>
          </a:p>
          <a:p>
            <a:pPr>
              <a:defRPr/>
            </a:pPr>
            <a:r>
              <a:rPr lang="cs-CZ" sz="2800" dirty="0"/>
              <a:t>trvá 10 minut až více než hodinu (v průběhu spánku se prodlužuje)</a:t>
            </a:r>
          </a:p>
          <a:p>
            <a:pPr>
              <a:defRPr/>
            </a:pPr>
            <a:r>
              <a:rPr lang="cs-CZ" sz="2800" dirty="0"/>
              <a:t>značný výskyt snů (cca 80%)</a:t>
            </a:r>
          </a:p>
          <a:p>
            <a:pPr>
              <a:defRPr/>
            </a:pPr>
            <a:endParaRPr lang="cs-CZ" sz="2800" dirty="0"/>
          </a:p>
        </p:txBody>
      </p:sp>
      <p:pic>
        <p:nvPicPr>
          <p:cNvPr id="4" name="Picture 2" descr="http://stream1.gifsoup.com/view5/4683465/rem-sleep-gif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608686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93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živé představy v průběhu spánku, těžko odlišitelné od skutečných vjemů (narušeno testování reality)</a:t>
            </a:r>
          </a:p>
          <a:p>
            <a:pPr>
              <a:defRPr/>
            </a:pPr>
            <a:r>
              <a:rPr lang="cs-CZ" dirty="0"/>
              <a:t>jeho účel je nejasný</a:t>
            </a:r>
          </a:p>
          <a:p>
            <a:pPr lvl="1">
              <a:defRPr/>
            </a:pPr>
            <a:r>
              <a:rPr lang="cs-CZ" dirty="0"/>
              <a:t>Freud: vyjádření nepřijatelných obsahů</a:t>
            </a:r>
          </a:p>
          <a:p>
            <a:pPr lvl="1">
              <a:defRPr/>
            </a:pPr>
            <a:r>
              <a:rPr lang="cs-CZ" dirty="0"/>
              <a:t>Jung: kompenzační funkce</a:t>
            </a:r>
          </a:p>
          <a:p>
            <a:pPr lvl="1">
              <a:defRPr/>
            </a:pPr>
            <a:r>
              <a:rPr lang="cs-CZ" dirty="0"/>
              <a:t>kognitivní psychologie: proces zpracování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336705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45535FE-B8BD-4CA5-AC8C-ACAA4314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89125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cs-CZ" sz="5400" kern="0" dirty="0"/>
              <a:t>Emoce</a:t>
            </a:r>
            <a:br>
              <a:rPr lang="cs-CZ" sz="5400" kern="0" dirty="0"/>
            </a:br>
            <a:r>
              <a:rPr lang="cs-CZ" sz="3600" kern="0" dirty="0"/>
              <a:t>několik slov k tématu</a:t>
            </a:r>
          </a:p>
        </p:txBody>
      </p:sp>
    </p:spTree>
    <p:extLst>
      <p:ext uri="{BB962C8B-B14F-4D97-AF65-F5344CB8AC3E}">
        <p14:creationId xmlns:p14="http://schemas.microsoft.com/office/powerpoint/2010/main" val="2154873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343775" cy="8636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>
                <a:latin typeface="Times New Roman" pitchFamily="18" charset="0"/>
              </a:rPr>
              <a:t>Základní složky emocí</a:t>
            </a:r>
            <a:r>
              <a:rPr lang="cs-CZ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351837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Emoce sestávají ze tří komponent: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dirty="0"/>
              <a:t>prožitková složka (</a:t>
            </a:r>
            <a:r>
              <a:rPr lang="cs-CZ" altLang="cs-CZ" sz="2400" b="1" dirty="0"/>
              <a:t>city</a:t>
            </a:r>
            <a:r>
              <a:rPr lang="cs-CZ" altLang="cs-CZ" sz="2400" dirty="0"/>
              <a:t> a </a:t>
            </a:r>
            <a:r>
              <a:rPr lang="cs-CZ" altLang="cs-CZ" sz="2400" b="1" dirty="0"/>
              <a:t>pocity) </a:t>
            </a:r>
            <a:r>
              <a:rPr lang="cs-CZ" altLang="cs-CZ" sz="2400" dirty="0"/>
              <a:t>(např. pocit viny, křivdy </a:t>
            </a:r>
            <a:r>
              <a:rPr lang="cs-CZ" altLang="cs-CZ" sz="2400" dirty="0" err="1"/>
              <a:t>apod</a:t>
            </a:r>
            <a:r>
              <a:rPr lang="cs-CZ" altLang="cs-CZ" sz="2400" dirty="0"/>
              <a:t>). Patří k ní slovní pojmenování příslušného zážitku (radost, smutek, odpor atd.).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b="1" dirty="0"/>
              <a:t>Výraz</a:t>
            </a:r>
            <a:r>
              <a:rPr lang="cs-CZ" altLang="cs-CZ" sz="2400" dirty="0"/>
              <a:t> neboli </a:t>
            </a:r>
            <a:r>
              <a:rPr lang="cs-CZ" altLang="cs-CZ" sz="2400" b="1" dirty="0"/>
              <a:t>exprese</a:t>
            </a:r>
            <a:r>
              <a:rPr lang="cs-CZ" altLang="cs-CZ" sz="2400" dirty="0"/>
              <a:t> emocí (mimika obličeje, pláč, smích...). 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z="2400" b="1" dirty="0"/>
              <a:t>Tělesná složka</a:t>
            </a:r>
            <a:r>
              <a:rPr lang="cs-CZ" altLang="cs-CZ" sz="2400" dirty="0"/>
              <a:t>, tj. fyziologické změny v organismu (třes, rozšíření zorniček atd.)</a:t>
            </a:r>
          </a:p>
        </p:txBody>
      </p:sp>
    </p:spTree>
    <p:extLst>
      <p:ext uri="{BB962C8B-B14F-4D97-AF65-F5344CB8AC3E}">
        <p14:creationId xmlns:p14="http://schemas.microsoft.com/office/powerpoint/2010/main" val="2455660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Poplachová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Jsem-li vystaven nepříjemnému (nebezpečnému) podnětu, automaticky je aktivována poplachová reakce</a:t>
            </a:r>
          </a:p>
          <a:p>
            <a:r>
              <a:rPr lang="cs-CZ" dirty="0"/>
              <a:t>W. </a:t>
            </a:r>
            <a:r>
              <a:rPr lang="cs-CZ" dirty="0" err="1"/>
              <a:t>Cannon</a:t>
            </a:r>
            <a:r>
              <a:rPr lang="cs-CZ" dirty="0"/>
              <a:t>: syndrom „boj nebo útěk“ </a:t>
            </a:r>
            <a:r>
              <a:rPr lang="cs-CZ" sz="2400" dirty="0"/>
              <a:t>(jedná se o nespecifickou rekci, kdy se vylučuje adrenalin, organismus se aktivuje a připravuje na zátěž)</a:t>
            </a:r>
          </a:p>
        </p:txBody>
      </p:sp>
    </p:spTree>
    <p:extLst>
      <p:ext uri="{BB962C8B-B14F-4D97-AF65-F5344CB8AC3E}">
        <p14:creationId xmlns:p14="http://schemas.microsoft.com/office/powerpoint/2010/main" val="3417123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emoce a výrazová složka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8312"/>
          </a:xfrm>
        </p:spPr>
        <p:txBody>
          <a:bodyPr/>
          <a:lstStyle/>
          <a:p>
            <a:r>
              <a:rPr lang="cs-CZ" dirty="0"/>
              <a:t>Paul </a:t>
            </a:r>
            <a:r>
              <a:rPr lang="cs-CZ" dirty="0" err="1"/>
              <a:t>Ekman</a:t>
            </a:r>
            <a:r>
              <a:rPr lang="cs-CZ" dirty="0"/>
              <a:t>: existují nějaké emoce, které lidé na celém světě vyjadřují stejně? =&gt; primární emoce</a:t>
            </a:r>
          </a:p>
          <a:p>
            <a:pPr lvl="1"/>
            <a:r>
              <a:rPr lang="cs-CZ" b="1" dirty="0"/>
              <a:t>štěstí</a:t>
            </a:r>
          </a:p>
          <a:p>
            <a:pPr lvl="1"/>
            <a:r>
              <a:rPr lang="cs-CZ" b="1" dirty="0"/>
              <a:t>smutek</a:t>
            </a:r>
          </a:p>
          <a:p>
            <a:pPr lvl="1"/>
            <a:r>
              <a:rPr lang="cs-CZ" b="1" dirty="0"/>
              <a:t>hněv</a:t>
            </a:r>
          </a:p>
          <a:p>
            <a:pPr lvl="1"/>
            <a:r>
              <a:rPr lang="cs-CZ" b="1" dirty="0"/>
              <a:t>odpor</a:t>
            </a:r>
          </a:p>
          <a:p>
            <a:pPr lvl="1"/>
            <a:r>
              <a:rPr lang="cs-CZ" b="1" dirty="0"/>
              <a:t>překvapení</a:t>
            </a:r>
          </a:p>
          <a:p>
            <a:pPr lvl="1"/>
            <a:r>
              <a:rPr lang="cs-CZ" b="1" dirty="0"/>
              <a:t>strach</a:t>
            </a:r>
            <a:endParaRPr lang="cs-CZ" dirty="0"/>
          </a:p>
        </p:txBody>
      </p:sp>
      <p:pic>
        <p:nvPicPr>
          <p:cNvPr id="4" name="Picture 5" descr="facial ex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3960539" cy="34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71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0894B27-8B5C-4DEA-A02C-430954E5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89125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cs-CZ" sz="5400" kern="0" dirty="0"/>
              <a:t>Motivace</a:t>
            </a:r>
            <a:br>
              <a:rPr lang="cs-CZ" sz="5400" kern="0" dirty="0"/>
            </a:br>
            <a:r>
              <a:rPr lang="cs-CZ" sz="3600" kern="0" dirty="0"/>
              <a:t>několik slov k tématu</a:t>
            </a:r>
          </a:p>
        </p:txBody>
      </p:sp>
    </p:spTree>
    <p:extLst>
      <p:ext uri="{BB962C8B-B14F-4D97-AF65-F5344CB8AC3E}">
        <p14:creationId xmlns:p14="http://schemas.microsoft.com/office/powerpoint/2010/main" val="1604241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42925" y="128367"/>
            <a:ext cx="8302625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Působení motivů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849092"/>
            <a:ext cx="8018462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Motivy se projevují tím, že chceme něco získat nebo se něčemu vyhnout.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Síla motivu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obvykle roste, není-li delší dobu uspokojen. Ovlivňuje intenzitu a kvalitu chování, směřujícího k jeho uspokojení.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Motivy lze zkoumat buď jako vnitřní mentální pohnutky nebo ve vztahu k vnějším pobídkám neboli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incentivám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Incentivy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ovšem evokují motivované chování na základě předchozích vnitřních zkušeností.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pic>
        <p:nvPicPr>
          <p:cNvPr id="4100" name="Picture 6" descr="P30301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30" y="4470403"/>
            <a:ext cx="4889614" cy="197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920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0263" y="1531088"/>
            <a:ext cx="8012112" cy="48502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b="1" dirty="0">
                <a:solidFill>
                  <a:srgbClr val="FFC000"/>
                </a:solidFill>
              </a:rPr>
              <a:t>Sebezáchovné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motivy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přežití jednotlivce – hlad, žízeň...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přežití druhu – sexuální m., péče o potomstvo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b="1" dirty="0">
                <a:solidFill>
                  <a:srgbClr val="FFC000"/>
                </a:solidFill>
              </a:rPr>
              <a:t>Stimulační</a:t>
            </a:r>
            <a:r>
              <a:rPr lang="cs-CZ" dirty="0"/>
              <a:t> motivy - </a:t>
            </a:r>
            <a:r>
              <a:rPr lang="cs-CZ" sz="2400" dirty="0"/>
              <a:t>potřeba optimální úrovně aktivace a variabilních vnějších podnětů. </a:t>
            </a: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b="1" dirty="0">
                <a:solidFill>
                  <a:srgbClr val="FFC000"/>
                </a:solidFill>
              </a:rPr>
              <a:t>Sociální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motivy - </a:t>
            </a:r>
            <a:r>
              <a:rPr lang="cs-CZ" sz="2400" dirty="0"/>
              <a:t>ovlivňují a regulují mezilidské vztahy.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b="1" dirty="0">
                <a:solidFill>
                  <a:srgbClr val="FFC000"/>
                </a:solidFill>
              </a:rPr>
              <a:t>Individuální</a:t>
            </a:r>
            <a:r>
              <a:rPr lang="cs-CZ" dirty="0"/>
              <a:t> psychické motivy - </a:t>
            </a:r>
            <a:r>
              <a:rPr lang="cs-CZ" sz="2400" dirty="0"/>
              <a:t>hledání životního smyslu, obrana sebepojetí, potřeba svobodně se rozhodovat a jednat...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motivů</a:t>
            </a:r>
          </a:p>
        </p:txBody>
      </p:sp>
    </p:spTree>
    <p:extLst>
      <p:ext uri="{BB962C8B-B14F-4D97-AF65-F5344CB8AC3E}">
        <p14:creationId xmlns:p14="http://schemas.microsoft.com/office/powerpoint/2010/main" val="59644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200" y="390525"/>
            <a:ext cx="8232775" cy="9128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Cíle psychologie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27550"/>
          </a:xfrm>
        </p:spPr>
        <p:txBody>
          <a:bodyPr lIns="90000" tIns="46800" rIns="90000" bIns="46800"/>
          <a:lstStyle/>
          <a:p>
            <a:pPr marL="514350" indent="-514350" eaLnBrk="1" hangingPunct="1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b="1" dirty="0"/>
              <a:t>Popsat</a:t>
            </a:r>
            <a:r>
              <a:rPr lang="cs-CZ" dirty="0"/>
              <a:t> lidské chování a prožívání</a:t>
            </a:r>
          </a:p>
          <a:p>
            <a:pPr marL="514350" indent="-514350" eaLnBrk="1" hangingPunct="1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/>
              <a:t>Pokusit se ho </a:t>
            </a:r>
            <a:r>
              <a:rPr lang="cs-CZ" b="1" dirty="0"/>
              <a:t>vysvětlit</a:t>
            </a:r>
            <a:r>
              <a:rPr lang="cs-CZ" dirty="0"/>
              <a:t> s pomocí psychologických teorií</a:t>
            </a:r>
          </a:p>
          <a:p>
            <a:pPr marL="514350" indent="-514350" eaLnBrk="1" hangingPunct="1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b="1" dirty="0"/>
              <a:t>Předvídat</a:t>
            </a:r>
            <a:r>
              <a:rPr lang="cs-CZ" dirty="0"/>
              <a:t> lidské chování a prožívání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dirty="0"/>
          </a:p>
          <a:p>
            <a:pPr marL="514350" indent="-514350" eaLnBrk="1" hangingPunct="1">
              <a:buFont typeface="+mj-lt"/>
              <a:buAutoNum type="arabicPeriod" startAt="4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b="1" dirty="0"/>
              <a:t>Ovlivňovat</a:t>
            </a:r>
            <a:r>
              <a:rPr lang="cs-CZ" dirty="0"/>
              <a:t> lidské chování prožívání (Zvyšování lidské spokojenosti a zdraví -psychologie jako pomáhající profese.)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778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Patří sem například</a:t>
            </a:r>
          </a:p>
          <a:p>
            <a:r>
              <a:rPr lang="cs-CZ" dirty="0"/>
              <a:t>Výkonové motivy (potřeba úspěšného výkonu, potřeba vyhnout se neúspěchu)</a:t>
            </a:r>
          </a:p>
          <a:p>
            <a:r>
              <a:rPr lang="cs-CZ" dirty="0"/>
              <a:t>Potřeba sdružování (afiliace) a potřeba intimity</a:t>
            </a:r>
          </a:p>
          <a:p>
            <a:r>
              <a:rPr lang="cs-CZ" dirty="0"/>
              <a:t>Potřeba 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492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A. </a:t>
            </a:r>
            <a:r>
              <a:rPr lang="cs-CZ" dirty="0" err="1"/>
              <a:t>Maslow</a:t>
            </a:r>
            <a:r>
              <a:rPr lang="cs-CZ" dirty="0"/>
              <a:t> – hierarchie potřeb</a:t>
            </a:r>
          </a:p>
          <a:p>
            <a:r>
              <a:rPr lang="cs-CZ" dirty="0"/>
              <a:t>S. Freud: duální pudová teorie</a:t>
            </a:r>
          </a:p>
          <a:p>
            <a:pPr lvl="1"/>
            <a:r>
              <a:rPr lang="cs-CZ" dirty="0" err="1"/>
              <a:t>eros</a:t>
            </a:r>
            <a:r>
              <a:rPr lang="cs-CZ" dirty="0"/>
              <a:t> – pudy života (zejména sexuální)</a:t>
            </a:r>
          </a:p>
          <a:p>
            <a:pPr lvl="1"/>
            <a:r>
              <a:rPr lang="cs-CZ" dirty="0" err="1"/>
              <a:t>thanatos</a:t>
            </a:r>
            <a:r>
              <a:rPr lang="cs-CZ" dirty="0"/>
              <a:t> – pudy smrti (touha vrátit se do anorganického stavu; jsou odkláněny ven)</a:t>
            </a:r>
          </a:p>
          <a:p>
            <a:r>
              <a:rPr lang="cs-CZ" dirty="0"/>
              <a:t>H. Murray – komplexní teorie s klasifikací potřeb</a:t>
            </a:r>
          </a:p>
        </p:txBody>
      </p:sp>
    </p:spTree>
    <p:extLst>
      <p:ext uri="{BB962C8B-B14F-4D97-AF65-F5344CB8AC3E}">
        <p14:creationId xmlns:p14="http://schemas.microsoft.com/office/powerpoint/2010/main" val="28334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Základní pojmy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FFFF"/>
                </a:solidFill>
              </a:rPr>
              <a:t>Psychika</a:t>
            </a:r>
            <a:r>
              <a:rPr lang="cs-CZ" sz="2800" dirty="0">
                <a:solidFill>
                  <a:srgbClr val="FFFFFF"/>
                </a:solidFill>
              </a:rPr>
              <a:t> (z řeckého psýché – duše) je souhrn duševních dějů během celého lidského života.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FF"/>
                </a:solidFill>
              </a:rPr>
              <a:t>Dle kontextu též např. </a:t>
            </a:r>
            <a:r>
              <a:rPr lang="cs-CZ" sz="2400" b="1" dirty="0">
                <a:solidFill>
                  <a:srgbClr val="FFFFFF"/>
                </a:solidFill>
              </a:rPr>
              <a:t>mysl</a:t>
            </a:r>
            <a:r>
              <a:rPr lang="cs-CZ" sz="2400" dirty="0">
                <a:solidFill>
                  <a:srgbClr val="FFFFFF"/>
                </a:solidFill>
              </a:rPr>
              <a:t> (mind, biologická psychologie) nebo </a:t>
            </a:r>
            <a:r>
              <a:rPr lang="cs-CZ" sz="2400" b="1" dirty="0">
                <a:solidFill>
                  <a:srgbClr val="FFFFFF"/>
                </a:solidFill>
              </a:rPr>
              <a:t>duše </a:t>
            </a:r>
            <a:r>
              <a:rPr lang="cs-CZ" sz="2400" dirty="0">
                <a:solidFill>
                  <a:srgbClr val="FFFFFF"/>
                </a:solidFill>
              </a:rPr>
              <a:t>(filozofické a náboženské systémy)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FF"/>
                </a:solidFill>
              </a:rPr>
              <a:t>Psychika zahrnuje psychické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FFFFFF"/>
                </a:solidFill>
              </a:rPr>
              <a:t>procesy (kognitivní, emocionální a motivační)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FFFFFF"/>
                </a:solidFill>
              </a:rPr>
              <a:t>obsahy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FFFFFF"/>
                </a:solidFill>
              </a:rPr>
              <a:t>stavy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FFFF"/>
                </a:solidFill>
              </a:rPr>
              <a:t>Osobnost </a:t>
            </a:r>
            <a:r>
              <a:rPr lang="cs-CZ" sz="2800" dirty="0">
                <a:solidFill>
                  <a:srgbClr val="FFFFFF"/>
                </a:solidFill>
              </a:rPr>
              <a:t>– individuální utváření lidské psychiky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Temperament x charakter</a:t>
            </a:r>
          </a:p>
        </p:txBody>
      </p:sp>
    </p:spTree>
    <p:extLst>
      <p:ext uri="{BB962C8B-B14F-4D97-AF65-F5344CB8AC3E}">
        <p14:creationId xmlns:p14="http://schemas.microsoft.com/office/powerpoint/2010/main" val="3751509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229600" cy="13843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/>
              <a:t>Základní psychologické kategorie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5122912" cy="4606925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800" dirty="0"/>
              <a:t>Vědomí x nevědomí</a:t>
            </a:r>
          </a:p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800" dirty="0"/>
          </a:p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800" dirty="0"/>
              <a:t>Chování x prožívání</a:t>
            </a:r>
          </a:p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800" b="1" dirty="0"/>
              <a:t>Chování</a:t>
            </a:r>
            <a:r>
              <a:rPr lang="cs-CZ" sz="2800" dirty="0"/>
              <a:t> je jakákoliv tělesná aktivita, kterou lze pozorovat, zaznamenávat nebo měřit. </a:t>
            </a:r>
          </a:p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800" b="1" dirty="0"/>
              <a:t>Prožívání</a:t>
            </a:r>
            <a:r>
              <a:rPr lang="cs-CZ" sz="2800" dirty="0"/>
              <a:t> je nepřetržitý tok psychických obsahů. Má poznávací, citovou a motivační (snahovou) stránku.</a:t>
            </a:r>
          </a:p>
        </p:txBody>
      </p:sp>
      <p:pic>
        <p:nvPicPr>
          <p:cNvPr id="12294" name="Picture 6" descr="http://www.techgetz.com/wp-content/uploads/2016/01/doctor-and-pati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390" r="7631" b="-390"/>
          <a:stretch/>
        </p:blipFill>
        <p:spPr bwMode="auto">
          <a:xfrm>
            <a:off x="5673754" y="1573213"/>
            <a:ext cx="3146717" cy="4088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944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271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Druhy chování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3001963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b="1" dirty="0"/>
              <a:t>Volní</a:t>
            </a:r>
            <a:r>
              <a:rPr lang="cs-CZ" dirty="0"/>
              <a:t> (úmyslné, záměrné), též jednání.</a:t>
            </a:r>
          </a:p>
          <a:p>
            <a:pPr marL="341313" indent="-341313" defTabSz="449263" eaLnBrk="1" hangingPunct="1"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/>
              <a:t>	</a:t>
            </a:r>
            <a:r>
              <a:rPr lang="cs-CZ" b="1" dirty="0"/>
              <a:t>Mimovolní</a:t>
            </a:r>
            <a:r>
              <a:rPr lang="cs-CZ" dirty="0"/>
              <a:t> (bezděčné), též výrazové nebo expresivní chování.</a:t>
            </a:r>
          </a:p>
          <a:p>
            <a:pPr marL="341313" indent="-34131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b="1" dirty="0"/>
              <a:t>Verbální </a:t>
            </a:r>
            <a:r>
              <a:rPr lang="cs-CZ" dirty="0"/>
              <a:t>x </a:t>
            </a:r>
            <a:r>
              <a:rPr lang="cs-CZ" b="1" dirty="0"/>
              <a:t>neverbální</a:t>
            </a:r>
          </a:p>
          <a:p>
            <a:pPr marL="341313" indent="-34131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b="1" dirty="0"/>
              <a:t>Molární</a:t>
            </a:r>
            <a:r>
              <a:rPr lang="cs-CZ" dirty="0"/>
              <a:t> x </a:t>
            </a:r>
            <a:r>
              <a:rPr lang="cs-CZ" b="1" dirty="0"/>
              <a:t>molekulární</a:t>
            </a:r>
            <a:r>
              <a:rPr lang="cs-CZ" dirty="0"/>
              <a:t> (</a:t>
            </a:r>
            <a:r>
              <a:rPr lang="cs-CZ" dirty="0" err="1"/>
              <a:t>Tolman</a:t>
            </a:r>
            <a:r>
              <a:rPr lang="cs-CZ" dirty="0"/>
              <a:t>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205288"/>
            <a:ext cx="237172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6" descr="C:\Users\Daniel\Documents\ICQ\315371066\ReceivedFiles\444907436 Sweet\IMG_9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224338"/>
            <a:ext cx="3667125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70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udě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udění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Proudění">
  <a:themeElements>
    <a:clrScheme name="Proudění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oudění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2700</Words>
  <Application>Microsoft Office PowerPoint</Application>
  <PresentationFormat>Předvádění na obrazovce (4:3)</PresentationFormat>
  <Paragraphs>447</Paragraphs>
  <Slides>61</Slides>
  <Notes>61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61</vt:i4>
      </vt:variant>
    </vt:vector>
  </HeadingPairs>
  <TitlesOfParts>
    <vt:vector size="72" baseType="lpstr">
      <vt:lpstr>Arial</vt:lpstr>
      <vt:lpstr>Calibri</vt:lpstr>
      <vt:lpstr>Garamond</vt:lpstr>
      <vt:lpstr>Times New Roman</vt:lpstr>
      <vt:lpstr>Wingdings</vt:lpstr>
      <vt:lpstr>Proudění</vt:lpstr>
      <vt:lpstr>1_Proudění</vt:lpstr>
      <vt:lpstr>2_Proudění</vt:lpstr>
      <vt:lpstr>3_Proudění</vt:lpstr>
      <vt:lpstr>7_Proudění</vt:lpstr>
      <vt:lpstr>4_Proudění</vt:lpstr>
      <vt:lpstr>Přednáška pro přípravný kurz ke studiu psychologie </vt:lpstr>
      <vt:lpstr>Prezentace aplikace PowerPoint</vt:lpstr>
      <vt:lpstr>Psychologie jako vědní obor</vt:lpstr>
      <vt:lpstr>Definice psychologie</vt:lpstr>
      <vt:lpstr>Dvě základní paradigmata</vt:lpstr>
      <vt:lpstr>Cíle psychologie</vt:lpstr>
      <vt:lpstr>Základní pojmy</vt:lpstr>
      <vt:lpstr>Základní psychologické kategorie</vt:lpstr>
      <vt:lpstr>Druhy chování </vt:lpstr>
      <vt:lpstr>Dějiny psychologie přehled vybraných osobností a směrů</vt:lpstr>
      <vt:lpstr>Vznik ps. jako vědního oboru</vt:lpstr>
      <vt:lpstr>Gestaltismus</vt:lpstr>
      <vt:lpstr>X Gestalt terapie</vt:lpstr>
      <vt:lpstr>Behaviorismus</vt:lpstr>
      <vt:lpstr>X Kognitivně-behaviorální terapie</vt:lpstr>
      <vt:lpstr>Psychoanalýza</vt:lpstr>
      <vt:lpstr>Freudovi žáci</vt:lpstr>
      <vt:lpstr>Fenomenologický směr</vt:lpstr>
      <vt:lpstr>Humanistická psychologie</vt:lpstr>
      <vt:lpstr>Prezentace aplikace PowerPoint</vt:lpstr>
      <vt:lpstr>Logoterapie</vt:lpstr>
      <vt:lpstr>Transpersonální psychologie</vt:lpstr>
      <vt:lpstr>Kognitivní psychologie</vt:lpstr>
      <vt:lpstr>Přehled poznávacích (kognitivních) procesů</vt:lpstr>
      <vt:lpstr>Funkce a dělení poznávacích procesů  </vt:lpstr>
      <vt:lpstr>Senzorické procesy (čití) </vt:lpstr>
      <vt:lpstr>Hranice citlivosti smyslových orgánů – podnětové prahy</vt:lpstr>
      <vt:lpstr>Prezentace aplikace PowerPoint</vt:lpstr>
      <vt:lpstr>Percepce – vnímání </vt:lpstr>
      <vt:lpstr>Organizace percepčního pole</vt:lpstr>
      <vt:lpstr>Prezentace aplikace PowerPoint</vt:lpstr>
      <vt:lpstr>Principy organizace percepčního pole </vt:lpstr>
      <vt:lpstr>Prezentace aplikace PowerPoint</vt:lpstr>
      <vt:lpstr>Učení </vt:lpstr>
      <vt:lpstr>Druhy učení</vt:lpstr>
      <vt:lpstr>Habituace</vt:lpstr>
      <vt:lpstr>Imprinting</vt:lpstr>
      <vt:lpstr>Klasické podmiňování</vt:lpstr>
      <vt:lpstr>Operantní podmiňování</vt:lpstr>
      <vt:lpstr>Observační učení</vt:lpstr>
      <vt:lpstr>Učení vhledem</vt:lpstr>
      <vt:lpstr>Paměť a zapomínání</vt:lpstr>
      <vt:lpstr>Model paměti Atkinsona a Shiffrina</vt:lpstr>
      <vt:lpstr>Ultrakrátká vs. krátkodobá paměť</vt:lpstr>
      <vt:lpstr>Prezentace aplikace PowerPoint</vt:lpstr>
      <vt:lpstr>Zapomínání</vt:lpstr>
      <vt:lpstr>Křivka zapomínání</vt:lpstr>
      <vt:lpstr>Spánek a snění několik slov k tématu</vt:lpstr>
      <vt:lpstr>Stádia spánku</vt:lpstr>
      <vt:lpstr>Prezentace aplikace PowerPoint</vt:lpstr>
      <vt:lpstr>REM fáze</vt:lpstr>
      <vt:lpstr>Snění</vt:lpstr>
      <vt:lpstr>Prezentace aplikace PowerPoint</vt:lpstr>
      <vt:lpstr>Základní složky emocí </vt:lpstr>
      <vt:lpstr>Poplachová reakce</vt:lpstr>
      <vt:lpstr>Primární emoce a výrazová složka</vt:lpstr>
      <vt:lpstr>Prezentace aplikace PowerPoint</vt:lpstr>
      <vt:lpstr>Působení motivů</vt:lpstr>
      <vt:lpstr>Druhy motivů</vt:lpstr>
      <vt:lpstr>Sociální motivy</vt:lpstr>
      <vt:lpstr>Teorie motivace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pro přípravný kurz ke studiu psychologie </dc:title>
  <dc:creator>Dostal Daniel</dc:creator>
  <cp:lastModifiedBy>Dostal Daniel</cp:lastModifiedBy>
  <cp:revision>25</cp:revision>
  <dcterms:created xsi:type="dcterms:W3CDTF">2017-03-03T13:33:09Z</dcterms:created>
  <dcterms:modified xsi:type="dcterms:W3CDTF">2020-10-24T09:30:37Z</dcterms:modified>
</cp:coreProperties>
</file>