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6"/>
  </p:notesMasterIdLst>
  <p:handoutMasterIdLst>
    <p:handoutMasterId r:id="rId167"/>
  </p:handoutMasterIdLst>
  <p:sldIdLst>
    <p:sldId id="256" r:id="rId2"/>
    <p:sldId id="257" r:id="rId3"/>
    <p:sldId id="258" r:id="rId4"/>
    <p:sldId id="260" r:id="rId5"/>
    <p:sldId id="259" r:id="rId6"/>
    <p:sldId id="261" r:id="rId7"/>
    <p:sldId id="358" r:id="rId8"/>
    <p:sldId id="355" r:id="rId9"/>
    <p:sldId id="356" r:id="rId10"/>
    <p:sldId id="354" r:id="rId11"/>
    <p:sldId id="357" r:id="rId12"/>
    <p:sldId id="262" r:id="rId13"/>
    <p:sldId id="263" r:id="rId14"/>
    <p:sldId id="264" r:id="rId15"/>
    <p:sldId id="265" r:id="rId16"/>
    <p:sldId id="266" r:id="rId17"/>
    <p:sldId id="267" r:id="rId18"/>
    <p:sldId id="281" r:id="rId19"/>
    <p:sldId id="268" r:id="rId20"/>
    <p:sldId id="269" r:id="rId21"/>
    <p:sldId id="270" r:id="rId22"/>
    <p:sldId id="271" r:id="rId23"/>
    <p:sldId id="273" r:id="rId24"/>
    <p:sldId id="272" r:id="rId25"/>
    <p:sldId id="44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3" r:id="rId44"/>
    <p:sldId id="294" r:id="rId45"/>
    <p:sldId id="292" r:id="rId46"/>
    <p:sldId id="295" r:id="rId47"/>
    <p:sldId id="296" r:id="rId48"/>
    <p:sldId id="297" r:id="rId49"/>
    <p:sldId id="444" r:id="rId50"/>
    <p:sldId id="465" r:id="rId51"/>
    <p:sldId id="299" r:id="rId52"/>
    <p:sldId id="300" r:id="rId53"/>
    <p:sldId id="301" r:id="rId54"/>
    <p:sldId id="308" r:id="rId55"/>
    <p:sldId id="309" r:id="rId56"/>
    <p:sldId id="310" r:id="rId57"/>
    <p:sldId id="311" r:id="rId58"/>
    <p:sldId id="430" r:id="rId59"/>
    <p:sldId id="431" r:id="rId60"/>
    <p:sldId id="313" r:id="rId61"/>
    <p:sldId id="312" r:id="rId62"/>
    <p:sldId id="359" r:id="rId63"/>
    <p:sldId id="360" r:id="rId64"/>
    <p:sldId id="361" r:id="rId65"/>
    <p:sldId id="362" r:id="rId66"/>
    <p:sldId id="365" r:id="rId67"/>
    <p:sldId id="363" r:id="rId68"/>
    <p:sldId id="364" r:id="rId69"/>
    <p:sldId id="369" r:id="rId70"/>
    <p:sldId id="370" r:id="rId71"/>
    <p:sldId id="368" r:id="rId72"/>
    <p:sldId id="366" r:id="rId73"/>
    <p:sldId id="367" r:id="rId74"/>
    <p:sldId id="372" r:id="rId75"/>
    <p:sldId id="373" r:id="rId76"/>
    <p:sldId id="374" r:id="rId77"/>
    <p:sldId id="467" r:id="rId78"/>
    <p:sldId id="307" r:id="rId79"/>
    <p:sldId id="375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384" r:id="rId89"/>
    <p:sldId id="385" r:id="rId90"/>
    <p:sldId id="386" r:id="rId91"/>
    <p:sldId id="390" r:id="rId92"/>
    <p:sldId id="392" r:id="rId93"/>
    <p:sldId id="387" r:id="rId94"/>
    <p:sldId id="388" r:id="rId95"/>
    <p:sldId id="389" r:id="rId96"/>
    <p:sldId id="391" r:id="rId97"/>
    <p:sldId id="432" r:id="rId98"/>
    <p:sldId id="433" r:id="rId99"/>
    <p:sldId id="434" r:id="rId100"/>
    <p:sldId id="435" r:id="rId101"/>
    <p:sldId id="436" r:id="rId102"/>
    <p:sldId id="437" r:id="rId103"/>
    <p:sldId id="438" r:id="rId104"/>
    <p:sldId id="439" r:id="rId105"/>
    <p:sldId id="440" r:id="rId106"/>
    <p:sldId id="441" r:id="rId107"/>
    <p:sldId id="393" r:id="rId108"/>
    <p:sldId id="394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07" r:id="rId122"/>
    <p:sldId id="442" r:id="rId123"/>
    <p:sldId id="304" r:id="rId124"/>
    <p:sldId id="330" r:id="rId125"/>
    <p:sldId id="461" r:id="rId126"/>
    <p:sldId id="345" r:id="rId127"/>
    <p:sldId id="331" r:id="rId128"/>
    <p:sldId id="332" r:id="rId129"/>
    <p:sldId id="333" r:id="rId130"/>
    <p:sldId id="336" r:id="rId131"/>
    <p:sldId id="334" r:id="rId132"/>
    <p:sldId id="335" r:id="rId133"/>
    <p:sldId id="337" r:id="rId134"/>
    <p:sldId id="338" r:id="rId135"/>
    <p:sldId id="339" r:id="rId136"/>
    <p:sldId id="340" r:id="rId137"/>
    <p:sldId id="342" r:id="rId138"/>
    <p:sldId id="343" r:id="rId139"/>
    <p:sldId id="344" r:id="rId140"/>
    <p:sldId id="346" r:id="rId141"/>
    <p:sldId id="347" r:id="rId142"/>
    <p:sldId id="351" r:id="rId143"/>
    <p:sldId id="352" r:id="rId144"/>
    <p:sldId id="353" r:id="rId145"/>
    <p:sldId id="416" r:id="rId146"/>
    <p:sldId id="348" r:id="rId147"/>
    <p:sldId id="341" r:id="rId148"/>
    <p:sldId id="417" r:id="rId149"/>
    <p:sldId id="462" r:id="rId150"/>
    <p:sldId id="463" r:id="rId151"/>
    <p:sldId id="464" r:id="rId152"/>
    <p:sldId id="306" r:id="rId153"/>
    <p:sldId id="418" r:id="rId154"/>
    <p:sldId id="422" r:id="rId155"/>
    <p:sldId id="466" r:id="rId156"/>
    <p:sldId id="423" r:id="rId157"/>
    <p:sldId id="424" r:id="rId158"/>
    <p:sldId id="425" r:id="rId159"/>
    <p:sldId id="426" r:id="rId160"/>
    <p:sldId id="427" r:id="rId161"/>
    <p:sldId id="468" r:id="rId162"/>
    <p:sldId id="421" r:id="rId163"/>
    <p:sldId id="428" r:id="rId164"/>
    <p:sldId id="420" r:id="rId165"/>
  </p:sldIdLst>
  <p:sldSz cx="9144000" cy="6858000" type="screen4x3"/>
  <p:notesSz cx="677862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00" autoAdjust="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62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7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2729658792672"/>
          <c:y val="6.5501591062179176E-2"/>
          <c:w val="0.6274004811898517"/>
          <c:h val="0.74587100385072824"/>
        </c:manualLayout>
      </c:layout>
      <c:lineChart>
        <c:grouping val="standard"/>
        <c:varyColors val="0"/>
        <c:ser>
          <c:idx val="0"/>
          <c:order val="0"/>
          <c:tx>
            <c:v>naměřená hodnota</c:v>
          </c:tx>
          <c:marker>
            <c:symbol val="none"/>
          </c:marker>
          <c:cat>
            <c:strRef>
              <c:f>List1!$B$2:$B$5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4+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6.2</c:v>
                </c:pt>
                <c:pt idx="1">
                  <c:v>6.9</c:v>
                </c:pt>
                <c:pt idx="2">
                  <c:v>4.5999999999999996</c:v>
                </c:pt>
                <c:pt idx="3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čistý vliv</c:v>
          </c:tx>
          <c:marker>
            <c:symbol val="none"/>
          </c:marker>
          <c:val>
            <c:numRef>
              <c:f>List1!$D$2:$D$5</c:f>
              <c:numCache>
                <c:formatCode>General</c:formatCode>
                <c:ptCount val="4"/>
                <c:pt idx="0">
                  <c:v>-0.30000000000000032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510968"/>
        <c:axId val="268510184"/>
      </c:lineChart>
      <c:catAx>
        <c:axId val="268510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Počet dětí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68510184"/>
        <c:crosses val="autoZero"/>
        <c:auto val="1"/>
        <c:lblAlgn val="ctr"/>
        <c:lblOffset val="100"/>
        <c:noMultiLvlLbl val="0"/>
      </c:catAx>
      <c:valAx>
        <c:axId val="268510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Rozdíl v IQ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510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80555555555905"/>
          <c:y val="0.29302115996562517"/>
          <c:w val="0.22008333333333438"/>
          <c:h val="0.384459154995006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2729658792652"/>
          <c:y val="6.5501591062179176E-2"/>
          <c:w val="0.6274004811898517"/>
          <c:h val="0.78081218945021047"/>
        </c:manualLayout>
      </c:layout>
      <c:lineChart>
        <c:grouping val="standard"/>
        <c:varyColors val="0"/>
        <c:ser>
          <c:idx val="0"/>
          <c:order val="0"/>
          <c:tx>
            <c:v>naměřená hodnota</c:v>
          </c:tx>
          <c:marker>
            <c:symbol val="none"/>
          </c:marker>
          <c:cat>
            <c:strRef>
              <c:f>List1!$B$2:$B$6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10.3</c:v>
                </c:pt>
                <c:pt idx="1">
                  <c:v>9.7000000000000011</c:v>
                </c:pt>
                <c:pt idx="2">
                  <c:v>7.5</c:v>
                </c:pt>
                <c:pt idx="3">
                  <c:v>4.5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čistý vliv</c:v>
          </c:tx>
          <c:marker>
            <c:symbol val="none"/>
          </c:marker>
          <c:val>
            <c:numRef>
              <c:f>List1!$D$2:$D$6</c:f>
              <c:numCache>
                <c:formatCode>General</c:formatCode>
                <c:ptCount val="5"/>
                <c:pt idx="0">
                  <c:v>6.1</c:v>
                </c:pt>
                <c:pt idx="1">
                  <c:v>4.9000000000000004</c:v>
                </c:pt>
                <c:pt idx="2">
                  <c:v>3.7</c:v>
                </c:pt>
                <c:pt idx="3">
                  <c:v>2.7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505088"/>
        <c:axId val="268508224"/>
      </c:lineChart>
      <c:catAx>
        <c:axId val="26850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Pořadová pozice mezi sourozenci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.17214431280923892"/>
              <c:y val="0.927323688172578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8508224"/>
        <c:crosses val="autoZero"/>
        <c:auto val="1"/>
        <c:lblAlgn val="ctr"/>
        <c:lblOffset val="100"/>
        <c:noMultiLvlLbl val="0"/>
      </c:catAx>
      <c:valAx>
        <c:axId val="268508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Rozdíl v IQ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50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80555555555938"/>
          <c:y val="0.29302115996562528"/>
          <c:w val="0.22008333333333341"/>
          <c:h val="0.384459154995006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List2!$B$1:$B$25</c:f>
              <c:numCache>
                <c:formatCode>General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45</c:v>
                </c:pt>
                <c:pt idx="5">
                  <c:v>80</c:v>
                </c:pt>
                <c:pt idx="6">
                  <c:v>85</c:v>
                </c:pt>
                <c:pt idx="7">
                  <c:v>80</c:v>
                </c:pt>
                <c:pt idx="8">
                  <c:v>45</c:v>
                </c:pt>
                <c:pt idx="9">
                  <c:v>35</c:v>
                </c:pt>
                <c:pt idx="10">
                  <c:v>25</c:v>
                </c:pt>
                <c:pt idx="11">
                  <c:v>20</c:v>
                </c:pt>
                <c:pt idx="12">
                  <c:v>15</c:v>
                </c:pt>
                <c:pt idx="13">
                  <c:v>10</c:v>
                </c:pt>
                <c:pt idx="14">
                  <c:v>5</c:v>
                </c:pt>
                <c:pt idx="15">
                  <c:v>10</c:v>
                </c:pt>
                <c:pt idx="16">
                  <c:v>25</c:v>
                </c:pt>
                <c:pt idx="17">
                  <c:v>27</c:v>
                </c:pt>
                <c:pt idx="18">
                  <c:v>30</c:v>
                </c:pt>
                <c:pt idx="19">
                  <c:v>25</c:v>
                </c:pt>
                <c:pt idx="20">
                  <c:v>4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smooth val="0"/>
        <c:axId val="268507048"/>
        <c:axId val="266058112"/>
      </c:lineChart>
      <c:catAx>
        <c:axId val="268507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Míra tvořivosti</a:t>
                </a:r>
              </a:p>
            </c:rich>
          </c:tx>
          <c:overlay val="0"/>
        </c:title>
        <c:majorTickMark val="none"/>
        <c:minorTickMark val="none"/>
        <c:tickLblPos val="nextTo"/>
        <c:crossAx val="266058112"/>
        <c:crosses val="autoZero"/>
        <c:auto val="1"/>
        <c:lblAlgn val="ctr"/>
        <c:lblOffset val="100"/>
        <c:noMultiLvlLbl val="0"/>
      </c:catAx>
      <c:valAx>
        <c:axId val="266058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Počet jedinců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8507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9653" y="0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CD1C5-A6E5-4D4E-8026-C4AB7E77654B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9653" y="9428583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92DD-C95A-430E-BEAC-AEB1AF52AF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0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39653" y="0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513FC-D553-414A-B23A-22019CA7D421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5154"/>
            <a:ext cx="54229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39653" y="9428583"/>
            <a:ext cx="293740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B0F66-47FD-4FF4-9DD4-B3B5FED639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6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laboratoř byla pak přestěhována do londýnského</a:t>
            </a:r>
            <a:r>
              <a:rPr lang="cs-CZ" baseline="0" dirty="0" smtClean="0"/>
              <a:t> musea… během 18 a 90 let galton otestoval 17 000 jedinců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0F66-47FD-4FF4-9DD4-B3B5FED6392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41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0F66-47FD-4FF4-9DD4-B3B5FED6392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18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54ADEC-1EB0-416D-8480-BA37F41F3B4F}" type="datetimeFigureOut">
              <a:rPr lang="cs-CZ" smtClean="0"/>
              <a:pPr/>
              <a:t>09.12.2015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D14D20-5CEF-4E95-9063-2AC223EDA1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://nlp-addiction.com/chatbot/" TargetMode="External"/><Relationship Id="rId2" Type="http://schemas.openxmlformats.org/officeDocument/2006/relationships/hyperlink" Target="http://www.alicebot.org/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loebner.net/Prizef/loebner-prize.html" TargetMode="Externa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cku.ca/MeadProject/sup/Boring_1923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cock-munoz-foundation.org/pdfs/nn-wjie2man-cz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ana.edu/~intell/burtaffair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uvenbaron.org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Psychologie inteligence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Daniel Dostál 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7232"/>
            <a:ext cx="7499176" cy="9385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ve výsledcích testů muži překovají ženy o 2-4 body IQ</a:t>
            </a:r>
          </a:p>
          <a:p>
            <a:r>
              <a:rPr lang="cs-CZ" dirty="0" smtClean="0"/>
              <a:t>poměr rozptylů Ž/M je cca 0,9 (-&gt;u mužů variabilnější)</a:t>
            </a:r>
            <a:endParaRPr lang="cs-CZ" dirty="0"/>
          </a:p>
        </p:txBody>
      </p:sp>
      <p:pic>
        <p:nvPicPr>
          <p:cNvPr id="1027" name="Picture 3" descr="C:\Documents and Settings\Daniel Dostál\Plocha\intelfig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196"/>
            <a:ext cx="8172400" cy="5173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cs-CZ" dirty="0" smtClean="0"/>
              <a:t>Koncepty mají společné to, že shrnují dvě (dále členěné) komponenty:</a:t>
            </a:r>
          </a:p>
          <a:p>
            <a:pPr lvl="1"/>
            <a:r>
              <a:rPr lang="cs-CZ" dirty="0" smtClean="0"/>
              <a:t>kognitivní komponenta (od čtení druhých, přes sociální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efficacy</a:t>
            </a:r>
            <a:r>
              <a:rPr lang="cs-CZ" dirty="0" smtClean="0"/>
              <a:t> až po znalost společenských pravidel)</a:t>
            </a:r>
          </a:p>
          <a:p>
            <a:pPr lvl="1"/>
            <a:r>
              <a:rPr lang="cs-CZ" dirty="0" smtClean="0"/>
              <a:t>behaviorální komponenta (schopnost efektivně si počínat v </a:t>
            </a:r>
            <a:r>
              <a:rPr lang="cs-CZ" dirty="0" err="1" smtClean="0"/>
              <a:t>interp</a:t>
            </a:r>
            <a:r>
              <a:rPr lang="cs-CZ" dirty="0" smtClean="0"/>
              <a:t>. vztazích)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 širším pojetí zde ale můžeme najít (často nezařazené složky) jako:</a:t>
            </a:r>
          </a:p>
          <a:p>
            <a:pPr lvl="1"/>
            <a:r>
              <a:rPr lang="cs-CZ" dirty="0" smtClean="0"/>
              <a:t>vřelost a zájem o lidi, </a:t>
            </a:r>
            <a:r>
              <a:rPr lang="cs-CZ" dirty="0" err="1" smtClean="0"/>
              <a:t>prosociální</a:t>
            </a:r>
            <a:r>
              <a:rPr lang="cs-CZ" dirty="0" smtClean="0"/>
              <a:t> postoj</a:t>
            </a:r>
          </a:p>
          <a:p>
            <a:pPr lvl="1"/>
            <a:r>
              <a:rPr lang="cs-CZ" dirty="0" smtClean="0"/>
              <a:t>morální úsudek</a:t>
            </a:r>
          </a:p>
          <a:p>
            <a:pPr lvl="1"/>
            <a:r>
              <a:rPr lang="cs-CZ" dirty="0" smtClean="0"/>
              <a:t>nízká míra společenské úzkosti</a:t>
            </a:r>
          </a:p>
          <a:p>
            <a:pPr lvl="1"/>
            <a:r>
              <a:rPr lang="cs-CZ" dirty="0" smtClean="0"/>
              <a:t>atd.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Historie Sociální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první test SI vznikl již v roce 1928!</a:t>
            </a:r>
          </a:p>
          <a:p>
            <a:r>
              <a:rPr lang="en-US" dirty="0" smtClean="0"/>
              <a:t>The George Washington Social Intelligence Test</a:t>
            </a:r>
            <a:r>
              <a:rPr lang="cs-CZ" dirty="0" smtClean="0"/>
              <a:t> (GWSIT)</a:t>
            </a:r>
          </a:p>
          <a:p>
            <a:endParaRPr lang="cs-CZ" dirty="0" smtClean="0"/>
          </a:p>
          <a:p>
            <a:r>
              <a:rPr lang="cs-CZ" dirty="0" smtClean="0"/>
              <a:t>byl složen z řady </a:t>
            </a:r>
            <a:r>
              <a:rPr lang="cs-CZ" dirty="0" err="1" smtClean="0"/>
              <a:t>subtestů</a:t>
            </a:r>
            <a:r>
              <a:rPr lang="cs-CZ" dirty="0" smtClean="0"/>
              <a:t>, které pěkně ilustrují obsah tehdejšího konceptu SI:</a:t>
            </a:r>
          </a:p>
          <a:p>
            <a:pPr lvl="1"/>
            <a:r>
              <a:rPr lang="cs-CZ" sz="2000" dirty="0" smtClean="0"/>
              <a:t>Posuzování sociálních situací</a:t>
            </a:r>
          </a:p>
          <a:p>
            <a:pPr lvl="1"/>
            <a:r>
              <a:rPr lang="cs-CZ" sz="2000" dirty="0" smtClean="0"/>
              <a:t>Paměť na jména a tváře</a:t>
            </a:r>
          </a:p>
          <a:p>
            <a:pPr lvl="1"/>
            <a:r>
              <a:rPr lang="cs-CZ" sz="2000" dirty="0" smtClean="0"/>
              <a:t>Pozorování lidského chování</a:t>
            </a:r>
          </a:p>
          <a:p>
            <a:pPr lvl="1"/>
            <a:r>
              <a:rPr lang="cs-CZ" sz="2000" dirty="0" smtClean="0"/>
              <a:t>Rozpoznání duševních stavů ve slovech</a:t>
            </a:r>
          </a:p>
          <a:p>
            <a:pPr lvl="1"/>
            <a:r>
              <a:rPr lang="cs-CZ" sz="2000" dirty="0" smtClean="0"/>
              <a:t>Rozpoznání duševních stavů z výrazu tváře</a:t>
            </a:r>
          </a:p>
          <a:p>
            <a:pPr lvl="1"/>
            <a:r>
              <a:rPr lang="cs-CZ" sz="2000" dirty="0" smtClean="0"/>
              <a:t>Sociální informace</a:t>
            </a:r>
          </a:p>
          <a:p>
            <a:pPr lvl="1"/>
            <a:r>
              <a:rPr lang="cs-CZ" sz="2000" dirty="0" smtClean="0"/>
              <a:t>Smysl pro humor</a:t>
            </a:r>
          </a:p>
          <a:p>
            <a:r>
              <a:rPr lang="cs-CZ" dirty="0" smtClean="0"/>
              <a:t>poslední revize vyšla v padesátých letech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začátek byl velmi slibný:</a:t>
            </a:r>
          </a:p>
          <a:p>
            <a:pPr lvl="1"/>
            <a:r>
              <a:rPr lang="cs-CZ" dirty="0" smtClean="0"/>
              <a:t>výsledky testu korelovaly se společenským statusem, pestrostí mimoškolních aktivit u studentů, či schopností vyjít se svými kolegy (posuzovanou pozorovatelem)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hlubší statistická analýza odhalila ale trhliny:</a:t>
            </a:r>
          </a:p>
          <a:p>
            <a:pPr lvl="1"/>
            <a:r>
              <a:rPr lang="cs-CZ" dirty="0" smtClean="0"/>
              <a:t>výsledky silně korelují s extraverzí (to by ale nemusel být problém)</a:t>
            </a:r>
          </a:p>
          <a:p>
            <a:pPr lvl="1"/>
            <a:r>
              <a:rPr lang="cs-CZ" dirty="0" smtClean="0"/>
              <a:t>výsledky korelují přes 0,5 s abstraktní inteligencí</a:t>
            </a:r>
          </a:p>
          <a:p>
            <a:pPr lvl="1"/>
            <a:r>
              <a:rPr lang="cs-CZ" dirty="0" smtClean="0"/>
              <a:t>neexistuje žádný další společný faktor všem </a:t>
            </a:r>
            <a:r>
              <a:rPr lang="cs-CZ" dirty="0" err="1" smtClean="0"/>
              <a:t>subtestům</a:t>
            </a:r>
            <a:r>
              <a:rPr lang="cs-CZ" dirty="0" smtClean="0"/>
              <a:t> (</a:t>
            </a:r>
            <a:r>
              <a:rPr lang="cs-CZ" dirty="0" err="1" smtClean="0"/>
              <a:t>Thorndike</a:t>
            </a:r>
            <a:r>
              <a:rPr lang="cs-CZ" dirty="0" smtClean="0"/>
              <a:t> 1936) – jednalo se tady jen o uplatnění abstraktní inteligence v sociálním prostředí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-&gt; existence sociální inteligence prokázána nebyla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Složky S.I.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zdá se, že koncept SI je stabilnější, je-li měřen jinak než výkonovými metodami (rysový přístup)</a:t>
            </a:r>
          </a:p>
          <a:p>
            <a:endParaRPr lang="cs-CZ" dirty="0" smtClean="0"/>
          </a:p>
          <a:p>
            <a:r>
              <a:rPr lang="cs-CZ" dirty="0" smtClean="0"/>
              <a:t>faktorová analýza výsledků celé řady testových metod přinesla několik modelů</a:t>
            </a:r>
          </a:p>
          <a:p>
            <a:r>
              <a:rPr lang="cs-CZ" dirty="0" smtClean="0"/>
              <a:t>sebeposuzovací testy nachází tyto složky:</a:t>
            </a:r>
          </a:p>
          <a:p>
            <a:pPr lvl="1"/>
            <a:r>
              <a:rPr lang="cs-CZ" dirty="0" smtClean="0"/>
              <a:t>zájem o druhé lidi</a:t>
            </a:r>
          </a:p>
          <a:p>
            <a:pPr lvl="1"/>
            <a:r>
              <a:rPr lang="cs-CZ" dirty="0" smtClean="0"/>
              <a:t>společenské dovednosti</a:t>
            </a:r>
          </a:p>
          <a:p>
            <a:pPr lvl="1"/>
            <a:r>
              <a:rPr lang="cs-CZ" dirty="0" smtClean="0"/>
              <a:t>empatie</a:t>
            </a:r>
          </a:p>
          <a:p>
            <a:pPr lvl="1"/>
            <a:r>
              <a:rPr lang="cs-CZ" dirty="0" smtClean="0"/>
              <a:t>exprese a vnímání emocí</a:t>
            </a:r>
          </a:p>
          <a:p>
            <a:pPr lvl="1"/>
            <a:r>
              <a:rPr lang="cs-CZ" dirty="0" smtClean="0"/>
              <a:t>úzkost v sociálním kontaktu a nedostatek sebevědomí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Praktická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PI je třetím konceptem, který se snaží předpovídat úspěšnost člověka v běžném životě</a:t>
            </a:r>
          </a:p>
          <a:p>
            <a:endParaRPr lang="cs-CZ" dirty="0" smtClean="0"/>
          </a:p>
          <a:p>
            <a:r>
              <a:rPr lang="cs-CZ" dirty="0" smtClean="0"/>
              <a:t>Sternberg: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„vztahuje se ke schopnosti vypořádávat se s problémy reálného života, které nemají příliš společného s abstraktnějšími schopnostmi měřenými testy IQ“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stojí na tzv. implicitních znalostech („</a:t>
            </a:r>
            <a:r>
              <a:rPr lang="cs-CZ" dirty="0" err="1" smtClean="0"/>
              <a:t>tacit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“)</a:t>
            </a:r>
          </a:p>
          <a:p>
            <a:pPr lvl="1"/>
            <a:r>
              <a:rPr lang="cs-CZ" dirty="0" smtClean="0"/>
              <a:t>vztahují se k určité situaci</a:t>
            </a:r>
          </a:p>
          <a:p>
            <a:pPr lvl="1"/>
            <a:r>
              <a:rPr lang="cs-CZ" dirty="0" smtClean="0"/>
              <a:t>nezískáváme je formálním vzděláním</a:t>
            </a:r>
          </a:p>
          <a:p>
            <a:pPr lvl="1"/>
            <a:r>
              <a:rPr lang="cs-CZ" dirty="0" smtClean="0"/>
              <a:t>jsou procesní (nikoli deklarativní)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Měření?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cs-CZ" dirty="0" smtClean="0"/>
              <a:t>vytvořit obecný test PI je téměř nemožné (jedná se o vlastnosti, vztažené vždy k určité situaci, oblasti)</a:t>
            </a:r>
          </a:p>
          <a:p>
            <a:r>
              <a:rPr lang="cs-CZ" dirty="0" smtClean="0"/>
              <a:t>nelze měřit </a:t>
            </a:r>
            <a:r>
              <a:rPr lang="cs-CZ" dirty="0" err="1" smtClean="0"/>
              <a:t>sebepopisem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existují specifické testy (např. pro manažery), které předkládají určité hypotetické problémy z dané oblasti</a:t>
            </a:r>
          </a:p>
          <a:p>
            <a:endParaRPr lang="cs-CZ" dirty="0" smtClean="0"/>
          </a:p>
          <a:p>
            <a:r>
              <a:rPr lang="cs-CZ" dirty="0" smtClean="0"/>
              <a:t>pozice praktické inteligence je nezáviděníhodná – jedná již o třetí „záplatu“ na stejné místo v teorii inteligence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Řešení?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cs-CZ" dirty="0" smtClean="0"/>
              <a:t>Sternberk navrhoval tyto tři koncepty integrovat do konceptu „implicitních znalostí“ (bylo by ale obtížné obhájit značnou vnitřní rozmanitost, takovéhoto celku)</a:t>
            </a:r>
          </a:p>
          <a:p>
            <a:endParaRPr lang="cs-CZ" dirty="0" smtClean="0"/>
          </a:p>
          <a:p>
            <a:r>
              <a:rPr lang="cs-CZ" dirty="0" smtClean="0"/>
              <a:t>závěry:</a:t>
            </a:r>
          </a:p>
          <a:p>
            <a:pPr lvl="1"/>
            <a:r>
              <a:rPr lang="cs-CZ" dirty="0" smtClean="0"/>
              <a:t>EI, SI i PI zřejmě existují a stojí za to je zkoumat</a:t>
            </a:r>
          </a:p>
          <a:p>
            <a:pPr lvl="1"/>
            <a:r>
              <a:rPr lang="cs-CZ" dirty="0" smtClean="0"/>
              <a:t>všechny tři konstrukty mají ale ten problém, že byly pojmenovány slovem „inteligence“ dřív, než bylo možné prokázat, jestli o inteligence jedná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Rozhodovací procesy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osmá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51201" name="Picture 1" descr="C:\Documents and Settings\Daniel Dostál\Plocha\img\dec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Rozhodovací procesy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jsou takové procesy, kdy vybíráme z více možností jednu, ideálně tu nejvýhodnější</a:t>
            </a:r>
          </a:p>
          <a:p>
            <a:r>
              <a:rPr lang="cs-CZ" dirty="0" smtClean="0"/>
              <a:t>velmi úzce souvisí s myšlením</a:t>
            </a:r>
          </a:p>
          <a:p>
            <a:pPr lvl="1"/>
            <a:r>
              <a:rPr lang="cs-CZ" sz="1800" dirty="0" smtClean="0"/>
              <a:t>„K rozhodnutí je potřeba posouzení, k posouzení je třeba uvažování a k uvažování je třeba rozhodnutí o čem uvažovat.“ (</a:t>
            </a:r>
            <a:r>
              <a:rPr lang="cs-CZ" sz="1800" dirty="0" err="1" smtClean="0"/>
              <a:t>Johnson</a:t>
            </a:r>
            <a:r>
              <a:rPr lang="cs-CZ" sz="1800" dirty="0" smtClean="0"/>
              <a:t>-</a:t>
            </a:r>
            <a:r>
              <a:rPr lang="cs-CZ" sz="1800" dirty="0" err="1" smtClean="0"/>
              <a:t>Laird</a:t>
            </a:r>
            <a:r>
              <a:rPr lang="cs-CZ" sz="1800" dirty="0" smtClean="0"/>
              <a:t>, 1993)</a:t>
            </a:r>
          </a:p>
          <a:p>
            <a:pPr lvl="1"/>
            <a:r>
              <a:rPr lang="cs-CZ" sz="1800" dirty="0" smtClean="0"/>
              <a:t>z této úvahy vyplývá, že rozhodování je racionální záležitostí</a:t>
            </a:r>
          </a:p>
          <a:p>
            <a:pPr lvl="1">
              <a:buNone/>
            </a:pPr>
            <a:endParaRPr lang="cs-CZ" sz="1600" dirty="0" smtClean="0"/>
          </a:p>
          <a:p>
            <a:pPr lvl="1">
              <a:buNone/>
            </a:pPr>
            <a:endParaRPr lang="cs-CZ" sz="1600" dirty="0" smtClean="0"/>
          </a:p>
          <a:p>
            <a:r>
              <a:rPr lang="cs-CZ" sz="2400" dirty="0" smtClean="0"/>
              <a:t>rozhodování = plánování (nelze od sebe odlišit)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Ekonomické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první teorie rozhodování vychází z ekonomického paradigmatu</a:t>
            </a:r>
          </a:p>
          <a:p>
            <a:pPr lvl="1"/>
            <a:r>
              <a:rPr lang="cs-CZ" dirty="0" smtClean="0"/>
              <a:t>člověk se rozhoduje racionálně tak, aby maximalizoval svůj zisk (užitek)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Ekonomický model </a:t>
            </a:r>
            <a:r>
              <a:rPr lang="de-DE" sz="2800" dirty="0" smtClean="0">
                <a:solidFill>
                  <a:schemeClr val="tx1"/>
                </a:solidFill>
              </a:rPr>
              <a:t>(Neumann</a:t>
            </a:r>
            <a:r>
              <a:rPr lang="cs-CZ" sz="2800" dirty="0" smtClean="0">
                <a:solidFill>
                  <a:schemeClr val="tx1"/>
                </a:solidFill>
              </a:rPr>
              <a:t> a kol</a:t>
            </a:r>
            <a:r>
              <a:rPr lang="de-DE" sz="2800" dirty="0" smtClean="0">
                <a:solidFill>
                  <a:schemeClr val="tx1"/>
                </a:solidFill>
              </a:rPr>
              <a:t>, 1947).</a:t>
            </a:r>
            <a:r>
              <a:rPr lang="cs-CZ" sz="28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i="1" dirty="0" smtClean="0"/>
              <a:t>očekávaný užitek = (pravděpodobnost daného výsledku) x (užitek výsledku)</a:t>
            </a:r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vzhledem k tomu, že každé rozhodnutí má více následků, přesnější je:</a:t>
            </a:r>
          </a:p>
          <a:p>
            <a:pPr lvl="1"/>
            <a:r>
              <a:rPr lang="cs-CZ" dirty="0" smtClean="0"/>
              <a:t>očekávaný užitek = (pravděpodobnost výsledku A) x (užitek výsledku A) + (pravděpodobnost výsledku B) x (užitek výsledku B) + ...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err="1" smtClean="0"/>
              <a:t>Fylynnův</a:t>
            </a:r>
            <a:r>
              <a:rPr lang="cs-CZ" dirty="0" smtClean="0"/>
              <a:t>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autor: James Robert </a:t>
            </a:r>
            <a:r>
              <a:rPr lang="cs-CZ" dirty="0" err="1" smtClean="0"/>
              <a:t>Flynn</a:t>
            </a:r>
            <a:r>
              <a:rPr lang="cs-CZ" dirty="0" smtClean="0"/>
              <a:t> – </a:t>
            </a:r>
            <a:r>
              <a:rPr lang="cs-CZ" sz="2000" dirty="0" smtClean="0"/>
              <a:t>profesor politických   studií na Novén Zélandu</a:t>
            </a:r>
            <a:endParaRPr lang="cs-CZ" dirty="0" smtClean="0"/>
          </a:p>
          <a:p>
            <a:r>
              <a:rPr lang="cs-CZ" dirty="0" smtClean="0"/>
              <a:t>IQ se v populaci stále zvyšuje</a:t>
            </a:r>
          </a:p>
          <a:p>
            <a:r>
              <a:rPr lang="cs-CZ" dirty="0" smtClean="0"/>
              <a:t>jedná se o lineární růst přítomný již několik desetiletí</a:t>
            </a:r>
          </a:p>
          <a:p>
            <a:r>
              <a:rPr lang="cs-CZ" dirty="0" smtClean="0"/>
              <a:t>v průměru o 3 body IQ každých deset let</a:t>
            </a:r>
          </a:p>
          <a:p>
            <a:r>
              <a:rPr lang="cs-CZ" dirty="0" smtClean="0"/>
              <a:t>poprvé publikováno v 80. letech na datech z let 1932-1978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vysvětlení: lepší vzdělání? lepší výživa? méně nemocí?</a:t>
            </a:r>
          </a:p>
          <a:p>
            <a:pPr lvl="1"/>
            <a:r>
              <a:rPr lang="cs-CZ" dirty="0" smtClean="0"/>
              <a:t>kritika: člověk je chytrý pořád stejně, jen jsou inteligenční testy stále častější, takže je umíme vyplnit lépe</a:t>
            </a:r>
            <a:endParaRPr lang="cs-CZ" dirty="0"/>
          </a:p>
        </p:txBody>
      </p:sp>
      <p:pic>
        <p:nvPicPr>
          <p:cNvPr id="116738" name="Picture 2" descr="C:\Documents and Settings\Daniel Dostál\Plocha\220px-Jim_Flynn_Political_Studies_University_of_Ot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220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Kam pojedeme na dovolenou? Do Řecka nebo na Máchovo jezero?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užitek dovolené v Řecku</a:t>
            </a:r>
            <a:r>
              <a:rPr lang="cs-CZ" i="1" dirty="0" smtClean="0">
                <a:solidFill>
                  <a:srgbClr val="FF0000"/>
                </a:solidFill>
              </a:rPr>
              <a:t> =</a:t>
            </a:r>
          </a:p>
          <a:p>
            <a:pPr lvl="1">
              <a:buNone/>
            </a:pPr>
            <a:r>
              <a:rPr lang="cs-CZ" i="1" dirty="0" smtClean="0"/>
              <a:t>+ </a:t>
            </a:r>
            <a:r>
              <a:rPr lang="cs-CZ" sz="2100" i="1" dirty="0" smtClean="0"/>
              <a:t>0,95 * (nezapomenutelný zážitek)</a:t>
            </a:r>
          </a:p>
          <a:p>
            <a:pPr lvl="1">
              <a:buNone/>
            </a:pPr>
            <a:r>
              <a:rPr lang="cs-CZ" sz="2100" i="1" dirty="0" smtClean="0"/>
              <a:t>+ 1,00 * (velká finanční ztráta)</a:t>
            </a:r>
          </a:p>
          <a:p>
            <a:pPr lvl="1">
              <a:buNone/>
            </a:pPr>
            <a:r>
              <a:rPr lang="cs-CZ" sz="2100" i="1" dirty="0" smtClean="0"/>
              <a:t>+ 0,80 * (spokojenost rodiny)</a:t>
            </a:r>
          </a:p>
          <a:p>
            <a:pPr lvl="1">
              <a:buNone/>
            </a:pPr>
            <a:r>
              <a:rPr lang="cs-CZ" sz="2100" i="1" dirty="0" smtClean="0"/>
              <a:t>+ 0,95 * (možnost pochlubit se příbuzným a kolegům v práci)</a:t>
            </a:r>
          </a:p>
          <a:p>
            <a:pPr lvl="1">
              <a:buNone/>
            </a:pPr>
            <a:r>
              <a:rPr lang="cs-CZ" sz="2100" i="1" dirty="0" smtClean="0"/>
              <a:t>+ 0,10 * (špatné počasí)</a:t>
            </a:r>
          </a:p>
          <a:p>
            <a:pPr lvl="1">
              <a:buNone/>
            </a:pPr>
            <a:r>
              <a:rPr lang="cs-CZ" sz="2100" i="1" dirty="0" smtClean="0"/>
              <a:t>+ 0,01 * (krach cestoví kanceláře)</a:t>
            </a:r>
          </a:p>
          <a:p>
            <a:endParaRPr lang="cs-CZ" i="1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užitek dovolené u Máchova jezera</a:t>
            </a:r>
            <a:r>
              <a:rPr lang="cs-CZ" dirty="0" smtClean="0">
                <a:solidFill>
                  <a:srgbClr val="FF0000"/>
                </a:solidFill>
              </a:rPr>
              <a:t> =</a:t>
            </a:r>
          </a:p>
          <a:p>
            <a:pPr lvl="1">
              <a:buNone/>
            </a:pPr>
            <a:r>
              <a:rPr lang="cs-CZ" dirty="0" smtClean="0"/>
              <a:t>+ </a:t>
            </a:r>
            <a:r>
              <a:rPr lang="cs-CZ" sz="2100" i="1" dirty="0" smtClean="0"/>
              <a:t>0,75 * (příjemný zážitek)</a:t>
            </a:r>
          </a:p>
          <a:p>
            <a:pPr lvl="1">
              <a:buNone/>
            </a:pPr>
            <a:r>
              <a:rPr lang="cs-CZ" sz="2100" i="1" dirty="0" smtClean="0"/>
              <a:t>+ 1,00 * (malá finanční ztráta)</a:t>
            </a:r>
          </a:p>
          <a:p>
            <a:pPr lvl="1">
              <a:buNone/>
            </a:pPr>
            <a:r>
              <a:rPr lang="cs-CZ" sz="2100" i="1" dirty="0" smtClean="0"/>
              <a:t>+ 0,50 * (nespokojenost rodiny se stále stejnou destinací)</a:t>
            </a:r>
          </a:p>
          <a:p>
            <a:pPr lvl="1">
              <a:buNone/>
            </a:pPr>
            <a:r>
              <a:rPr lang="cs-CZ" sz="2100" i="1" dirty="0" smtClean="0"/>
              <a:t>+ 0,40 * (špatné počasí)</a:t>
            </a:r>
          </a:p>
          <a:p>
            <a:pPr lvl="1">
              <a:buNone/>
            </a:pPr>
            <a:r>
              <a:rPr lang="cs-CZ" sz="2100" i="1" dirty="0" smtClean="0"/>
              <a:t>+ 0,30 * (možnost potkat přátele z předešlých let)</a:t>
            </a:r>
          </a:p>
          <a:p>
            <a:pPr lvl="1">
              <a:buNone/>
            </a:pPr>
            <a:endParaRPr lang="cs-CZ" sz="2100" i="1" dirty="0" smtClean="0"/>
          </a:p>
          <a:p>
            <a:pPr lvl="1">
              <a:buNone/>
            </a:pPr>
            <a:r>
              <a:rPr lang="cs-CZ" sz="2100" i="1" dirty="0" smtClean="0"/>
              <a:t>(užitek některých položek je pochopitelně záporný)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Skutečně se takto rozhodujeme?</a:t>
            </a:r>
          </a:p>
          <a:p>
            <a:pPr lvl="1"/>
            <a:r>
              <a:rPr lang="cs-CZ" dirty="0" smtClean="0"/>
              <a:t>odhady pravděpodobností jsou bídné</a:t>
            </a:r>
          </a:p>
          <a:p>
            <a:pPr lvl="1"/>
            <a:r>
              <a:rPr lang="cs-CZ" dirty="0" smtClean="0"/>
              <a:t>těžko lze ocenit jednotlivé položky nějakou „společnou měnou“ užitku</a:t>
            </a:r>
          </a:p>
          <a:p>
            <a:pPr lvl="1"/>
            <a:r>
              <a:rPr lang="cs-CZ" dirty="0" smtClean="0"/>
              <a:t>seznam položek by byl nekonečný a i těch relevantních je velké množství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Rozhodujeme se tak alespoň v případech, kdy známe pravděpodobnost i užitek všech faktorů?</a:t>
            </a:r>
          </a:p>
          <a:p>
            <a:pPr lvl="1"/>
            <a:r>
              <a:rPr lang="cs-CZ" dirty="0" smtClean="0"/>
              <a:t>„Hoďte si korunou, když vám padne panna, dostanete 10 dolarů, když orel 5 dolarů mi dáte.“ (</a:t>
            </a:r>
            <a:r>
              <a:rPr lang="cs-CZ" dirty="0" err="1" smtClean="0"/>
              <a:t>Kahneman</a:t>
            </a:r>
            <a:r>
              <a:rPr lang="cs-CZ" dirty="0" smtClean="0"/>
              <a:t> a </a:t>
            </a:r>
            <a:r>
              <a:rPr lang="cs-CZ" dirty="0" err="1" smtClean="0"/>
              <a:t>Tversky</a:t>
            </a:r>
            <a:r>
              <a:rPr lang="cs-CZ" dirty="0" smtClean="0"/>
              <a:t>, 1984)</a:t>
            </a:r>
          </a:p>
          <a:p>
            <a:pPr lvl="1"/>
            <a:r>
              <a:rPr lang="cs-CZ" dirty="0" smtClean="0"/>
              <a:t>lidé na tento návrh většinou nepřistoupí, přitom užitek = (0,5 * 20 $) + (0,5 * (-10 $)) = 5 $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Odpor ke ztrátě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Kahneman a </a:t>
            </a:r>
            <a:r>
              <a:rPr lang="cs-CZ" dirty="0" err="1" smtClean="0"/>
              <a:t>Tversky</a:t>
            </a:r>
            <a:r>
              <a:rPr lang="cs-CZ" dirty="0" smtClean="0"/>
              <a:t> zkoušeli tento pokus s mnoha obměnami a vypozorovali, že ztráta bolí víc, než nás potěší stejně velký zisk</a:t>
            </a:r>
          </a:p>
          <a:p>
            <a:r>
              <a:rPr lang="cs-CZ" dirty="0" smtClean="0"/>
              <a:t>stanovili křivku zisku a ztráty:</a:t>
            </a:r>
          </a:p>
        </p:txBody>
      </p:sp>
      <p:pic>
        <p:nvPicPr>
          <p:cNvPr id="4" name="Obrázek 3" descr="kahneman_tversk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320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Daniel Dostál\Plocha\BlueCabGreen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25273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dirty="0" smtClean="0"/>
              <a:t>Opomíjení míry výskytu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Kahneman</a:t>
            </a:r>
            <a:r>
              <a:rPr lang="cs-CZ" dirty="0" smtClean="0"/>
              <a:t> a </a:t>
            </a:r>
            <a:r>
              <a:rPr lang="cs-CZ" dirty="0" err="1" smtClean="0"/>
              <a:t>Tversky</a:t>
            </a:r>
            <a:r>
              <a:rPr lang="cs-CZ" dirty="0" smtClean="0"/>
              <a:t> popsali také celou řadu chyb, jakými jsou zatíženy naše odhady pravděpodobnosti, že něco nastane</a:t>
            </a:r>
          </a:p>
          <a:p>
            <a:endParaRPr lang="cs-CZ" dirty="0" smtClean="0"/>
          </a:p>
          <a:p>
            <a:pPr marL="0" lvl="1">
              <a:buNone/>
            </a:pPr>
            <a:r>
              <a:rPr lang="cs-CZ" sz="2000" i="1" dirty="0" smtClean="0"/>
              <a:t>	Jedné noci jeden taxík způsobil nehodu a ujel. V daném městě působí dvě taxikářské společnosti: Modrá a Zelená. Víte toto: a) ve městě je 85% Zelených taxíků a 15% Modrých; b) svědek tvrdí, že viděl Modrý taxík.</a:t>
            </a:r>
          </a:p>
          <a:p>
            <a:pPr marL="0" lvl="1">
              <a:buNone/>
            </a:pPr>
            <a:r>
              <a:rPr lang="cs-CZ" sz="2000" i="1" dirty="0" smtClean="0"/>
              <a:t>	Soud prověřoval svědkovu schopnost rozpoznat taxíky za snížené viditelnosti. Svědek postupně viděl větší počet taxíku, přičemž v polovině případů šlo o Zelené a v polovině o Modré taxíky, a správně jich rozpoznal 80% a ve 20% se mýlil. Jaká je pravděpodobnost, že nehodu způsobil Modrý taxík, a ne Zelený? </a:t>
            </a:r>
            <a:r>
              <a:rPr lang="cs-CZ" sz="1600" dirty="0" smtClean="0"/>
              <a:t>(</a:t>
            </a:r>
            <a:r>
              <a:rPr lang="cs-CZ" sz="1600" dirty="0" err="1" smtClean="0"/>
              <a:t>Tversky</a:t>
            </a:r>
            <a:r>
              <a:rPr lang="cs-CZ" sz="1600" dirty="0" smtClean="0"/>
              <a:t> &amp; </a:t>
            </a:r>
            <a:r>
              <a:rPr lang="cs-CZ" sz="1600" dirty="0" err="1" smtClean="0"/>
              <a:t>Kahneman</a:t>
            </a:r>
            <a:r>
              <a:rPr lang="cs-CZ" sz="1600" dirty="0" smtClean="0"/>
              <a:t>, 1980)</a:t>
            </a:r>
          </a:p>
          <a:p>
            <a:pPr marL="0" lvl="1">
              <a:buNone/>
            </a:pPr>
            <a:endParaRPr lang="cs-CZ" sz="1600" dirty="0" smtClean="0"/>
          </a:p>
          <a:p>
            <a:pPr marL="484632" lvl="3"/>
            <a:r>
              <a:rPr lang="cs-CZ" dirty="0" smtClean="0">
                <a:solidFill>
                  <a:schemeClr val="tx1"/>
                </a:solidFill>
              </a:rPr>
              <a:t>Lidé mají tendenci tvrdit, že odpověď je 80% procent… (amatéři:-P)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 descr="C:\Documents and Settings\Daniel Dostál\Plocha\BlueCabGreen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484784"/>
            <a:ext cx="1475656" cy="2527300"/>
          </a:xfrm>
          <a:prstGeom prst="rect">
            <a:avLst/>
          </a:prstGeom>
          <a:noFill/>
        </p:spPr>
      </p:pic>
      <p:pic>
        <p:nvPicPr>
          <p:cNvPr id="5" name="Picture 2" descr="C:\Documents and Settings\Daniel Dostál\Plocha\BlueCabGreen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996952"/>
            <a:ext cx="1475656" cy="2527300"/>
          </a:xfrm>
          <a:prstGeom prst="rect">
            <a:avLst/>
          </a:prstGeom>
          <a:noFill/>
        </p:spPr>
      </p:pic>
      <p:pic>
        <p:nvPicPr>
          <p:cNvPr id="7" name="Picture 2" descr="C:\Documents and Settings\Daniel Dostál\Plocha\BlueCabGreen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509120"/>
            <a:ext cx="1475656" cy="252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Heuristika reprezentativity:</a:t>
            </a:r>
          </a:p>
          <a:p>
            <a:pPr lvl="1"/>
            <a:r>
              <a:rPr lang="cs-CZ" sz="2000" dirty="0" smtClean="0"/>
              <a:t>tento popis byl vylosován ze souboru popisů 30 právníků a 70 inženýrů. S jakou pravděpodobností jde o právníka?</a:t>
            </a:r>
          </a:p>
          <a:p>
            <a:pPr lvl="1">
              <a:buNone/>
            </a:pPr>
            <a:endParaRPr lang="cs-CZ" sz="2000" dirty="0" smtClean="0"/>
          </a:p>
          <a:p>
            <a:pPr lvl="1">
              <a:buNone/>
            </a:pPr>
            <a:r>
              <a:rPr lang="cs-CZ" sz="1800" i="1" dirty="0" smtClean="0"/>
              <a:t>	</a:t>
            </a:r>
            <a:r>
              <a:rPr lang="cs-CZ" sz="1800" i="1" dirty="0" err="1" smtClean="0">
                <a:solidFill>
                  <a:schemeClr val="tx1"/>
                </a:solidFill>
              </a:rPr>
              <a:t>Dickovi</a:t>
            </a:r>
            <a:r>
              <a:rPr lang="cs-CZ" sz="1800" i="1" dirty="0" smtClean="0">
                <a:solidFill>
                  <a:schemeClr val="tx1"/>
                </a:solidFill>
              </a:rPr>
              <a:t> je 30 let. Je ženatý a nemá děti. Je to velmi schopný a motivovaný člověk. Má všechny předpoklady pro to být ve svém oboru velmi úspěšný. </a:t>
            </a:r>
            <a:r>
              <a:rPr lang="cs-CZ" sz="1800" i="1" dirty="0" err="1" smtClean="0">
                <a:solidFill>
                  <a:schemeClr val="tx1"/>
                </a:solidFill>
              </a:rPr>
              <a:t>Dick</a:t>
            </a:r>
            <a:r>
              <a:rPr lang="cs-CZ" sz="1800" i="1" dirty="0" smtClean="0">
                <a:solidFill>
                  <a:schemeClr val="tx1"/>
                </a:solidFill>
              </a:rPr>
              <a:t> je oblíbený u svých kolegů.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Tversky</a:t>
            </a:r>
            <a:r>
              <a:rPr lang="cs-CZ" sz="1600" dirty="0" smtClean="0"/>
              <a:t> &amp; </a:t>
            </a:r>
            <a:r>
              <a:rPr lang="cs-CZ" sz="1600" dirty="0" err="1" smtClean="0"/>
              <a:t>Kahneman</a:t>
            </a:r>
            <a:r>
              <a:rPr lang="cs-CZ" sz="1600" dirty="0" smtClean="0"/>
              <a:t>, 1974)</a:t>
            </a:r>
          </a:p>
          <a:p>
            <a:pPr lvl="1">
              <a:buNone/>
            </a:pPr>
            <a:endParaRPr lang="cs-CZ" sz="1800" dirty="0" smtClean="0"/>
          </a:p>
          <a:p>
            <a:pPr lvl="1"/>
            <a:r>
              <a:rPr lang="cs-CZ" sz="2000" dirty="0" smtClean="0"/>
              <a:t>lidé mají tendenci tvrdit, že šance je 50%, i když zde nejsou žádná vodítka</a:t>
            </a:r>
          </a:p>
          <a:p>
            <a:endParaRPr lang="cs-CZ" dirty="0" smtClean="0"/>
          </a:p>
          <a:p>
            <a:r>
              <a:rPr lang="cs-CZ" dirty="0" smtClean="0"/>
              <a:t>Heuristika dostupnosti</a:t>
            </a:r>
          </a:p>
          <a:p>
            <a:pPr lvl="1"/>
            <a:r>
              <a:rPr lang="cs-CZ" dirty="0" smtClean="0"/>
              <a:t>co si lépe vybavíme, to se nám zdá pravděpodobnější	</a:t>
            </a:r>
          </a:p>
          <a:p>
            <a:pPr lvl="2"/>
            <a:r>
              <a:rPr lang="cs-CZ" dirty="0" smtClean="0"/>
              <a:t>Existuje víc anglických slov, co začínají na „r“ nebo těch, co mají „r“ na třetím místě?</a:t>
            </a:r>
          </a:p>
          <a:p>
            <a:pPr lvl="2"/>
            <a:r>
              <a:rPr lang="cs-CZ" dirty="0" smtClean="0"/>
              <a:t>Experiment se jmény významných osobností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cs-CZ" dirty="0" smtClean="0"/>
              <a:t>Efekt podpory</a:t>
            </a:r>
          </a:p>
          <a:p>
            <a:pPr lvl="1"/>
            <a:r>
              <a:rPr lang="cs-CZ" dirty="0" smtClean="0"/>
              <a:t>která zdravotní pojištění je lepší, první nebo druhé?</a:t>
            </a:r>
          </a:p>
          <a:p>
            <a:pPr lvl="2"/>
            <a:r>
              <a:rPr lang="cs-CZ" dirty="0" smtClean="0"/>
              <a:t>kryje veškeré náklady spojené s hospitalizací v případě nemoci či úrazu</a:t>
            </a:r>
          </a:p>
          <a:p>
            <a:pPr lvl="2"/>
            <a:r>
              <a:rPr lang="cs-CZ" dirty="0" smtClean="0"/>
              <a:t>kryje veškeré náklady spojené s hospitalizací z jakékoli příčiny</a:t>
            </a:r>
          </a:p>
          <a:p>
            <a:pPr lvl="1"/>
            <a:r>
              <a:rPr lang="cs-CZ" dirty="0" smtClean="0"/>
              <a:t>lidí jsou ochotni více zaplatit za první…</a:t>
            </a:r>
          </a:p>
          <a:p>
            <a:endParaRPr lang="cs-CZ" dirty="0" smtClean="0"/>
          </a:p>
          <a:p>
            <a:r>
              <a:rPr lang="cs-CZ" dirty="0" smtClean="0"/>
              <a:t>Zarámování</a:t>
            </a:r>
          </a:p>
          <a:p>
            <a:pPr lvl="1"/>
            <a:r>
              <a:rPr lang="cs-CZ" dirty="0" smtClean="0"/>
              <a:t>dva plány léčby španělské chřipky </a:t>
            </a:r>
            <a:r>
              <a:rPr lang="cs-CZ" sz="1800" dirty="0" smtClean="0"/>
              <a:t>(viz Plháková, 2000)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Vnímaná oprávněnost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Obhajoba lidského úsudku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jsou lidé opravdu zmatení iracionální tvorové, co se rozhodují nesmyslně?</a:t>
            </a:r>
          </a:p>
          <a:p>
            <a:r>
              <a:rPr lang="cs-CZ" dirty="0" smtClean="0"/>
              <a:t>nejsou – lidé jsou specialisté na řešení reálných špatně definovaných problémů</a:t>
            </a:r>
          </a:p>
          <a:p>
            <a:pPr lvl="1"/>
            <a:r>
              <a:rPr lang="cs-CZ" dirty="0" smtClean="0"/>
              <a:t>vraťme se k taxíkům: pokud žijeme od malička ve městě, kde je většina taxíků Zelených, tak o tom samozřejmě víme… a pokud i přesto tvrdíme, že jsme u nehody viděli vzácný Modrý taxík, tak si jsme zřejmě docela jisti </a:t>
            </a:r>
            <a:r>
              <a:rPr lang="cs-CZ" sz="2000" dirty="0" smtClean="0"/>
              <a:t>(odchylku způsobenou různými počty jsme zkrátka započetli zcela bezděčně už při vnímání)</a:t>
            </a:r>
          </a:p>
          <a:p>
            <a:pPr lvl="1"/>
            <a:r>
              <a:rPr lang="cs-CZ" sz="2400" dirty="0" smtClean="0"/>
              <a:t>a nebo k inženýrům: Jak můžeme jedinečnému jevu přisuzovat pravděpodobnost? To lze jen hypotetickém světě, kde nežijeme.</a:t>
            </a:r>
          </a:p>
          <a:p>
            <a:pPr lvl="1"/>
            <a:r>
              <a:rPr lang="cs-CZ" sz="2400" dirty="0" smtClean="0"/>
              <a:t>lidské rozhodování zkrátka neslouží k tomu, abychom řešili matematické úkoly…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Hypotéza somatických markerů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autorem americký neuropsycholog portugalského původu Antonio Damasio</a:t>
            </a:r>
          </a:p>
          <a:p>
            <a:endParaRPr lang="cs-CZ" dirty="0" smtClean="0"/>
          </a:p>
          <a:p>
            <a:r>
              <a:rPr lang="cs-CZ" dirty="0" smtClean="0"/>
              <a:t>rozhodování není výhradně kognitivní záležitostí – ústřední roli zde hrají emoce</a:t>
            </a:r>
          </a:p>
          <a:p>
            <a:endParaRPr lang="cs-CZ" dirty="0" smtClean="0"/>
          </a:p>
          <a:p>
            <a:r>
              <a:rPr lang="cs-CZ" dirty="0" smtClean="0"/>
              <a:t>emoce je fyziologická reakce organismu na podnět (ať už skutečný nebo představovaný), do vědomí se pak promítne jako pocit (návaznost na James-</a:t>
            </a:r>
            <a:r>
              <a:rPr lang="cs-CZ" dirty="0" err="1" smtClean="0"/>
              <a:t>Langeovu</a:t>
            </a:r>
            <a:r>
              <a:rPr lang="cs-CZ" dirty="0" smtClean="0"/>
              <a:t> teorii)</a:t>
            </a:r>
          </a:p>
          <a:p>
            <a:endParaRPr lang="cs-CZ" dirty="0" smtClean="0"/>
          </a:p>
          <a:p>
            <a:r>
              <a:rPr lang="cs-CZ" dirty="0" smtClean="0"/>
              <a:t>Damasio tvrdí, že tyhle tělesné impulsy používáme k rozhodování a nazývá je somatickými markery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Rozhodování tedy probíhá tak, že si v okamžiku procházíme všechna možná řešení a sledujeme naši tělesnou odezvu</a:t>
            </a:r>
          </a:p>
          <a:p>
            <a:r>
              <a:rPr lang="cs-CZ" dirty="0" smtClean="0"/>
              <a:t>vybereme to řešení, na které tělo reaguje nejkladnější odezvou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Kritika</a:t>
            </a:r>
            <a:r>
              <a:rPr lang="cs-CZ" dirty="0" smtClean="0"/>
              <a:t> (stejná jako u J.-L. teorie): Tohle by bylo nesmírně pomalé – potřebujeme desetiny vteřin až celé vteřiny, aby tělo zareagovalo – rozhodování je rychlejší!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Damasiova</a:t>
            </a:r>
            <a:r>
              <a:rPr lang="cs-CZ" dirty="0" smtClean="0">
                <a:solidFill>
                  <a:srgbClr val="FF0000"/>
                </a:solidFill>
              </a:rPr>
              <a:t> odpověď</a:t>
            </a:r>
            <a:r>
              <a:rPr lang="cs-CZ" dirty="0" smtClean="0"/>
              <a:t>: a proto se u lidí vyvinula zkratka – mozek dokáže tělesné reakce simulovat, čímž do jisté míry nahradí potřebnou skutečnou odpověď těla. 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(Teď to vypadá jako pěkná </a:t>
            </a:r>
            <a:r>
              <a:rPr lang="cs-CZ" sz="2200" dirty="0" err="1" smtClean="0">
                <a:solidFill>
                  <a:schemeClr val="bg1">
                    <a:lumMod val="50000"/>
                  </a:schemeClr>
                </a:solidFill>
              </a:rPr>
              <a:t>pakárna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 – proč se bavíme o tělesných odezvách, když nakonec celý systém leží v mozku? Je to kvůli tomu, že se jedná o evoluční novinku a evoluce nic nebere zpět, jen stará řešení přelepuje novými… navíc tyhle simulované impulsy jsou méně přesvědčivé než ty skutečné)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niel Dostál\Plocha\brain.png"/>
          <p:cNvPicPr>
            <a:picLocks noChangeAspect="1" noChangeArrowheads="1"/>
          </p:cNvPicPr>
          <p:nvPr/>
        </p:nvPicPr>
        <p:blipFill>
          <a:blip r:embed="rId2" cstate="print">
            <a:lum bright="67000" contrast="-80000"/>
          </a:blip>
          <a:stretch>
            <a:fillRect/>
          </a:stretch>
        </p:blipFill>
        <p:spPr bwMode="auto">
          <a:xfrm>
            <a:off x="539552" y="260648"/>
            <a:ext cx="7239000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/>
          <p:cNvSpPr/>
          <p:nvPr/>
        </p:nvSpPr>
        <p:spPr>
          <a:xfrm>
            <a:off x="6012160" y="2276872"/>
            <a:ext cx="1728192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Senzorické oblasti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75856" y="1844824"/>
            <a:ext cx="1728192" cy="1296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Amygdala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139952" y="2780928"/>
            <a:ext cx="1872208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Hypothalamus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4067944" y="188640"/>
            <a:ext cx="1728192" cy="129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Somato</a:t>
            </a:r>
            <a:r>
              <a:rPr lang="cs-CZ" sz="1600" dirty="0" smtClean="0">
                <a:solidFill>
                  <a:schemeClr val="tx1"/>
                </a:solidFill>
              </a:rPr>
              <a:t>-senzorické oblasti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395536" y="2564904"/>
            <a:ext cx="1944216" cy="129614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Ventro</a:t>
            </a:r>
            <a:r>
              <a:rPr lang="cs-CZ" sz="1600" dirty="0" smtClean="0">
                <a:solidFill>
                  <a:schemeClr val="tx1"/>
                </a:solidFill>
              </a:rPr>
              <a:t>-mediální prefrontální kůra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627784" y="2996952"/>
            <a:ext cx="1728192" cy="1296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Thalamus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Documents and Settings\Daniel Dostál\Plocha\Spider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085558" cy="1160364"/>
          </a:xfrm>
          <a:prstGeom prst="rect">
            <a:avLst/>
          </a:prstGeom>
          <a:noFill/>
        </p:spPr>
      </p:pic>
      <p:pic>
        <p:nvPicPr>
          <p:cNvPr id="13" name="Picture 4" descr="C:\Documents and Settings\Daniel Dostál\Plocha\Spider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72892"/>
            <a:ext cx="1085558" cy="1160364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 rot="21055438">
            <a:off x="3203848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Popláááách</a:t>
            </a:r>
            <a:r>
              <a:rPr lang="cs-CZ" dirty="0" smtClean="0">
                <a:solidFill>
                  <a:srgbClr val="FF0000"/>
                </a:solidFill>
              </a:rPr>
              <a:t>!!!!!!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309856">
            <a:off x="2289974" y="4216060"/>
            <a:ext cx="337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Vypadá to zajímavě – pošleme to do vědomí…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 rot="21055438">
            <a:off x="4516051" y="345289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Spustit tělesnou odezvu!!!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 rot="21055438">
            <a:off x="4681914" y="568340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Bušení srdce, rychlý dech, pocení…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Obláček 18"/>
          <p:cNvSpPr/>
          <p:nvPr/>
        </p:nvSpPr>
        <p:spPr>
          <a:xfrm>
            <a:off x="6300192" y="260648"/>
            <a:ext cx="1440160" cy="1296144"/>
          </a:xfrm>
          <a:prstGeom prst="cloudCallout">
            <a:avLst>
              <a:gd name="adj1" fmla="val -81680"/>
              <a:gd name="adj2" fmla="val 67399"/>
            </a:avLst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923928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A máš strach!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15617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Vidíš pavouka!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79512" y="1166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Zpracování emočně nabitého vjemu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1111E-6 C 0.07951 -0.06204 0.15902 -0.12385 0.20677 -0.17963 C 0.25486 -0.23542 0.27135 -0.30764 0.2875 -0.33519 C 0.30364 -0.36274 0.30382 -0.35371 0.30416 -0.3444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1.11111E-6 C 0.06614 -0.03241 0.12882 -0.06458 0.16649 -0.09352 C 0.20434 -0.12245 0.21736 -0.15995 0.23021 -0.17431 C 0.24305 -0.18843 0.24323 -0.18403 0.2434 -0.17917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23 -0.17917 C 0.33663 -0.11065 0.43021 -0.04213 0.49878 -0.06621 C 0.56736 -0.09028 0.61076 -0.20695 0.65434 -0.32362 " pathEditMode="relative" ptsTypes="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46 0.03009 0.08108 0.06018 0.10139 0.08518 C 0.12171 0.11018 0.11893 0.13865 0.12223 0.15 " pathEditMode="relative" ptsTypes="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-0.02535 0.06343 -0.0507 0.12709 -0.06355 0.17963 C -0.07605 0.23264 -0.07448 0.29283 -0.07657 0.31713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48 -0.11065 0.09913 -0.22107 0.09722 -0.33704 C 0.09531 -0.45301 0.004 -0.65672 -0.01111 -0.6963 " pathEditMode="relative" ptsTypes="a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08 0.03102 0.10416 0.06204 0.14583 0.07963 C 0.1875 0.09699 0.23264 0.09977 0.25 0.10371 " pathEditMode="relative" ptsTypes="a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-0.00695 C 0.02969 -0.05556 0.04566 -0.10394 0.0434 -0.13866 C 0.04115 -0.17338 0.00799 -0.20255 0.00017 -0.21597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8" grpId="2"/>
      <p:bldP spid="16" grpId="0"/>
      <p:bldP spid="16" grpId="1"/>
      <p:bldP spid="1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měření inteligence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mtClean="0"/>
              <a:t>Lekce druhá</a:t>
            </a:r>
            <a:endParaRPr lang="cs-CZ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 descr="C:\Documents and Settings\Daniel Dostál\Plocha\chickeniq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44822" cy="4176464"/>
          </a:xfrm>
          <a:prstGeom prst="rect">
            <a:avLst/>
          </a:prstGeom>
          <a:noFill/>
        </p:spPr>
      </p:pic>
      <p:pic>
        <p:nvPicPr>
          <p:cNvPr id="2050" name="Picture 2" descr="C:\Documents and Settings\Daniel Dostál\Plocha\demotivational-poster-18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413880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niel Dostál\Plocha\brain.png"/>
          <p:cNvPicPr>
            <a:picLocks noChangeAspect="1" noChangeArrowheads="1"/>
          </p:cNvPicPr>
          <p:nvPr/>
        </p:nvPicPr>
        <p:blipFill>
          <a:blip r:embed="rId2" cstate="print">
            <a:lum bright="67000" contrast="-80000"/>
          </a:blip>
          <a:stretch>
            <a:fillRect/>
          </a:stretch>
        </p:blipFill>
        <p:spPr bwMode="auto">
          <a:xfrm>
            <a:off x="539552" y="260648"/>
            <a:ext cx="7239000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Elipsa 25"/>
          <p:cNvSpPr/>
          <p:nvPr/>
        </p:nvSpPr>
        <p:spPr>
          <a:xfrm>
            <a:off x="6012160" y="2276872"/>
            <a:ext cx="1728192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Senzorické oblasti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3275856" y="1844824"/>
            <a:ext cx="1728192" cy="1296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Amygdala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4139952" y="2780928"/>
            <a:ext cx="1872208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Hypothalamus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067944" y="188640"/>
            <a:ext cx="1728192" cy="129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Somato</a:t>
            </a:r>
            <a:r>
              <a:rPr lang="cs-CZ" sz="1600" dirty="0" smtClean="0">
                <a:solidFill>
                  <a:schemeClr val="tx1"/>
                </a:solidFill>
              </a:rPr>
              <a:t>-senzorické oblasti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95536" y="2564904"/>
            <a:ext cx="1944216" cy="129614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Ventro</a:t>
            </a:r>
            <a:r>
              <a:rPr lang="cs-CZ" sz="1600" dirty="0" smtClean="0">
                <a:solidFill>
                  <a:schemeClr val="tx1"/>
                </a:solidFill>
              </a:rPr>
              <a:t>-mediální prefrontální kůra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2627784" y="2996952"/>
            <a:ext cx="1728192" cy="1296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Thalamus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 rot="21055438">
            <a:off x="3203848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Popláááách</a:t>
            </a:r>
            <a:r>
              <a:rPr lang="cs-CZ" dirty="0" smtClean="0">
                <a:solidFill>
                  <a:srgbClr val="FF0000"/>
                </a:solidFill>
              </a:rPr>
              <a:t>!!!!!!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 rot="21055438">
            <a:off x="4516051" y="345289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Spustit tělesnou odezvu!!!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Obláček 21"/>
          <p:cNvSpPr/>
          <p:nvPr/>
        </p:nvSpPr>
        <p:spPr>
          <a:xfrm>
            <a:off x="6660232" y="1196752"/>
            <a:ext cx="1440160" cy="14401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 rot="21055438">
            <a:off x="4681914" y="568340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Bušení srdce, rychlý dech, pocení…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Obláček 18"/>
          <p:cNvSpPr/>
          <p:nvPr/>
        </p:nvSpPr>
        <p:spPr>
          <a:xfrm>
            <a:off x="6300192" y="260648"/>
            <a:ext cx="1440160" cy="1296144"/>
          </a:xfrm>
          <a:prstGeom prst="cloudCallout">
            <a:avLst>
              <a:gd name="adj1" fmla="val -81680"/>
              <a:gd name="adj2" fmla="val 67399"/>
            </a:avLst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923928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A máš strach!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1166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Zpracování emočně nabité představy</a:t>
            </a:r>
            <a:endParaRPr lang="cs-CZ" dirty="0"/>
          </a:p>
        </p:txBody>
      </p:sp>
      <p:pic>
        <p:nvPicPr>
          <p:cNvPr id="4100" name="Picture 4" descr="C:\Documents and Settings\Daniel Dostál\Plocha\Spider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340768"/>
            <a:ext cx="1085558" cy="116036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5940152" y="10527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Představuješ si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pavouka.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 rot="309856">
            <a:off x="22229" y="3867817"/>
            <a:ext cx="337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Hmm</a:t>
            </a:r>
            <a:r>
              <a:rPr lang="cs-CZ" dirty="0" smtClean="0">
                <a:solidFill>
                  <a:srgbClr val="002060"/>
                </a:solidFill>
              </a:rPr>
              <a:t>… představa pavouka– vyhodnotíme emoční obsah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55556E-6 C -0.1302 -0.04374 -0.26041 -0.08726 -0.36944 -0.0611 C -0.47846 -0.03495 -0.56631 0.06112 -0.65416 0.15741 " pathEditMode="relative" ptsTypes="aaA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417 0.15741 C -0.60104 0.1426 -0.54792 0.12802 -0.50694 0.12408 C -0.46597 0.12014 -0.43715 0.12663 -0.40833 0.13334 " pathEditMode="relative" ptsTypes="a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46 0.03009 0.08108 0.06018 0.10139 0.08518 C 0.12171 0.11018 0.11893 0.13865 0.12223 0.15 " pathEditMode="relative" ptsTypes="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-0.02535 0.06343 -0.0507 0.12709 -0.06355 0.17963 C -0.07605 0.23264 -0.07448 0.29283 -0.07657 0.31713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48 -0.11065 0.09913 -0.22107 0.09722 -0.33704 C 0.09531 -0.45301 0.004 -0.65672 -0.01111 -0.6963 " pathEditMode="relative" ptsTypes="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08 0.03102 0.10416 0.06204 0.14583 0.07963 C 0.1875 0.09699 0.23264 0.09977 0.25 0.10371 " pathEditMode="relative" ptsTypes="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4 -0.01945 0.02066 -0.03889 0.02361 -0.05741 C 0.02656 -0.07593 0.02222 -0.09352 0.01805 -0.11112 " pathEditMode="relative" ptsTypes="a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7" grpId="0"/>
      <p:bldP spid="17" grpId="1"/>
      <p:bldP spid="17" grpId="2"/>
      <p:bldP spid="22" grpId="0" animBg="1"/>
      <p:bldP spid="18" grpId="0"/>
      <p:bldP spid="18" grpId="1"/>
      <p:bldP spid="18" grpId="2"/>
      <p:bldP spid="19" grpId="0" animBg="1"/>
      <p:bldP spid="20" grpId="0"/>
      <p:bldP spid="20" grpId="1"/>
      <p:bldP spid="24" grpId="0"/>
      <p:bldP spid="24" grpId="1"/>
      <p:bldP spid="25" grpId="0"/>
      <p:bldP spid="25" grpId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niel Dostál\Plocha\brain.png"/>
          <p:cNvPicPr>
            <a:picLocks noChangeAspect="1" noChangeArrowheads="1"/>
          </p:cNvPicPr>
          <p:nvPr/>
        </p:nvPicPr>
        <p:blipFill>
          <a:blip r:embed="rId2" cstate="print">
            <a:lum bright="67000" contrast="-80000"/>
          </a:blip>
          <a:stretch>
            <a:fillRect/>
          </a:stretch>
        </p:blipFill>
        <p:spPr bwMode="auto">
          <a:xfrm>
            <a:off x="539552" y="260648"/>
            <a:ext cx="7239000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Elipsa 25"/>
          <p:cNvSpPr/>
          <p:nvPr/>
        </p:nvSpPr>
        <p:spPr>
          <a:xfrm>
            <a:off x="6012160" y="2276872"/>
            <a:ext cx="1728192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Senzorické oblasti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3275856" y="1844824"/>
            <a:ext cx="1728192" cy="1296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Amygdala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4139952" y="2780928"/>
            <a:ext cx="1872208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Hypothalamus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067944" y="188640"/>
            <a:ext cx="1728192" cy="129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Somato</a:t>
            </a:r>
            <a:r>
              <a:rPr lang="cs-CZ" sz="1600" dirty="0" smtClean="0">
                <a:solidFill>
                  <a:schemeClr val="tx1"/>
                </a:solidFill>
              </a:rPr>
              <a:t>-senzorické oblasti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95536" y="2564904"/>
            <a:ext cx="1944216" cy="129614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Ventro</a:t>
            </a:r>
            <a:r>
              <a:rPr lang="cs-CZ" sz="1600" dirty="0" smtClean="0">
                <a:solidFill>
                  <a:schemeClr val="tx1"/>
                </a:solidFill>
              </a:rPr>
              <a:t>-mediální prefrontální kůra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2627784" y="2996952"/>
            <a:ext cx="1728192" cy="1296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Thalamus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2" name="Obláček 21"/>
          <p:cNvSpPr/>
          <p:nvPr/>
        </p:nvSpPr>
        <p:spPr>
          <a:xfrm>
            <a:off x="6660232" y="1196752"/>
            <a:ext cx="1440160" cy="144016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áček 18"/>
          <p:cNvSpPr/>
          <p:nvPr/>
        </p:nvSpPr>
        <p:spPr>
          <a:xfrm>
            <a:off x="6300192" y="260648"/>
            <a:ext cx="1440160" cy="1296144"/>
          </a:xfrm>
          <a:prstGeom prst="cloudCallout">
            <a:avLst>
              <a:gd name="adj1" fmla="val -81680"/>
              <a:gd name="adj2" fmla="val 67399"/>
            </a:avLst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923928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A máš strach!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1166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Zpracování emočně nabité představy pomocí zkratky bez užití těla</a:t>
            </a:r>
            <a:endParaRPr lang="cs-CZ" dirty="0"/>
          </a:p>
        </p:txBody>
      </p:sp>
      <p:pic>
        <p:nvPicPr>
          <p:cNvPr id="4100" name="Picture 4" descr="C:\Documents and Settings\Daniel Dostál\Plocha\Spider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340768"/>
            <a:ext cx="1085558" cy="116036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5940152" y="10527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Představuješ si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pavouka.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 rot="309856">
            <a:off x="59630" y="3794123"/>
            <a:ext cx="3379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Hmm</a:t>
            </a:r>
            <a:r>
              <a:rPr lang="cs-CZ" dirty="0" smtClean="0">
                <a:solidFill>
                  <a:srgbClr val="002060"/>
                </a:solidFill>
              </a:rPr>
              <a:t>… představa pavouka…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už ji vidím potřetí a vždycky jsem měl strach – nebudu se zdržovat a přeskočím pár zastávek…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119675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Předstírám bušení srdce, rychlý dech, pocení…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111E-6 C -0.13038 -0.04375 -0.26059 -0.08727 -0.36962 -0.06111 C -0.47865 -0.03495 -0.56649 0.06111 -0.65434 0.15741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417 0.15741 C -0.60018 0.05486 -0.54479 -0.04722 -0.49271 -0.09977 C -0.44063 -0.15139 -0.39184 -0.15717 -0.34236 -0.16041 " pathEditMode="relative" rAng="-1610110" ptsTypes="a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08 0.03102 0.10416 0.06204 0.14583 0.07963 C 0.1875 0.09699 0.23264 0.09977 0.25 0.10371 " pathEditMode="relative" ptsTypes="a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4 -0.01945 0.02066 -0.03889 0.02361 -0.05741 C 0.02656 -0.07593 0.02222 -0.09352 0.01805 -0.11112 " pathEditMode="relative" ptsTypes="a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/>
      <p:bldP spid="20" grpId="1"/>
      <p:bldP spid="24" grpId="0"/>
      <p:bldP spid="24" grpId="1"/>
      <p:bldP spid="25" grpId="0"/>
      <p:bldP spid="25" grpId="1"/>
      <p:bldP spid="2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Dodatek: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Bayesova</a:t>
            </a:r>
            <a:r>
              <a:rPr lang="cs-CZ" dirty="0" smtClean="0"/>
              <a:t> věta,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objevili jste metodu, která dokáže u dítěte předpovědět propuknutí schizofrenie v průběhu života s přesností 95%</a:t>
            </a:r>
          </a:p>
          <a:p>
            <a:endParaRPr lang="cs-CZ" dirty="0" smtClean="0"/>
          </a:p>
          <a:p>
            <a:r>
              <a:rPr lang="cs-CZ" dirty="0" smtClean="0"/>
              <a:t>otestovali jste náhodně vybrané dítě a test byl pozitivní</a:t>
            </a:r>
          </a:p>
          <a:p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jaká je pravděpodobnost, že u dítěte skutečně v budoucnu propukne schizofrenie?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 smtClean="0">
                <a:solidFill>
                  <a:srgbClr val="FF0000"/>
                </a:solidFill>
              </a:rPr>
              <a:t>jaká je pravděpodobnost téhož, když vezmeme v úvahu, že prevalence schizofrenie je 1%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Tvořivost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devátá a desátá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Daniel Dostál\Plocha\kbd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7"/>
            <a:ext cx="4169887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Kdo je tvořivý člověk?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takový, co je schopen produkovat něco:</a:t>
            </a:r>
          </a:p>
          <a:p>
            <a:pPr lvl="1"/>
            <a:r>
              <a:rPr lang="cs-CZ" dirty="0" smtClean="0"/>
              <a:t>nového (originálního)</a:t>
            </a:r>
          </a:p>
          <a:p>
            <a:pPr lvl="1"/>
            <a:r>
              <a:rPr lang="cs-CZ" dirty="0" smtClean="0"/>
              <a:t>hodnotného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jak můžeme poznat, kdo tuto schopnost má?</a:t>
            </a:r>
          </a:p>
          <a:p>
            <a:pPr lvl="1"/>
            <a:r>
              <a:rPr lang="cs-CZ" dirty="0" smtClean="0"/>
              <a:t>člověk se prosadí – je považován za génia (tohle je nejčastější koncepce; předpokládá, že tvořivý člověk nedokáže netvořit, a ten kdo netvoří tvořivý prostě není)</a:t>
            </a:r>
          </a:p>
          <a:p>
            <a:pPr lvl="1">
              <a:buNone/>
            </a:pPr>
            <a:r>
              <a:rPr lang="cs-CZ" dirty="0" smtClean="0"/>
              <a:t>				</a:t>
            </a:r>
            <a:r>
              <a:rPr lang="cs-CZ" b="1" dirty="0" smtClean="0">
                <a:solidFill>
                  <a:srgbClr val="FF0000"/>
                </a:solidFill>
              </a:rPr>
              <a:t>X</a:t>
            </a:r>
          </a:p>
          <a:p>
            <a:pPr lvl="1"/>
            <a:r>
              <a:rPr lang="cs-CZ" dirty="0" smtClean="0"/>
              <a:t>poznáme jej, až jej otestujeme (tzn. tvořivost může být i nenápadná, protože to je jen jedna ze specifických převážně kognitivních vlastností)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=&gt; v celém výzkumu tvořivosti panuje dvojakost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cs-CZ" dirty="0" smtClean="0"/>
              <a:t>Tradičně se tyto dvě kreativity označují jako:</a:t>
            </a:r>
          </a:p>
          <a:p>
            <a:pPr lvl="1"/>
            <a:r>
              <a:rPr lang="cs-CZ" dirty="0" smtClean="0"/>
              <a:t>Big-C (kreativita geniů neměřitelná testy)</a:t>
            </a:r>
          </a:p>
          <a:p>
            <a:pPr lvl="1"/>
            <a:r>
              <a:rPr lang="cs-CZ" dirty="0" err="1" smtClean="0"/>
              <a:t>Little</a:t>
            </a:r>
            <a:r>
              <a:rPr lang="cs-CZ" dirty="0" smtClean="0"/>
              <a:t>-c (každodenní kreativita, kterou můžeme sledovat u každého</a:t>
            </a:r>
          </a:p>
          <a:p>
            <a:pPr lvl="1"/>
            <a:endParaRPr lang="cs-CZ" dirty="0"/>
          </a:p>
          <a:p>
            <a:r>
              <a:rPr lang="cs-CZ" sz="2400" dirty="0" smtClean="0"/>
              <a:t>Někdy se můžeme setkat i s dalším rozšířením tohoto dělení</a:t>
            </a:r>
          </a:p>
          <a:p>
            <a:pPr lvl="1"/>
            <a:r>
              <a:rPr lang="cs-CZ" sz="2000" dirty="0" smtClean="0"/>
              <a:t>Mimi-c (</a:t>
            </a:r>
            <a:r>
              <a:rPr lang="en-US" sz="2000" dirty="0" smtClean="0"/>
              <a:t>novel and personally meaningful interpretation of experiences, actions, and events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Pro-c (kreativita u profesionálů, např. umělců, kteří však nepatří přímo do big-C) </a:t>
            </a:r>
            <a:r>
              <a:rPr lang="cs-CZ" sz="1200" dirty="0" smtClean="0"/>
              <a:t>(viz </a:t>
            </a:r>
            <a:r>
              <a:rPr lang="cs-CZ" sz="1200" dirty="0"/>
              <a:t>Kaufman, </a:t>
            </a:r>
            <a:r>
              <a:rPr lang="cs-CZ" sz="1200" dirty="0" err="1" smtClean="0"/>
              <a:t>Beghetto</a:t>
            </a:r>
            <a:r>
              <a:rPr lang="cs-CZ" sz="1200" dirty="0" smtClean="0"/>
              <a:t> 2009)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992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Fáze tvůrčího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příprava (pochopení problému)</a:t>
            </a:r>
          </a:p>
          <a:p>
            <a:pPr marL="514350" indent="-514350">
              <a:buAutoNum type="arabicParenR"/>
            </a:pPr>
            <a:r>
              <a:rPr lang="cs-CZ" dirty="0" smtClean="0"/>
              <a:t>inkubace (zaměření pozornosti jinam)</a:t>
            </a:r>
          </a:p>
          <a:p>
            <a:pPr marL="514350" indent="-514350">
              <a:buAutoNum type="arabicParenR"/>
            </a:pPr>
            <a:r>
              <a:rPr lang="cs-CZ" dirty="0" smtClean="0"/>
              <a:t>iluminace (osvícení... aha zážitek)</a:t>
            </a:r>
          </a:p>
          <a:p>
            <a:pPr marL="514350" indent="-514350">
              <a:buAutoNum type="arabicParenR"/>
            </a:pPr>
            <a:r>
              <a:rPr lang="cs-CZ" dirty="0" smtClean="0"/>
              <a:t>verifikace (ověření platnosti nalezeného)</a:t>
            </a:r>
          </a:p>
          <a:p>
            <a:pPr marL="0" indent="0" algn="r">
              <a:buNone/>
            </a:pPr>
            <a:r>
              <a:rPr lang="cs-CZ" sz="1800" dirty="0" smtClean="0"/>
              <a:t>(G. </a:t>
            </a:r>
            <a:r>
              <a:rPr lang="cs-CZ" sz="1800" dirty="0" err="1" smtClean="0"/>
              <a:t>Wallas</a:t>
            </a:r>
            <a:r>
              <a:rPr lang="cs-CZ" sz="1800" dirty="0" smtClean="0"/>
              <a:t>, 1926)</a:t>
            </a: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Původ tvořivosti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Tvořivost je ve svém širším pojetí nesmírně komplexní vlastnost, původ má v řadě zdrojů:</a:t>
            </a:r>
          </a:p>
          <a:p>
            <a:pPr lvl="1"/>
            <a:r>
              <a:rPr lang="cs-CZ" dirty="0" smtClean="0"/>
              <a:t> sociální faktory</a:t>
            </a:r>
          </a:p>
          <a:p>
            <a:pPr lvl="2"/>
            <a:r>
              <a:rPr lang="cs-CZ" dirty="0" smtClean="0"/>
              <a:t>celospolečenské</a:t>
            </a:r>
          </a:p>
          <a:p>
            <a:pPr lvl="2"/>
            <a:r>
              <a:rPr lang="cs-CZ" dirty="0" smtClean="0"/>
              <a:t>rodina a blízcí lidé</a:t>
            </a:r>
          </a:p>
          <a:p>
            <a:pPr lvl="2"/>
            <a:r>
              <a:rPr lang="cs-CZ" dirty="0" smtClean="0"/>
              <a:t>vzdělání</a:t>
            </a:r>
          </a:p>
          <a:p>
            <a:pPr lvl="2"/>
            <a:r>
              <a:rPr lang="cs-CZ" dirty="0" smtClean="0"/>
              <a:t>druh motivace</a:t>
            </a:r>
          </a:p>
          <a:p>
            <a:pPr lvl="1"/>
            <a:r>
              <a:rPr lang="cs-CZ" dirty="0" smtClean="0"/>
              <a:t>osobnostní faktory</a:t>
            </a:r>
          </a:p>
          <a:p>
            <a:pPr lvl="2"/>
            <a:r>
              <a:rPr lang="cs-CZ" dirty="0" smtClean="0"/>
              <a:t>kognitivní (způsob myšlení)</a:t>
            </a:r>
          </a:p>
          <a:p>
            <a:pPr lvl="2"/>
            <a:r>
              <a:rPr lang="cs-CZ" dirty="0" smtClean="0"/>
              <a:t>struktura osobnosti (temperament…)</a:t>
            </a:r>
          </a:p>
          <a:p>
            <a:pPr lvl="1"/>
            <a:r>
              <a:rPr lang="cs-CZ" dirty="0" smtClean="0"/>
              <a:t>biologické faktory</a:t>
            </a:r>
          </a:p>
          <a:p>
            <a:pPr lvl="2"/>
            <a:r>
              <a:rPr lang="cs-CZ" dirty="0" smtClean="0"/>
              <a:t>hemisférická specializace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celospolečenské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cs-CZ" dirty="0" smtClean="0"/>
              <a:t>společnost zřejmě hraje klíčovou roli: </a:t>
            </a:r>
            <a:r>
              <a:rPr lang="cs-CZ" sz="2000" dirty="0" smtClean="0"/>
              <a:t>v Anglii se mezi roky 1450 a 1550 nenarodil jediný génius… mezi roky 1550 a 1650 se potkávali na ulici (</a:t>
            </a:r>
            <a:r>
              <a:rPr lang="cs-CZ" sz="2000" dirty="0" err="1" smtClean="0"/>
              <a:t>Kroeber</a:t>
            </a:r>
            <a:r>
              <a:rPr lang="cs-CZ" sz="2000" dirty="0" smtClean="0"/>
              <a:t>, 1944)</a:t>
            </a:r>
          </a:p>
          <a:p>
            <a:endParaRPr lang="cs-CZ" sz="2000" dirty="0" smtClean="0"/>
          </a:p>
          <a:p>
            <a:r>
              <a:rPr lang="cs-CZ" sz="2400" dirty="0" smtClean="0"/>
              <a:t>jsou géniové produktem doby nebo doba výrobkem géniů? </a:t>
            </a:r>
            <a:r>
              <a:rPr lang="cs-CZ" sz="2000" dirty="0" smtClean="0"/>
              <a:t>(James: jiskru zažehne skupina jednotlivců, kteří tvořivostí nakazí celou společnost a ta i po jejich smrti tvoří)</a:t>
            </a:r>
          </a:p>
          <a:p>
            <a:endParaRPr lang="cs-CZ" sz="2000" dirty="0" smtClean="0"/>
          </a:p>
          <a:p>
            <a:r>
              <a:rPr lang="cs-CZ" sz="2000" dirty="0" smtClean="0"/>
              <a:t>Pravděpodobnější se zdá první možnost – </a:t>
            </a:r>
            <a:r>
              <a:rPr lang="cs-CZ" sz="2000" dirty="0" err="1" smtClean="0"/>
              <a:t>Arieti</a:t>
            </a:r>
            <a:r>
              <a:rPr lang="cs-CZ" sz="2000" dirty="0" smtClean="0"/>
              <a:t> vypozoroval určité znaky typické pro tvořivou společnost: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 smtClean="0"/>
              <a:t>Arietiho</a:t>
            </a:r>
            <a:r>
              <a:rPr lang="cs-CZ" dirty="0" smtClean="0"/>
              <a:t> znaky „</a:t>
            </a:r>
            <a:r>
              <a:rPr lang="cs-CZ" dirty="0" err="1" smtClean="0"/>
              <a:t>kreativogenické</a:t>
            </a:r>
            <a:r>
              <a:rPr lang="cs-CZ" dirty="0" smtClean="0"/>
              <a:t>“ společnosti:</a:t>
            </a:r>
          </a:p>
          <a:p>
            <a:pPr lvl="1"/>
            <a:r>
              <a:rPr lang="cs-CZ" dirty="0" smtClean="0"/>
              <a:t>Dostupnost kulturních a fyzických prostředků (Mozart by se mezi Eskymáky neprosadil).</a:t>
            </a:r>
          </a:p>
          <a:p>
            <a:pPr lvl="1"/>
            <a:r>
              <a:rPr lang="cs-CZ" dirty="0" smtClean="0"/>
              <a:t>Otevřenost kulturním stimulům (společnost musí o produkty tvoření stát).</a:t>
            </a:r>
          </a:p>
          <a:p>
            <a:pPr lvl="1"/>
            <a:r>
              <a:rPr lang="cs-CZ" dirty="0" smtClean="0"/>
              <a:t>Důraz na cestu k něčemu ne na pouhý bytí (příliš pohodlné kultury netvoří).</a:t>
            </a:r>
          </a:p>
          <a:p>
            <a:pPr lvl="1"/>
            <a:r>
              <a:rPr lang="cs-CZ" dirty="0" smtClean="0"/>
              <a:t>Vědění a kultura je pro všechny (privilegování vybrané skupiny tvořivost tlumí.)</a:t>
            </a:r>
          </a:p>
          <a:p>
            <a:pPr lvl="1"/>
            <a:r>
              <a:rPr lang="cs-CZ" dirty="0" smtClean="0"/>
              <a:t>Svoboda po silném útlaku (skupiny, co tvořit nemohly, prudce vyzáří svůj potenciál, jakmile dostanou šanci)</a:t>
            </a:r>
          </a:p>
          <a:p>
            <a:pPr lvl="1"/>
            <a:r>
              <a:rPr lang="cs-CZ" dirty="0" smtClean="0"/>
              <a:t>Různorodost stimulů (nejvíc se tvoří tam, kde se setkává mísí odlišných kultur)</a:t>
            </a:r>
          </a:p>
          <a:p>
            <a:pPr lvl="1"/>
            <a:r>
              <a:rPr lang="cs-CZ" dirty="0" smtClean="0"/>
              <a:t>Tolerance vůči novým a kontroverzním myšlenkám.</a:t>
            </a:r>
          </a:p>
          <a:p>
            <a:pPr lvl="1"/>
            <a:r>
              <a:rPr lang="cs-CZ" dirty="0" smtClean="0"/>
              <a:t>Možnost kontaktu tvořivých jednotlivců (v ghettu se tvořit nedá).</a:t>
            </a:r>
          </a:p>
          <a:p>
            <a:pPr lvl="1"/>
            <a:r>
              <a:rPr lang="cs-CZ" dirty="0" smtClean="0"/>
              <a:t>Oceňování tvůrčí činnosti společností. (tohle je kontroverzní – viz dále)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smtClean="0"/>
              <a:t>Počátky měření Inteligence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jedním z prvních průkopníků Francis </a:t>
            </a:r>
            <a:r>
              <a:rPr lang="cs-CZ" dirty="0" err="1" smtClean="0"/>
              <a:t>Galton</a:t>
            </a:r>
            <a:r>
              <a:rPr lang="cs-CZ" dirty="0" smtClean="0"/>
              <a:t> (</a:t>
            </a:r>
            <a:r>
              <a:rPr lang="cs-CZ" dirty="0" err="1" smtClean="0"/>
              <a:t>Hereditary</a:t>
            </a:r>
            <a:r>
              <a:rPr lang="cs-CZ" dirty="0" smtClean="0"/>
              <a:t> Genius, 1869)</a:t>
            </a:r>
          </a:p>
          <a:p>
            <a:r>
              <a:rPr lang="cs-CZ" dirty="0" smtClean="0"/>
              <a:t>chtěl prokázat, že inteligence je dědičnou vlastností podobně jako třeba výška (byl inspirován svým bratrancem Ch. Darwinem)</a:t>
            </a:r>
          </a:p>
          <a:p>
            <a:pPr lvl="1"/>
            <a:r>
              <a:rPr lang="cs-CZ" dirty="0" smtClean="0"/>
              <a:t>=&gt; bude mít normální rozložení</a:t>
            </a:r>
          </a:p>
          <a:p>
            <a:pPr lvl="1"/>
            <a:r>
              <a:rPr lang="cs-CZ" dirty="0" smtClean="0"/>
              <a:t>=&gt; inteligentní rodiče mají inteligentní děti</a:t>
            </a:r>
          </a:p>
          <a:p>
            <a:r>
              <a:rPr lang="cs-CZ" dirty="0" smtClean="0"/>
              <a:t>Za kritérium inteligence si zvolil věhlas a výjimečné postavení jedince</a:t>
            </a:r>
          </a:p>
          <a:p>
            <a:r>
              <a:rPr lang="cs-CZ" dirty="0" smtClean="0"/>
              <a:t>Kritika: je to výchovou, ne v genech!</a:t>
            </a:r>
          </a:p>
          <a:p>
            <a:pPr lvl="1"/>
            <a:r>
              <a:rPr lang="cs-CZ" dirty="0" smtClean="0"/>
              <a:t>Prováděl i první studie na dvojčatech </a:t>
            </a:r>
          </a:p>
          <a:p>
            <a:pPr lvl="3"/>
            <a:r>
              <a:rPr lang="cs-CZ" dirty="0" smtClean="0"/>
              <a:t>(rozeznával jednovaječná a dvojvaječná dvojčata)</a:t>
            </a:r>
          </a:p>
          <a:p>
            <a:pPr lvl="1"/>
            <a:r>
              <a:rPr lang="cs-CZ" dirty="0" smtClean="0"/>
              <a:t>Srovnával úspěchy dětí vychovaných duchovními s dětmi vychovaných biologickými rodiči stejného postavení</a:t>
            </a:r>
          </a:p>
          <a:p>
            <a:r>
              <a:rPr lang="cs-CZ" dirty="0" smtClean="0"/>
              <a:t>Předpoklad se mu podařilo prokázat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Úloha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Primární rodiny tvořivých lidí mají cosi společného:</a:t>
            </a:r>
          </a:p>
          <a:p>
            <a:pPr lvl="1"/>
            <a:r>
              <a:rPr lang="cs-CZ" dirty="0" smtClean="0"/>
              <a:t>upřednostňování tvořivého jednice na úkor sourozenců (platí pro velké génie)</a:t>
            </a:r>
          </a:p>
          <a:p>
            <a:pPr lvl="1"/>
            <a:r>
              <a:rPr lang="cs-CZ" dirty="0" smtClean="0"/>
              <a:t>vyjasněné role a struktura rodiny</a:t>
            </a:r>
          </a:p>
          <a:p>
            <a:pPr lvl="1"/>
            <a:r>
              <a:rPr lang="cs-CZ" dirty="0" smtClean="0"/>
              <a:t>rodiče nekladli dětem pravidla, ale vštěpovali jim hodnoty</a:t>
            </a:r>
          </a:p>
          <a:p>
            <a:pPr lvl="1"/>
            <a:r>
              <a:rPr lang="cs-CZ" dirty="0" smtClean="0"/>
              <a:t>přiměřené množství kontroly (ani málo ani moc)</a:t>
            </a:r>
          </a:p>
          <a:p>
            <a:pPr lvl="1"/>
            <a:r>
              <a:rPr lang="cs-CZ" dirty="0" smtClean="0"/>
              <a:t>silný otec (platí pro dívky… přesto jim vadila matčina závislost)</a:t>
            </a:r>
          </a:p>
          <a:p>
            <a:pPr lvl="1"/>
            <a:r>
              <a:rPr lang="cs-CZ" dirty="0" smtClean="0"/>
              <a:t>kulturně podnětné prostředí</a:t>
            </a:r>
          </a:p>
          <a:p>
            <a:pPr lvl="1"/>
            <a:r>
              <a:rPr lang="cs-CZ" dirty="0" smtClean="0"/>
              <a:t>humor</a:t>
            </a:r>
          </a:p>
          <a:p>
            <a:pPr lvl="1"/>
            <a:r>
              <a:rPr lang="cs-CZ" dirty="0" smtClean="0"/>
              <a:t>netradiční bydlení</a:t>
            </a:r>
          </a:p>
          <a:p>
            <a:pPr lvl="1"/>
            <a:r>
              <a:rPr lang="cs-CZ" dirty="0" smtClean="0"/>
              <a:t>přehnané nároky škodí (příběh Williama </a:t>
            </a:r>
            <a:r>
              <a:rPr lang="cs-CZ" dirty="0" err="1" smtClean="0"/>
              <a:t>Jamese</a:t>
            </a:r>
            <a:r>
              <a:rPr lang="cs-CZ" dirty="0" smtClean="0"/>
              <a:t> </a:t>
            </a:r>
            <a:r>
              <a:rPr lang="cs-CZ" dirty="0" err="1" smtClean="0"/>
              <a:t>Sidise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manželství a rodičovství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Vysoce tvořivý jedinci nebývají </a:t>
            </a:r>
            <a:r>
              <a:rPr lang="cs-CZ" sz="2000" dirty="0" smtClean="0"/>
              <a:t>(navzdory rozšířenému názoru) </a:t>
            </a:r>
            <a:r>
              <a:rPr lang="cs-CZ" dirty="0" smtClean="0"/>
              <a:t>promiskuitní </a:t>
            </a:r>
            <a:r>
              <a:rPr lang="cs-CZ" sz="2000" dirty="0" smtClean="0"/>
              <a:t>(a pokud ano, tak jen krátkou část života)</a:t>
            </a:r>
            <a:r>
              <a:rPr lang="cs-CZ" dirty="0" smtClean="0"/>
              <a:t>. Uvědomují si totiž, že pro tvorbu je nejpohodlnější stabilní a klidný vztah.</a:t>
            </a:r>
          </a:p>
          <a:p>
            <a:endParaRPr lang="cs-CZ" dirty="0" smtClean="0"/>
          </a:p>
          <a:p>
            <a:r>
              <a:rPr lang="cs-CZ" dirty="0" smtClean="0"/>
              <a:t>Velká část tvůrčích osobností považuje svého druha nepostradatelného při tvorbě.</a:t>
            </a:r>
            <a:r>
              <a:rPr lang="cs-CZ" sz="2400" dirty="0" smtClean="0"/>
              <a:t> </a:t>
            </a:r>
            <a:r>
              <a:rPr lang="cs-CZ" sz="2000" dirty="0" smtClean="0"/>
              <a:t>(Muži však příspěvek partnerky podhodnocují.) </a:t>
            </a:r>
            <a:r>
              <a:rPr lang="cs-CZ" dirty="0" smtClean="0"/>
              <a:t>V praxi je jsou ale výhody partnerství spíše nepřímé:</a:t>
            </a:r>
          </a:p>
          <a:p>
            <a:pPr lvl="1"/>
            <a:r>
              <a:rPr lang="cs-CZ" dirty="0" smtClean="0"/>
              <a:t>žena muži většinou poskytne soukromí a klid od každodenních problémů (dětí), případně finance</a:t>
            </a:r>
          </a:p>
          <a:p>
            <a:pPr lvl="1"/>
            <a:r>
              <a:rPr lang="cs-CZ" dirty="0" smtClean="0"/>
              <a:t>podpora muže se obvykle projeví jen jako tolerance vůči partnerčině zálibě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Pro ženy je rodina spíše znevýhodňující, co se týče tvorby (překvapivě).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Vliv 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klasický vzdělávací systém tvořivost nerozvíjí, ale omezuje</a:t>
            </a:r>
          </a:p>
          <a:p>
            <a:r>
              <a:rPr lang="cs-CZ" dirty="0" smtClean="0"/>
              <a:t>Gardner: 2-7 let je kritické období, kdy může dojít útlumu tvořivosti (děti jsou od přírody tvořivé)</a:t>
            </a:r>
          </a:p>
          <a:p>
            <a:r>
              <a:rPr lang="cs-CZ" dirty="0" smtClean="0"/>
              <a:t>Zvláštní jevy ve škole:</a:t>
            </a:r>
          </a:p>
          <a:p>
            <a:pPr lvl="1"/>
            <a:r>
              <a:rPr lang="cs-CZ" dirty="0" smtClean="0"/>
              <a:t>do první třídy jdou stejně tvořiví chlapci i dívky… z druhé třídy už odchází tvořivější chlapci než dívky</a:t>
            </a:r>
          </a:p>
          <a:p>
            <a:pPr lvl="1"/>
            <a:r>
              <a:rPr lang="cs-CZ" dirty="0" smtClean="0"/>
              <a:t>podivně se mění také rozdělení tvořivosti (viz dále)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cs-CZ" dirty="0" smtClean="0"/>
              <a:t>rozdělení míry tvořivosti: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400" dirty="0" smtClean="0"/>
              <a:t>Proč tvořivost nemá normální rozdělení, které můžeme pozorovat u předškoláků?</a:t>
            </a:r>
          </a:p>
          <a:p>
            <a:pPr lvl="1"/>
            <a:r>
              <a:rPr lang="cs-CZ" sz="2000" dirty="0" smtClean="0"/>
              <a:t>škola zřejmě ubije tvořivost všech jedinců kromě těch mimořádně tvořivých, kteří se zlomit nenechají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Graf 3"/>
          <p:cNvGraphicFramePr/>
          <p:nvPr/>
        </p:nvGraphicFramePr>
        <p:xfrm>
          <a:off x="611560" y="1268760"/>
          <a:ext cx="63367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cs-CZ" dirty="0" smtClean="0"/>
              <a:t>Proč škola škodí tvořivosti:</a:t>
            </a:r>
          </a:p>
          <a:p>
            <a:pPr lvl="1"/>
            <a:r>
              <a:rPr lang="cs-CZ" dirty="0" smtClean="0"/>
              <a:t>důraz na bezchybný výkon, tresty za chyby </a:t>
            </a:r>
            <a:r>
              <a:rPr lang="cs-CZ" sz="2000" dirty="0" smtClean="0"/>
              <a:t>(přitom dělání nesčetných chyb a nezdařených experimentů je podstata tvořivosti)</a:t>
            </a:r>
            <a:endParaRPr lang="cs-CZ" dirty="0" smtClean="0"/>
          </a:p>
          <a:p>
            <a:pPr lvl="1"/>
            <a:r>
              <a:rPr lang="cs-CZ" dirty="0" smtClean="0"/>
              <a:t>důraz na vnější motivaci (známky) (viz dále)</a:t>
            </a:r>
          </a:p>
          <a:p>
            <a:pPr lvl="1"/>
            <a:r>
              <a:rPr lang="cs-CZ" dirty="0" smtClean="0"/>
              <a:t>důraz na hledání jednoho konvenčního řešení </a:t>
            </a:r>
            <a:r>
              <a:rPr lang="cs-CZ" sz="2000" dirty="0" smtClean="0"/>
              <a:t>(jen menšina úkolů je postavena na principu „nějak si s tím poraď“… častější je: „najdi řešení, které chci slyšet“)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učitelé jsou velmi autoritářští </a:t>
            </a:r>
            <a:r>
              <a:rPr lang="cs-CZ" sz="2000" dirty="0" smtClean="0"/>
              <a:t>(</a:t>
            </a:r>
            <a:r>
              <a:rPr lang="cs-CZ" sz="2000" dirty="0" err="1" smtClean="0"/>
              <a:t>Adorno</a:t>
            </a:r>
            <a:r>
              <a:rPr lang="cs-CZ" sz="2000" dirty="0" smtClean="0"/>
              <a:t> – test autoritářství: 1. policisté, 2. armádní důstojníci, 3. učitelé)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na vině ale nejsou jen učitelé – cca od čtvrté třídy je velký tlak na konformitu ze strany vrstevníků, kteří vám dají jakoukoli jinakost pěkně sežrat:-P (</a:t>
            </a:r>
            <a:r>
              <a:rPr lang="cs-CZ" sz="2000" dirty="0" err="1" smtClean="0"/>
              <a:t>Torrance</a:t>
            </a:r>
            <a:r>
              <a:rPr lang="cs-CZ" sz="2000" dirty="0" smtClean="0"/>
              <a:t>: krize čtvrté třídy)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Otázka 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téma na pomezí sociálních a osobnostních faktorů</a:t>
            </a:r>
          </a:p>
          <a:p>
            <a:endParaRPr lang="cs-CZ" dirty="0" smtClean="0"/>
          </a:p>
          <a:p>
            <a:r>
              <a:rPr lang="cs-CZ" dirty="0" smtClean="0"/>
              <a:t>vnější motivace může být pro tvorbu důležitá, ale mnohem užitečnější je motivace vnitřní</a:t>
            </a:r>
          </a:p>
          <a:p>
            <a:endParaRPr lang="cs-CZ" dirty="0" smtClean="0"/>
          </a:p>
          <a:p>
            <a:r>
              <a:rPr lang="cs-CZ" dirty="0" smtClean="0"/>
              <a:t>příliš velká pozitivní vnější motivace škodí!</a:t>
            </a:r>
          </a:p>
          <a:p>
            <a:pPr>
              <a:buNone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	(Pokud za něco dostáváme královsky zaplaceno, přestane nás fascinovat samotná tvůrčí činnost, ale začneme to dělat pro peníze =&gt; snížení tvořivosti. Princip je zřejmě takový, že jedinec začne hledat nejjednodušší cestu, což je v přímém protikladu k tvořivosti.)</a:t>
            </a:r>
          </a:p>
          <a:p>
            <a:endParaRPr lang="cs-CZ" sz="2200" dirty="0" smtClean="0"/>
          </a:p>
          <a:p>
            <a:r>
              <a:rPr lang="cs-CZ" dirty="0" smtClean="0"/>
              <a:t>spíše škodlivé je také soupeření, ač toto neplatí vždy</a:t>
            </a:r>
          </a:p>
          <a:p>
            <a:endParaRPr lang="cs-CZ" dirty="0" smtClean="0"/>
          </a:p>
          <a:p>
            <a:r>
              <a:rPr lang="cs-CZ" dirty="0" smtClean="0"/>
              <a:t>u velmi tvořivých jedinců je největší odměnou tvůrčí proces samotný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dirty="0" smtClean="0"/>
              <a:t>Osobnostní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Inteligence – její vztah k tvořivosti není lineární.</a:t>
            </a:r>
          </a:p>
          <a:p>
            <a:pPr lvl="1"/>
            <a:r>
              <a:rPr lang="cs-CZ" dirty="0" smtClean="0"/>
              <a:t>Aby člověk byl tvořivý, potřebuje nadprůměrné IQ.</a:t>
            </a:r>
          </a:p>
          <a:p>
            <a:pPr lvl="1"/>
            <a:r>
              <a:rPr lang="cs-CZ" dirty="0" smtClean="0"/>
              <a:t>Je ovšem pak jedno, jestli to je 120 nebo 150. (Od IQ 120 už neexistuje korelace.)</a:t>
            </a:r>
          </a:p>
          <a:p>
            <a:pPr lvl="1"/>
            <a:r>
              <a:rPr lang="cs-CZ" dirty="0" smtClean="0"/>
              <a:t>inteligenční testy proto nedokážou změřit tvořivost, můžou jen posoudit, zdali by člověk potenciálně být tvořivý mohl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Tolerance vůči dvojznačnosti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Dacey</a:t>
            </a:r>
            <a:r>
              <a:rPr lang="cs-CZ" dirty="0" smtClean="0"/>
              <a:t> a Lennon poukazují na to, že tato vlastnost je zcela klíčová. </a:t>
            </a:r>
            <a:r>
              <a:rPr lang="cs-CZ" sz="2000" dirty="0" smtClean="0"/>
              <a:t>(Další uvedené vlastnosti jsou zřejmě důležité jen proto že souvisí s tolerancí vůči dvojznačnosti.)</a:t>
            </a:r>
            <a:endParaRPr lang="cs-CZ" dirty="0" smtClean="0"/>
          </a:p>
          <a:p>
            <a:pPr lvl="1"/>
            <a:r>
              <a:rPr lang="cs-CZ" dirty="0" smtClean="0"/>
              <a:t>Dvojznačná situace je taková, kde není jasně stanoveno, jak ji řešit a neexistuje řádný rámec, který by nás mohl nasměrovat.</a:t>
            </a:r>
          </a:p>
          <a:p>
            <a:pPr lvl="1"/>
            <a:r>
              <a:rPr lang="cs-CZ" dirty="0" smtClean="0"/>
              <a:t>V člověku takovéto situace vzbuzují úzkost. Pokud je ovšem tvořivý, tak má práh této úzkosti mnohem výše a spíše ho takovéto situace přitahují.</a:t>
            </a:r>
          </a:p>
          <a:p>
            <a:pPr lvl="1"/>
            <a:r>
              <a:rPr lang="cs-CZ" dirty="0" smtClean="0"/>
              <a:t>Každou situaci můžeme hodnotit podle míry novosti… tvořivého jedince nové neděsí, ale přitahuje.</a:t>
            </a:r>
          </a:p>
          <a:p>
            <a:endParaRPr lang="cs-CZ" dirty="0" smtClean="0"/>
          </a:p>
          <a:p>
            <a:pPr>
              <a:buNone/>
            </a:pPr>
            <a:r>
              <a:rPr lang="cs-CZ" sz="2200" dirty="0" smtClean="0"/>
              <a:t>(pozn.: Pojem tolerance vůči dvojznačnosti mi přijde zavádějící – jde spíše o preferenci neznámého.)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Stimulační svoboda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3096344"/>
          </a:xfrm>
        </p:spPr>
        <p:txBody>
          <a:bodyPr/>
          <a:lstStyle/>
          <a:p>
            <a:pPr lvl="1"/>
            <a:r>
              <a:rPr lang="cs-CZ" dirty="0" smtClean="0"/>
              <a:t>jde o schopnost překročit hranice mentálního území, kde problém řešíme</a:t>
            </a:r>
          </a:p>
          <a:p>
            <a:pPr lvl="1"/>
            <a:r>
              <a:rPr lang="cs-CZ" dirty="0" smtClean="0"/>
              <a:t>projevuje se často porušováním pravidel, které běžný člověk při řešení problému předpokládá</a:t>
            </a:r>
          </a:p>
          <a:p>
            <a:pPr lvl="1"/>
            <a:endParaRPr lang="cs-CZ" sz="1100" dirty="0" smtClean="0"/>
          </a:p>
          <a:p>
            <a:pPr lvl="1">
              <a:buNone/>
            </a:pPr>
            <a:r>
              <a:rPr lang="cs-CZ" dirty="0" smtClean="0">
                <a:solidFill>
                  <a:schemeClr val="tx1"/>
                </a:solidFill>
              </a:rPr>
              <a:t>Problém devíti bodů: </a:t>
            </a:r>
            <a:r>
              <a:rPr lang="cs-CZ" dirty="0" smtClean="0"/>
              <a:t>propojte devět teček čtyřmi přímkami, aniž byste zvedli tužku z papíru (</a:t>
            </a:r>
            <a:r>
              <a:rPr lang="cs-CZ" dirty="0" err="1" smtClean="0"/>
              <a:t>Maier</a:t>
            </a:r>
            <a:r>
              <a:rPr lang="cs-CZ" dirty="0" smtClean="0"/>
              <a:t>)</a:t>
            </a:r>
          </a:p>
        </p:txBody>
      </p:sp>
      <p:sp>
        <p:nvSpPr>
          <p:cNvPr id="4" name="Elipsa 3"/>
          <p:cNvSpPr/>
          <p:nvPr/>
        </p:nvSpPr>
        <p:spPr>
          <a:xfrm>
            <a:off x="2843808" y="4221088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635896" y="4221088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427984" y="4221088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5013176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635896" y="5013176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427984" y="5013176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2843808" y="5805264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635896" y="5805264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4427984" y="5805264"/>
            <a:ext cx="144016" cy="1440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864898" y="4242179"/>
            <a:ext cx="2427182" cy="2327789"/>
            <a:chOff x="2864898" y="4242179"/>
            <a:chExt cx="2427182" cy="2327789"/>
          </a:xfrm>
        </p:grpSpPr>
        <p:cxnSp>
          <p:nvCxnSpPr>
            <p:cNvPr id="24" name="Přímá spojovací čára 23"/>
            <p:cNvCxnSpPr>
              <a:stCxn id="4" idx="1"/>
            </p:cNvCxnSpPr>
            <p:nvPr/>
          </p:nvCxnSpPr>
          <p:spPr>
            <a:xfrm rot="16200000" flipH="1">
              <a:off x="4053030" y="3054047"/>
              <a:ext cx="50917" cy="242718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ovací čára 26"/>
            <p:cNvCxnSpPr/>
            <p:nvPr/>
          </p:nvCxnSpPr>
          <p:spPr>
            <a:xfrm flipV="1">
              <a:off x="2915816" y="4293096"/>
              <a:ext cx="2376264" cy="22768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>
              <a:stCxn id="4" idx="1"/>
            </p:cNvCxnSpPr>
            <p:nvPr/>
          </p:nvCxnSpPr>
          <p:spPr>
            <a:xfrm rot="16200000" flipH="1">
              <a:off x="1726462" y="5380615"/>
              <a:ext cx="2327789" cy="5091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>
              <a:stCxn id="4" idx="1"/>
              <a:endCxn id="17" idx="4"/>
            </p:cNvCxnSpPr>
            <p:nvPr/>
          </p:nvCxnSpPr>
          <p:spPr>
            <a:xfrm rot="16200000" flipH="1">
              <a:off x="2828894" y="4278183"/>
              <a:ext cx="1707101" cy="163509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Funkční svoboda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21602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Předměty mají svůj účel, který automaticky respektujeme…</a:t>
            </a:r>
          </a:p>
          <a:p>
            <a:r>
              <a:rPr lang="cs-CZ" dirty="0" smtClean="0"/>
              <a:t>Tvořivý jedinci tímto nejsou svázání.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příběh s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tlakoměrem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, testování funkční fixace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/>
          </a:bodyPr>
          <a:lstStyle/>
          <a:p>
            <a:r>
              <a:rPr lang="cs-CZ" dirty="0" smtClean="0"/>
              <a:t>Galton hledal přesnější měřítko, než biografické údaje</a:t>
            </a:r>
          </a:p>
          <a:p>
            <a:pPr lvl="1"/>
            <a:r>
              <a:rPr lang="cs-CZ" dirty="0" smtClean="0"/>
              <a:t>hlavní myšlenkovou tradicí byl v Anglii asocianismus, který předpokládal, že kvalita úsudku souvisí s kvalitou přijatých vjemů</a:t>
            </a:r>
          </a:p>
          <a:p>
            <a:pPr lvl="1"/>
            <a:r>
              <a:rPr lang="cs-CZ" dirty="0" smtClean="0"/>
              <a:t>v psychologii dominovala psychofyzika</a:t>
            </a:r>
          </a:p>
          <a:p>
            <a:pPr lvl="1">
              <a:buNone/>
            </a:pPr>
            <a:endParaRPr lang="cs-CZ" dirty="0" smtClean="0"/>
          </a:p>
          <a:p>
            <a:pPr lvl="1">
              <a:buFont typeface="Symbol"/>
              <a:buChar char="Þ"/>
            </a:pPr>
            <a:r>
              <a:rPr lang="cs-CZ" dirty="0" smtClean="0">
                <a:solidFill>
                  <a:schemeClr val="tx1"/>
                </a:solidFill>
              </a:rPr>
              <a:t> Galtonův test inteligence měřil ostrost smyslů a podobné vlastnosti</a:t>
            </a:r>
          </a:p>
          <a:p>
            <a:pPr lvl="1">
              <a:buNone/>
            </a:pPr>
            <a:r>
              <a:rPr lang="cs-CZ" sz="1900" dirty="0" smtClean="0"/>
              <a:t>(Na Mezinárodní zdravotnické výstavě v Londýně v r. 1884 měl Galton svůj stánek, kde si mohli návštěvníci za tři pence otestovat, ostrost zraku a sluchu, barvocit, reakční čas, sílu tahu a stisku, výšku,váhu, délku prostředníčku… atd.)</a:t>
            </a:r>
          </a:p>
          <a:p>
            <a:pPr lvl="1">
              <a:buFont typeface="Symbol"/>
              <a:buChar char="Þ"/>
            </a:pPr>
            <a:endParaRPr lang="cs-CZ" dirty="0" smtClean="0"/>
          </a:p>
          <a:p>
            <a:pPr lvl="1">
              <a:buNone/>
            </a:pPr>
            <a:r>
              <a:rPr lang="cs-CZ" sz="1900" dirty="0" smtClean="0"/>
              <a:t>(Galton mimo jiné tímto prokazoval intelektuální nadřazenost mužů – ladiči pián, degustátoři vína, třídiči vlny atp. jsou muži =&gt; mají lepší smysly, jsou tedy chytřejší)</a:t>
            </a:r>
          </a:p>
        </p:txBody>
      </p:sp>
      <p:pic>
        <p:nvPicPr>
          <p:cNvPr id="3074" name="Picture 2" descr="C:\Documents and Settings\Daniel Dostál\Plocha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641" y="0"/>
            <a:ext cx="2105359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Flexibilita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158417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Schopnost vidět celou situaci a její kontext, nefixovat se jen na několik dílčích složek.</a:t>
            </a:r>
          </a:p>
          <a:p>
            <a:r>
              <a:rPr lang="cs-CZ" dirty="0" smtClean="0"/>
              <a:t>Tradičně se měří počtem kategorií, do kterých se dají zařadit nejrůznější odpovědi jedince v testu.</a:t>
            </a:r>
          </a:p>
        </p:txBody>
      </p:sp>
      <p:pic>
        <p:nvPicPr>
          <p:cNvPr id="5122" name="Picture 2" descr="C:\Documents and Settings\Daniel Dostál\Plocha\cl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307633" cy="323072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2780928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Kolik otázek vás napadne při pohledu na tento obrázek? Ptejte se jen na to, co není z obrázku zřejmé. Vymyslete pokud možno takové otázky, které nikoho nenapadnou…</a:t>
            </a:r>
          </a:p>
          <a:p>
            <a:endParaRPr lang="cs-CZ" dirty="0" smtClean="0"/>
          </a:p>
          <a:p>
            <a:r>
              <a:rPr lang="cs-CZ" dirty="0" err="1" smtClean="0"/>
              <a:t>Torrance</a:t>
            </a:r>
            <a:r>
              <a:rPr lang="cs-CZ" dirty="0" smtClean="0"/>
              <a:t> rozdělil možné otázky do 21 kategorií… u tvořivých lidí jich bylo zastoupeno v průměru více. (</a:t>
            </a:r>
            <a:r>
              <a:rPr lang="cs-CZ" dirty="0" err="1" smtClean="0"/>
              <a:t>Torrance</a:t>
            </a:r>
            <a:r>
              <a:rPr lang="cs-CZ" dirty="0" smtClean="0"/>
              <a:t> použil obrázek klauna pozorujícího svůj obraz ve vodě… nesehnal </a:t>
            </a:r>
            <a:r>
              <a:rPr lang="cs-CZ" dirty="0" err="1" smtClean="0"/>
              <a:t>jsem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Ochota riskovat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pouštět se do nejistých podniků je nutné pro dosažení nečekaně dobrých výsledků (kdo nehraje, nevyhraje)</a:t>
            </a:r>
          </a:p>
          <a:p>
            <a:r>
              <a:rPr lang="cs-CZ" dirty="0" smtClean="0"/>
              <a:t>tvořivost koreluje s ochotou riskovat i v jednoduchých hrách</a:t>
            </a:r>
            <a:endParaRPr lang="cs-CZ" dirty="0"/>
          </a:p>
        </p:txBody>
      </p:sp>
      <p:pic>
        <p:nvPicPr>
          <p:cNvPr id="6146" name="Picture 2" descr="C:\Documents and Settings\Daniel Dostál\Plocha\k98_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7533145" cy="2448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Prodleva uspokojení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7239000" cy="18722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schopnost odmítnout krátkodobé uspokojení s vyhlídkou toho dlouhodobého</a:t>
            </a:r>
          </a:p>
          <a:p>
            <a:r>
              <a:rPr lang="cs-CZ" dirty="0" smtClean="0"/>
              <a:t>géniové často strávili celé roky bez uznání ze strany druhých při práci na svém projektu</a:t>
            </a:r>
          </a:p>
          <a:p>
            <a:r>
              <a:rPr lang="cs-CZ" dirty="0" smtClean="0"/>
              <a:t>Newton: tvořivost je z 99% pot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9344" y="2852936"/>
            <a:ext cx="7239000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Oproštění od stereotypu sexuální role</a:t>
            </a:r>
            <a:endParaRPr kumimoji="0" lang="cs-CZ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3789040"/>
            <a:ext cx="7239000" cy="252028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žen to je pochopitelné: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tradiční ženská role neobsahuje tvořivost, takže je potřeba se jí oprostit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 rozdíl je i u mužů (vnímají menší rozdíl mezi ženskými a mužskými rolemi)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cs-CZ" sz="2600" dirty="0" smtClean="0"/>
              <a:t>vysvětluje se to tak, že k tvořivosti jsou potřeba mužské i ženské vlastnosti… (spíš si ale říkám, jestli to není jen lepší fantazií – tvořivý člověk si snadno představí třeba ženu </a:t>
            </a:r>
            <a:r>
              <a:rPr lang="cs-CZ" sz="2600" dirty="0" err="1" smtClean="0"/>
              <a:t>mořeplavkyni</a:t>
            </a:r>
            <a:r>
              <a:rPr lang="cs-CZ" sz="2600" dirty="0" smtClean="0"/>
              <a:t>)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Vytrvalost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129614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Tvořivého jedince nezastaví překážky a nezdary</a:t>
            </a:r>
          </a:p>
          <a:p>
            <a:r>
              <a:rPr lang="cs-CZ" dirty="0" smtClean="0"/>
              <a:t>tzv. </a:t>
            </a:r>
            <a:r>
              <a:rPr lang="cs-CZ" dirty="0" err="1" smtClean="0"/>
              <a:t>autotelická</a:t>
            </a:r>
            <a:r>
              <a:rPr lang="cs-CZ" dirty="0" smtClean="0"/>
              <a:t> osobnost – dá si cíl a jde k němu, vidí jej už z daleka; zaujetí svým projektem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1352" y="2408272"/>
            <a:ext cx="7239000" cy="5886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Odvaha</a:t>
            </a:r>
            <a:endParaRPr kumimoji="0" lang="cs-CZ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1352" y="3068960"/>
            <a:ext cx="7239000" cy="3312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většina nových věcí není přijata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jásotem… člověk musí mít odvahu je přesto ukázat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cs-CZ" sz="2600" baseline="0" dirty="0" err="1" smtClean="0"/>
              <a:t>Torrance</a:t>
            </a:r>
            <a:r>
              <a:rPr lang="cs-CZ" sz="2600" baseline="0" dirty="0" smtClean="0"/>
              <a:t>: „Vášnivá láska k něčemu je pravděpodobně klíč k odvaze.“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Člověk v tvůrčím zaujetí miluje svůj projekt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Kognitivní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Nezávislost na poli (H. </a:t>
            </a:r>
            <a:r>
              <a:rPr lang="cs-CZ" dirty="0" err="1" smtClean="0"/>
              <a:t>Wittkin</a:t>
            </a:r>
            <a:r>
              <a:rPr lang="cs-CZ" dirty="0" smtClean="0"/>
              <a:t>, 1977) – míra do jaké ovlivňuje kontext naše vnímání (i myšlení)</a:t>
            </a:r>
          </a:p>
          <a:p>
            <a:r>
              <a:rPr lang="cs-CZ" dirty="0" smtClean="0"/>
              <a:t>tvořiví jedinci jsou spíše nezávislí na poli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Divergentní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cs-CZ" dirty="0" smtClean="0"/>
              <a:t>zlidovělý pojem z </a:t>
            </a:r>
            <a:r>
              <a:rPr lang="cs-CZ" dirty="0" err="1" smtClean="0"/>
              <a:t>Guilfordovy</a:t>
            </a:r>
            <a:r>
              <a:rPr lang="cs-CZ" dirty="0" smtClean="0"/>
              <a:t> teorie inteligence</a:t>
            </a:r>
          </a:p>
          <a:p>
            <a:pPr lvl="0">
              <a:defRPr/>
            </a:pPr>
            <a:r>
              <a:rPr lang="cs-CZ" dirty="0" smtClean="0"/>
              <a:t>divergentní myšlení je takové, které se snaží najít co nejvíce různorodých řešení (doplňuje se s konvergentním myšlením)</a:t>
            </a:r>
          </a:p>
          <a:p>
            <a:pPr lvl="0">
              <a:defRPr/>
            </a:pPr>
            <a:r>
              <a:rPr lang="cs-CZ" dirty="0" smtClean="0"/>
              <a:t>zdali použijeme divergentní nebo konvergentní myšlení, je určeno především problémem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korelace mezi divergentním myšlením a tvořivostí jsou ale poměrně slabé (0,2-0,3)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které slovo sem nepatří:</a:t>
            </a:r>
          </a:p>
          <a:p>
            <a:pPr>
              <a:buNone/>
              <a:defRPr/>
            </a:pPr>
            <a:r>
              <a:rPr lang="cs-CZ" dirty="0" smtClean="0"/>
              <a:t>		housle – kleště – roh - varhany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Další vlastnosti tvořivých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jsou vnímaví na existenci problému</a:t>
            </a:r>
          </a:p>
          <a:p>
            <a:pPr lvl="1"/>
            <a:r>
              <a:rPr lang="cs-CZ" dirty="0" smtClean="0"/>
              <a:t>jsou analytičtí i intuitivní</a:t>
            </a:r>
          </a:p>
          <a:p>
            <a:pPr lvl="1"/>
            <a:r>
              <a:rPr lang="cs-CZ" dirty="0" smtClean="0"/>
              <a:t>myslí konvergentně i divergentně</a:t>
            </a:r>
          </a:p>
          <a:p>
            <a:pPr lvl="1"/>
            <a:r>
              <a:rPr lang="cs-CZ" dirty="0" smtClean="0"/>
              <a:t>jsou otevření vůči zkušenosti</a:t>
            </a:r>
          </a:p>
          <a:p>
            <a:pPr lvl="1"/>
            <a:r>
              <a:rPr lang="cs-CZ" dirty="0" smtClean="0"/>
              <a:t>cítí se být zodpovědní za to, co se jim přihodí</a:t>
            </a:r>
          </a:p>
          <a:p>
            <a:pPr lvl="1"/>
            <a:r>
              <a:rPr lang="cs-CZ" dirty="0" smtClean="0"/>
              <a:t>rádi si hrají a jsou dětmi</a:t>
            </a:r>
          </a:p>
          <a:p>
            <a:pPr lvl="1"/>
            <a:r>
              <a:rPr lang="cs-CZ" dirty="0" smtClean="0"/>
              <a:t>častěji se zabývají samostatnými činnostmi, zejména v dětství</a:t>
            </a:r>
          </a:p>
          <a:p>
            <a:pPr lvl="1"/>
            <a:r>
              <a:rPr lang="cs-CZ" dirty="0" smtClean="0"/>
              <a:t>zpochybňují status quo</a:t>
            </a:r>
          </a:p>
          <a:p>
            <a:pPr lvl="1"/>
            <a:r>
              <a:rPr lang="cs-CZ" dirty="0" smtClean="0"/>
              <a:t>jsou nezávislí na mínění druhých</a:t>
            </a:r>
          </a:p>
          <a:p>
            <a:pPr lvl="1"/>
            <a:r>
              <a:rPr lang="cs-CZ" dirty="0" smtClean="0"/>
              <a:t>méně se bojí svých prožitků a skrytých emocí</a:t>
            </a:r>
          </a:p>
          <a:p>
            <a:pPr lvl="1"/>
            <a:r>
              <a:rPr lang="cs-CZ" dirty="0" smtClean="0"/>
              <a:t>nejsou to týmoví hráči – radí pracují sami</a:t>
            </a:r>
          </a:p>
          <a:p>
            <a:pPr lvl="1"/>
            <a:r>
              <a:rPr lang="cs-CZ" dirty="0" smtClean="0"/>
              <a:t>mají rádi komplexní a složité úkoly</a:t>
            </a:r>
          </a:p>
          <a:p>
            <a:pPr lvl="1"/>
            <a:r>
              <a:rPr lang="cs-CZ" dirty="0" smtClean="0"/>
              <a:t>nebývají nejlepšími studenty…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Kreativita v průběhu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graf vývoje tvořivosti vypadá jako obrácené písmeno U</a:t>
            </a:r>
          </a:p>
          <a:p>
            <a:r>
              <a:rPr lang="cs-CZ" dirty="0" smtClean="0"/>
              <a:t>pro rozdílné oblasti je vývoj trochu jiný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(např. tvořivost v exaktních vědách vrcholí před 30 rokem život... v humanitních vědách až v pozdějším věku)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smtClean="0"/>
              <a:t>existuje tedy jedna nebo více tvořivostí?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(zřejmě bychom mohli pátrat po podobné struktuře, jako má inteligence)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Typický průběh Tvořivé produktivity v průběhu života</a:t>
            </a:r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19672" y="1700808"/>
          <a:ext cx="540067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Snímek" r:id="rId3" imgW="4518817" imgH="3387955" progId="PowerPoint.Slide.8">
                  <p:embed/>
                </p:oleObj>
              </mc:Choice>
              <mc:Fallback>
                <p:oleObj name="Snímek" r:id="rId3" imgW="4518817" imgH="3387955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829" t="10565" r="15829" b="10565"/>
                      <a:stretch>
                        <a:fillRect/>
                      </a:stretch>
                    </p:blipFill>
                    <p:spPr bwMode="auto">
                      <a:xfrm>
                        <a:off x="1619672" y="1700808"/>
                        <a:ext cx="5400675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err="1" smtClean="0"/>
              <a:t>Flow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Americký profesor maďarského </a:t>
            </a:r>
            <a:r>
              <a:rPr lang="cs-CZ" dirty="0"/>
              <a:t>původu </a:t>
            </a:r>
            <a:r>
              <a:rPr lang="cs-CZ" dirty="0" err="1" smtClean="0"/>
              <a:t>Mihály</a:t>
            </a:r>
            <a:r>
              <a:rPr lang="cs-CZ" dirty="0" smtClean="0"/>
              <a:t> </a:t>
            </a:r>
            <a:r>
              <a:rPr lang="cs-CZ" dirty="0" err="1" smtClean="0"/>
              <a:t>Csíkszentmihályi</a:t>
            </a:r>
            <a:r>
              <a:rPr lang="cs-CZ" dirty="0" smtClean="0"/>
              <a:t> popsal stav „</a:t>
            </a:r>
            <a:r>
              <a:rPr lang="cs-CZ" dirty="0" err="1" smtClean="0"/>
              <a:t>flow</a:t>
            </a:r>
            <a:r>
              <a:rPr lang="cs-CZ" dirty="0" smtClean="0"/>
              <a:t>“, který bývá často při tvůrčím zaujetí přítomen:</a:t>
            </a:r>
          </a:p>
          <a:p>
            <a:endParaRPr lang="cs-CZ" dirty="0"/>
          </a:p>
          <a:p>
            <a:pPr lvl="1"/>
            <a:r>
              <a:rPr lang="cs-CZ" dirty="0"/>
              <a:t>Jasné cíle. Jejich úroveň přitom musí představovat pro člověka výzvu, jejíž dosažení klade nároky na jeho dovednosti.</a:t>
            </a:r>
          </a:p>
          <a:p>
            <a:pPr lvl="1"/>
            <a:r>
              <a:rPr lang="cs-CZ" dirty="0"/>
              <a:t>Intenzivní koncentrace.</a:t>
            </a:r>
          </a:p>
          <a:p>
            <a:pPr lvl="1"/>
            <a:r>
              <a:rPr lang="cs-CZ" dirty="0"/>
              <a:t>Přiměřená obtížnost úkolu, šance úspěšně ho dokončit.</a:t>
            </a:r>
          </a:p>
          <a:p>
            <a:pPr lvl="1"/>
            <a:r>
              <a:rPr lang="cs-CZ" dirty="0"/>
              <a:t>Jednoznačná, okamžitá zpětná vazba.</a:t>
            </a:r>
          </a:p>
          <a:p>
            <a:pPr lvl="1"/>
            <a:r>
              <a:rPr lang="cs-CZ" dirty="0"/>
              <a:t>Pocit kontroly.</a:t>
            </a:r>
          </a:p>
          <a:p>
            <a:pPr lvl="1"/>
            <a:r>
              <a:rPr lang="cs-CZ" dirty="0"/>
              <a:t>Vnitřní motivace.</a:t>
            </a:r>
          </a:p>
          <a:p>
            <a:pPr lvl="1"/>
            <a:r>
              <a:rPr lang="cs-CZ" dirty="0"/>
              <a:t>Pocit hlubokého zaujetí úkolem, aniž cítíme zvláštní námahu. Splynutí činnosti a vědomí, z mysli jsou vypuzeny běžné myšlenky.</a:t>
            </a:r>
          </a:p>
          <a:p>
            <a:pPr lvl="1"/>
            <a:r>
              <a:rPr lang="cs-CZ" dirty="0"/>
              <a:t>Mizí starost o vlastní </a:t>
            </a:r>
            <a:r>
              <a:rPr lang="cs-CZ" i="1" dirty="0"/>
              <a:t>já</a:t>
            </a:r>
            <a:r>
              <a:rPr lang="cs-CZ" dirty="0"/>
              <a:t>. Člověk si neuvědomuje tělesné potřeby jako hlad nebo </a:t>
            </a:r>
            <a:r>
              <a:rPr lang="cs-CZ" dirty="0" smtClean="0"/>
              <a:t>únavu.</a:t>
            </a:r>
          </a:p>
          <a:p>
            <a:pPr lvl="1"/>
            <a:r>
              <a:rPr lang="cs-CZ" dirty="0" smtClean="0"/>
              <a:t>Změna </a:t>
            </a:r>
            <a:r>
              <a:rPr lang="cs-CZ" dirty="0"/>
              <a:t>vnímání času.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James </a:t>
            </a:r>
            <a:r>
              <a:rPr lang="cs-CZ" dirty="0" err="1" smtClean="0"/>
              <a:t>M</a:t>
            </a:r>
            <a:r>
              <a:rPr lang="cs-CZ" sz="2400" dirty="0" err="1" smtClean="0"/>
              <a:t>c</a:t>
            </a:r>
            <a:r>
              <a:rPr lang="cs-CZ" dirty="0" err="1" smtClean="0"/>
              <a:t>Keen</a:t>
            </a:r>
            <a:r>
              <a:rPr lang="cs-CZ" dirty="0" smtClean="0"/>
              <a:t> Cattell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6851104" cy="5403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(nezaměňovat s </a:t>
            </a:r>
            <a:r>
              <a:rPr lang="cs-CZ" dirty="0" err="1" smtClean="0"/>
              <a:t>Raymondem</a:t>
            </a:r>
            <a:r>
              <a:rPr lang="cs-CZ" dirty="0" smtClean="0"/>
              <a:t> </a:t>
            </a:r>
            <a:r>
              <a:rPr lang="cs-CZ" dirty="0" err="1" smtClean="0"/>
              <a:t>Cattellem</a:t>
            </a:r>
            <a:r>
              <a:rPr lang="cs-CZ" dirty="0" smtClean="0"/>
              <a:t>!)</a:t>
            </a:r>
          </a:p>
          <a:p>
            <a:r>
              <a:rPr lang="cs-CZ" dirty="0" smtClean="0"/>
              <a:t>americký psycholog, studoval v Lipsku u </a:t>
            </a:r>
            <a:r>
              <a:rPr lang="cs-CZ" dirty="0" err="1" smtClean="0"/>
              <a:t>Wundta</a:t>
            </a:r>
            <a:endParaRPr lang="cs-CZ" dirty="0" smtClean="0"/>
          </a:p>
          <a:p>
            <a:r>
              <a:rPr lang="cs-CZ" dirty="0" smtClean="0"/>
              <a:t>dovezl Galtonovy testy do USA</a:t>
            </a:r>
          </a:p>
          <a:p>
            <a:r>
              <a:rPr lang="cs-CZ" dirty="0" smtClean="0"/>
              <a:t>v roce 1890 vydává seznam 10ti duševních testů</a:t>
            </a:r>
          </a:p>
          <a:p>
            <a:pPr lvl="3"/>
            <a:r>
              <a:rPr lang="cs-CZ" dirty="0" smtClean="0"/>
              <a:t>I. Síla stisku</a:t>
            </a:r>
          </a:p>
          <a:p>
            <a:pPr lvl="3"/>
            <a:r>
              <a:rPr lang="cs-CZ" dirty="0" smtClean="0"/>
              <a:t>II. Rychlost pohybu</a:t>
            </a:r>
          </a:p>
          <a:p>
            <a:pPr lvl="3"/>
            <a:r>
              <a:rPr lang="cs-CZ" dirty="0" smtClean="0"/>
              <a:t>III. Nejmenší vzdálenost dvou doteků</a:t>
            </a:r>
          </a:p>
          <a:p>
            <a:pPr lvl="3"/>
            <a:r>
              <a:rPr lang="cs-CZ" dirty="0" smtClean="0"/>
              <a:t>IV. Nejmenší tlak vyvolávající bolest</a:t>
            </a:r>
          </a:p>
          <a:p>
            <a:pPr lvl="3"/>
            <a:r>
              <a:rPr lang="cs-CZ" dirty="0" smtClean="0"/>
              <a:t>V. Nejmenší postřehnutelný rozdíl ve váze</a:t>
            </a:r>
          </a:p>
          <a:p>
            <a:pPr lvl="3"/>
            <a:r>
              <a:rPr lang="cs-CZ" dirty="0" smtClean="0"/>
              <a:t>VI. Reakční čas na zvukový podnět</a:t>
            </a:r>
          </a:p>
          <a:p>
            <a:pPr lvl="3"/>
            <a:r>
              <a:rPr lang="cs-CZ" dirty="0" smtClean="0"/>
              <a:t>VII. Čas potřebný k pojmenování barvy</a:t>
            </a:r>
          </a:p>
          <a:p>
            <a:pPr lvl="3"/>
            <a:r>
              <a:rPr lang="cs-CZ" dirty="0" smtClean="0"/>
              <a:t>VIII. Rozdělování 50cm úsečky napůl</a:t>
            </a:r>
          </a:p>
          <a:p>
            <a:pPr lvl="3"/>
            <a:r>
              <a:rPr lang="cs-CZ" dirty="0" smtClean="0"/>
              <a:t>IX. Odhad desetisekundového intervalu</a:t>
            </a:r>
          </a:p>
          <a:p>
            <a:pPr lvl="3"/>
            <a:r>
              <a:rPr lang="cs-CZ" dirty="0" smtClean="0"/>
              <a:t>X. Počet písmen zapamatovaných na jeden poslech</a:t>
            </a:r>
            <a:endParaRPr lang="cs-CZ" dirty="0"/>
          </a:p>
        </p:txBody>
      </p:sp>
      <p:pic>
        <p:nvPicPr>
          <p:cNvPr id="5122" name="Picture 2" descr="C:\Documents and Settings\Daniel Dostál\Plocha\5259_Cattell-James-McK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7" cy="265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Lze kreativitu (</a:t>
            </a:r>
            <a:r>
              <a:rPr lang="cs-CZ" dirty="0" err="1" smtClean="0"/>
              <a:t>little</a:t>
            </a:r>
            <a:r>
              <a:rPr lang="cs-CZ" dirty="0" smtClean="0"/>
              <a:t>-c) měřit?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Obtížně:</a:t>
            </a:r>
          </a:p>
          <a:p>
            <a:endParaRPr lang="cs-CZ" dirty="0"/>
          </a:p>
          <a:p>
            <a:r>
              <a:rPr lang="cs-CZ" dirty="0" err="1" smtClean="0"/>
              <a:t>Sebeposuzováním</a:t>
            </a:r>
            <a:r>
              <a:rPr lang="cs-CZ" dirty="0" smtClean="0"/>
              <a:t> (např. K-DOCS)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checklistu</a:t>
            </a:r>
            <a:r>
              <a:rPr lang="cs-CZ" dirty="0" smtClean="0"/>
              <a:t> již vykonaných kreativních úspěchů (např. CAQ)</a:t>
            </a:r>
          </a:p>
          <a:p>
            <a:r>
              <a:rPr lang="cs-CZ" dirty="0" smtClean="0"/>
              <a:t>Pomocí výkonových testů (viz dále)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0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Torranceho</a:t>
            </a:r>
            <a:r>
              <a:rPr lang="cs-CZ" dirty="0" smtClean="0"/>
              <a:t> figurální test tvořivého 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Výkonová metoda založená na měření divergentního myšlení</a:t>
            </a:r>
          </a:p>
          <a:p>
            <a:r>
              <a:rPr lang="cs-CZ" dirty="0" smtClean="0"/>
              <a:t>Sledují se tyto dimenze: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err="1" smtClean="0"/>
              <a:t>Fluence</a:t>
            </a:r>
            <a:r>
              <a:rPr lang="cs-CZ" dirty="0" smtClean="0"/>
              <a:t> – počet odpovědí</a:t>
            </a:r>
          </a:p>
          <a:p>
            <a:pPr lvl="1"/>
            <a:r>
              <a:rPr lang="cs-CZ" dirty="0" smtClean="0"/>
              <a:t>Flexibilita – počet použitých kategorií </a:t>
            </a:r>
            <a:r>
              <a:rPr lang="cs-CZ" sz="1300" dirty="0" smtClean="0"/>
              <a:t>(viz předešlé </a:t>
            </a:r>
            <a:r>
              <a:rPr lang="cs-CZ" sz="1300" dirty="0" err="1" smtClean="0"/>
              <a:t>slidy</a:t>
            </a:r>
            <a:r>
              <a:rPr lang="cs-CZ" sz="1300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Originalita – vzácnost odpovědí</a:t>
            </a:r>
          </a:p>
          <a:p>
            <a:pPr lvl="1"/>
            <a:r>
              <a:rPr lang="cs-CZ" dirty="0" err="1" smtClean="0"/>
              <a:t>Elaborace</a:t>
            </a:r>
            <a:r>
              <a:rPr lang="cs-CZ" dirty="0" smtClean="0"/>
              <a:t> – propracovanost odpovědí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Umělá inteligence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jedenáctá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4099" name="Picture 3" descr="C:\Documents and Settings\Daniel Dostál\Plocha\demotivational-poster-35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81953" cy="4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Co je umělá inteligence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obor zabývající se tvorbou systému napodobujících lidskou inteligenci</a:t>
            </a:r>
          </a:p>
          <a:p>
            <a:endParaRPr lang="cs-CZ" dirty="0" smtClean="0"/>
          </a:p>
          <a:p>
            <a:r>
              <a:rPr lang="cs-CZ" dirty="0" smtClean="0"/>
              <a:t>počátky leží již v 50. letech</a:t>
            </a:r>
          </a:p>
          <a:p>
            <a:endParaRPr lang="cs-CZ" dirty="0" smtClean="0"/>
          </a:p>
          <a:p>
            <a:r>
              <a:rPr lang="cs-CZ" dirty="0" smtClean="0"/>
              <a:t>např. A. </a:t>
            </a:r>
            <a:r>
              <a:rPr lang="cs-CZ" dirty="0" err="1" smtClean="0"/>
              <a:t>Newell</a:t>
            </a:r>
            <a:r>
              <a:rPr lang="cs-CZ" dirty="0" smtClean="0"/>
              <a:t> a H. Simon a jejich General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(program pracující na principu zmenšování rozdílu mezi současným stavem a cílovým stavem)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stavový prostor je příliš velký -&gt; kombinatorická exploze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Existuje umělá inteligence?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A.L.I.C.E – (</a:t>
            </a:r>
            <a:r>
              <a:rPr lang="cs-CZ" dirty="0" err="1" smtClean="0"/>
              <a:t>Wallance</a:t>
            </a:r>
            <a:r>
              <a:rPr lang="cs-CZ" dirty="0" smtClean="0"/>
              <a:t>, 1995)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rtificial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inguistic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nternet </a:t>
            </a:r>
            <a:r>
              <a:rPr lang="cs-CZ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omputer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ntity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cs-CZ" dirty="0" smtClean="0"/>
              <a:t>program imitující rozhovor s člověkem</a:t>
            </a:r>
          </a:p>
          <a:p>
            <a:r>
              <a:rPr lang="cs-CZ" sz="2400" dirty="0" smtClean="0"/>
              <a:t>možno vyzkoušet na </a:t>
            </a:r>
            <a:r>
              <a:rPr lang="cs-CZ" sz="2400" dirty="0" smtClean="0">
                <a:hlinkClick r:id="rId2"/>
              </a:rPr>
              <a:t>http://www.alicebot.org/</a:t>
            </a:r>
            <a:endParaRPr lang="cs-CZ" sz="2400" dirty="0" smtClean="0"/>
          </a:p>
          <a:p>
            <a:endParaRPr lang="cs-CZ" dirty="0" smtClean="0"/>
          </a:p>
          <a:p>
            <a:r>
              <a:rPr lang="cs-CZ" dirty="0" smtClean="0"/>
              <a:t>ELIZA -(Weizenbaum,1964) – imituje </a:t>
            </a:r>
            <a:r>
              <a:rPr lang="cs-CZ" dirty="0" err="1" smtClean="0"/>
              <a:t>rogeriánského</a:t>
            </a:r>
            <a:r>
              <a:rPr lang="cs-CZ" dirty="0" smtClean="0"/>
              <a:t> psychoterapeuta (skript DOCTOR), 1. „</a:t>
            </a:r>
            <a:r>
              <a:rPr lang="cs-CZ" dirty="0" err="1"/>
              <a:t>chatterbot</a:t>
            </a:r>
            <a:r>
              <a:rPr lang="cs-CZ" dirty="0" smtClean="0"/>
              <a:t>“ </a:t>
            </a: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://nlp-addiction.com/chatbot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2000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PARRY – (</a:t>
            </a:r>
            <a:r>
              <a:rPr lang="cs-CZ" dirty="0" err="1" smtClean="0"/>
              <a:t>Colby</a:t>
            </a:r>
            <a:r>
              <a:rPr lang="cs-CZ" dirty="0" smtClean="0"/>
              <a:t>, 1972) – imituje paranoidního pacienta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aniel\Desktop\102704725-0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7"/>
            <a:ext cx="2872215" cy="38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iel\Desktop\aaron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07" y="2492352"/>
            <a:ext cx="2697476" cy="39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iel\Desktop\cohen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2230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42930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Harold Cohen a AARON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07961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Ahoj, Já jsem </a:t>
            </a:r>
            <a:r>
              <a:rPr lang="cs-CZ" dirty="0" err="1" smtClean="0">
                <a:solidFill>
                  <a:srgbClr val="0070C0"/>
                </a:solidFill>
              </a:rPr>
              <a:t>Eliza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Ahoj.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Jak se dnes máte.. O čem byste si chtěl promluvit?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Jsem v depresi.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Přišel jste, protože jste v depresi?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Ano.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Aha.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To kvůli tomu, že mám problém se svými rodiči.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Můžete to rozvést?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Ano, myslím že je to kvůli mému otci.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Opravdu si to myslíte?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Ano, on umí být někdy opravdu náladový.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Rozumím.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...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err="1" smtClean="0"/>
              <a:t>Turingův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6419056" cy="54006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test, má rozhodnout, zdali se jedná o umělou inteligenci nebo jen její nápodobu</a:t>
            </a:r>
          </a:p>
          <a:p>
            <a:r>
              <a:rPr lang="cs-CZ" dirty="0" smtClean="0"/>
              <a:t>Alan </a:t>
            </a:r>
            <a:r>
              <a:rPr lang="cs-CZ" dirty="0" err="1" smtClean="0"/>
              <a:t>Turing</a:t>
            </a:r>
            <a:r>
              <a:rPr lang="cs-CZ" dirty="0" smtClean="0"/>
              <a:t>, 1950</a:t>
            </a:r>
          </a:p>
          <a:p>
            <a:r>
              <a:rPr lang="cs-CZ" dirty="0" smtClean="0"/>
              <a:t>examinátor je sám v místnosti a posílá jakékoli otázky jednomu člověku a jednomu inteligentnímu počítači... pokud není schopen žádným způsobem zjistit, kdo je počítač, tak se jedná o umělou inteligenci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Turingově</a:t>
            </a:r>
            <a:r>
              <a:rPr lang="cs-CZ" dirty="0" smtClean="0"/>
              <a:t> testu doposud žádný stroj neuspěl </a:t>
            </a:r>
            <a:r>
              <a:rPr lang="cs-CZ" sz="2000" dirty="0" smtClean="0"/>
              <a:t>(</a:t>
            </a:r>
            <a:r>
              <a:rPr lang="cs-CZ" sz="2000" dirty="0" err="1" smtClean="0"/>
              <a:t>Loebnerova</a:t>
            </a:r>
            <a:r>
              <a:rPr lang="cs-CZ" sz="2000" dirty="0" smtClean="0"/>
              <a:t> </a:t>
            </a:r>
            <a:r>
              <a:rPr lang="cs-CZ" sz="2000" dirty="0"/>
              <a:t>cena </a:t>
            </a:r>
            <a:r>
              <a:rPr lang="cs-CZ" sz="700" dirty="0">
                <a:hlinkClick r:id="rId2"/>
              </a:rPr>
              <a:t>http://</a:t>
            </a:r>
            <a:r>
              <a:rPr lang="cs-CZ" sz="700" dirty="0" smtClean="0">
                <a:hlinkClick r:id="rId2"/>
              </a:rPr>
              <a:t>www.loebner.net/Prizef/loebner-prize.html</a:t>
            </a:r>
            <a:r>
              <a:rPr lang="cs-CZ" sz="700" dirty="0" smtClean="0"/>
              <a:t> 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1500" dirty="0" smtClean="0"/>
              <a:t>V roce 2014 cenu </a:t>
            </a:r>
            <a:r>
              <a:rPr lang="cs-CZ" sz="1500" dirty="0"/>
              <a:t>získal </a:t>
            </a:r>
            <a:r>
              <a:rPr lang="cs-CZ" sz="1500" dirty="0" smtClean="0"/>
              <a:t>program Eugene </a:t>
            </a:r>
            <a:r>
              <a:rPr lang="cs-CZ" sz="1500" dirty="0" err="1" smtClean="0"/>
              <a:t>Goostman</a:t>
            </a:r>
            <a:r>
              <a:rPr lang="cs-CZ" sz="1500" dirty="0" smtClean="0"/>
              <a:t>, který předstíral, že je 13tiletý chlapec z Ukrajiny. Pravidla soutěže říkají, že testem projde ten, kdo ošálí alespoň 30 % porotců. Eugene jich ošálil 33 %, takže jako první zvítězil.</a:t>
            </a:r>
            <a:endParaRPr lang="cs-CZ" sz="1500" dirty="0"/>
          </a:p>
        </p:txBody>
      </p:sp>
      <p:pic>
        <p:nvPicPr>
          <p:cNvPr id="166914" name="Picture 2" descr="C:\Documents and Settings\Daniel Dostál\Plocha\Turing_Test_version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523" y="0"/>
            <a:ext cx="24117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Argument čínského pokoje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J. </a:t>
            </a:r>
            <a:r>
              <a:rPr lang="cs-CZ" dirty="0" err="1" smtClean="0"/>
              <a:t>Searle</a:t>
            </a:r>
            <a:r>
              <a:rPr lang="cs-CZ" dirty="0" smtClean="0"/>
              <a:t> (1980) poukázal na to, že projít </a:t>
            </a:r>
            <a:r>
              <a:rPr lang="cs-CZ" dirty="0" err="1" smtClean="0"/>
              <a:t>Turingovým</a:t>
            </a:r>
            <a:r>
              <a:rPr lang="cs-CZ" dirty="0" smtClean="0"/>
              <a:t> testem lze bez jakékoli inteligence</a:t>
            </a:r>
          </a:p>
          <a:p>
            <a:r>
              <a:rPr lang="cs-CZ" sz="2000" dirty="0" smtClean="0"/>
              <a:t>Metafora čínského pokoje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Searle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neumí ani slovo čínsky. Je ale v pokoji plném čínských konverzačních příruček, v nichž může najít čínskou odpověď na jakoukoli smysluplnou čínskou větu. Do pokoje mu chodí dopisy s otázkami v čínštině... on bez problému odpovídá, ale vůbec neví na co a jak.</a:t>
            </a:r>
          </a:p>
          <a:p>
            <a:endParaRPr lang="cs-CZ" dirty="0" smtClean="0"/>
          </a:p>
          <a:p>
            <a:r>
              <a:rPr lang="cs-CZ" dirty="0" smtClean="0"/>
              <a:t>=&gt; každý pokus o umělou inteligenci je jen „čínský pokoj“, ale o skutečné inteligenci mluvit nelze!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Slabá a silná umělá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slabá UI projde </a:t>
            </a:r>
            <a:r>
              <a:rPr lang="cs-CZ" dirty="0" err="1" smtClean="0"/>
              <a:t>Turingovým</a:t>
            </a:r>
            <a:r>
              <a:rPr lang="cs-CZ" dirty="0" smtClean="0"/>
              <a:t> testem, ale je jen kvalitním čínským pokojem</a:t>
            </a:r>
          </a:p>
          <a:p>
            <a:r>
              <a:rPr lang="cs-CZ" dirty="0" smtClean="0"/>
              <a:t>silná umělá inteligence skutečně „ví“, o čem „přemýšlí“</a:t>
            </a:r>
          </a:p>
          <a:p>
            <a:endParaRPr lang="cs-CZ" dirty="0" smtClean="0"/>
          </a:p>
          <a:p>
            <a:r>
              <a:rPr lang="cs-CZ" dirty="0" smtClean="0"/>
              <a:t>existuje vůbec nějaká silná inteligence (např. u člověka)? Žádný neuron přece neví, o čem přemýšlí...</a:t>
            </a:r>
          </a:p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odpověď (spekulativní):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Searle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 čínském pokoji žádnou inteligenci nepředstavuje... pokud by ale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Searlů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bylo 100 miliard, každý ve svém pokoji, tak by tento celek již jakousi inteligenci představoval (vznik vědomí?)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cs-CZ" dirty="0" smtClean="0"/>
              <a:t>k posouzení testů došlo až v roce 1901 (Wissler) </a:t>
            </a:r>
            <a:r>
              <a:rPr lang="cs-CZ" sz="2000" dirty="0" smtClean="0"/>
              <a:t>(čekalo se na to, až Pearson vyvine korelační koeficient, o kterém již uvažoval Galton)</a:t>
            </a:r>
          </a:p>
          <a:p>
            <a:r>
              <a:rPr lang="cs-CZ" dirty="0" smtClean="0"/>
              <a:t>Wissler změřil korelaci mezi jednotlivými </a:t>
            </a:r>
            <a:r>
              <a:rPr lang="cs-CZ" dirty="0" err="1" smtClean="0"/>
              <a:t>Cattellovými</a:t>
            </a:r>
            <a:r>
              <a:rPr lang="cs-CZ" dirty="0" smtClean="0"/>
              <a:t> zkouškami… dvě zjištění:</a:t>
            </a:r>
          </a:p>
          <a:p>
            <a:pPr lvl="1"/>
            <a:r>
              <a:rPr lang="cs-CZ" dirty="0" smtClean="0"/>
              <a:t>testy spolu nekorelují! </a:t>
            </a:r>
            <a:r>
              <a:rPr lang="cs-CZ" sz="1800" dirty="0" smtClean="0"/>
              <a:t>(takže pokud jeden z nich třeba inteligenci měří, tak žádný další už ne)</a:t>
            </a:r>
          </a:p>
          <a:p>
            <a:pPr lvl="1"/>
            <a:r>
              <a:rPr lang="cs-CZ" dirty="0" smtClean="0"/>
              <a:t>testy vůbec nekorelují se školní úspěšností!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=&gt; Galtonovy/</a:t>
            </a:r>
            <a:r>
              <a:rPr lang="cs-CZ" dirty="0" err="1" smtClean="0"/>
              <a:t>Cattellovy</a:t>
            </a:r>
            <a:r>
              <a:rPr lang="cs-CZ" dirty="0" smtClean="0"/>
              <a:t> zkoušky neměří inteligenci, ale jen… ostrost smyslů:-)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\Desktop\neural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5688632" cy="35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Řešení?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zdá se, že cesta k umělé inteligenci vede přes vytvoření obrovského množství buněk, které plní jednoduché úkoly a dokážou se učit</a:t>
            </a:r>
          </a:p>
          <a:p>
            <a:r>
              <a:rPr lang="cs-CZ" dirty="0" smtClean="0"/>
              <a:t>„inteligence hejna“… </a:t>
            </a:r>
            <a:r>
              <a:rPr lang="cs-CZ" sz="1600" dirty="0" smtClean="0"/>
              <a:t>(„čínský mozek“)</a:t>
            </a:r>
          </a:p>
          <a:p>
            <a:r>
              <a:rPr lang="cs-CZ" dirty="0" smtClean="0"/>
              <a:t>neuronové sítě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Technologická Singularita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194421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 případě, že počítačový program dosáhne takové úrovně, že bude schopen sám psát smysluplný počítačový kód, bude schopen vytvořit ještě kvalitnější program, než je on sám... a ten napíše ještě lepší program a ten ještě lepší...</a:t>
            </a:r>
          </a:p>
          <a:p>
            <a:r>
              <a:rPr lang="cs-CZ" dirty="0" smtClean="0"/>
              <a:t>„exploze inteligence“, zrození „</a:t>
            </a:r>
            <a:r>
              <a:rPr lang="cs-CZ" dirty="0" err="1" smtClean="0"/>
              <a:t>superinteligence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řada lidí věří, že technologická singularita přijde velmi brzo (argumentují Moorovým zákonem)</a:t>
            </a:r>
            <a:endParaRPr lang="cs-CZ" dirty="0"/>
          </a:p>
        </p:txBody>
      </p:sp>
      <p:pic>
        <p:nvPicPr>
          <p:cNvPr id="3074" name="Picture 2" descr="http://bonnerfamilyoffice.com/wp-content/uploads/2014/07/20140721-D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31002"/>
            <a:ext cx="5143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3501008"/>
            <a:ext cx="3182888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1800" dirty="0" smtClean="0"/>
              <a:t>řada lidí věří, že technologická singularita přijde velmi brzo (argumentují např. Moorovým zákonem)</a:t>
            </a:r>
          </a:p>
          <a:p>
            <a:r>
              <a:rPr lang="cs-CZ" sz="1800" dirty="0" smtClean="0"/>
              <a:t>na druhou stranu je mnoho myslitelů poněkud skeptických (např. S. </a:t>
            </a:r>
            <a:r>
              <a:rPr lang="cs-CZ" sz="1800" dirty="0" err="1" smtClean="0"/>
              <a:t>Pinker</a:t>
            </a:r>
            <a:r>
              <a:rPr lang="cs-CZ" sz="1800" dirty="0" smtClean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4995877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test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Poslední lekce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167938" name="Picture 2" descr="C:\Documents and Settings\Daniel Dostál\Plocha\exam-cheating-demotivational-poster-1226675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8885">
            <a:off x="467544" y="260648"/>
            <a:ext cx="4536504" cy="6166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Písemná část zkoušky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zkouška obsahuje 33 otázek typu a-b-c-d, jednu otázku přiřazovací a dvě otázky otevřené</a:t>
            </a:r>
          </a:p>
          <a:p>
            <a:r>
              <a:rPr lang="cs-CZ" dirty="0" smtClean="0"/>
              <a:t>maximum je 40,5 bodu</a:t>
            </a:r>
          </a:p>
          <a:p>
            <a:r>
              <a:rPr lang="cs-CZ" dirty="0" smtClean="0"/>
              <a:t>časový limit je 35 minut</a:t>
            </a:r>
          </a:p>
          <a:p>
            <a:r>
              <a:rPr lang="cs-CZ" dirty="0" smtClean="0"/>
              <a:t>za špatné odpovědi se nestrhávají body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(takže, když nevím, tak hádám!)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pro velký počet studentů nebudou psát všichni zkoušku zároveň</a:t>
            </a:r>
          </a:p>
          <a:p>
            <a:endParaRPr lang="cs-CZ" dirty="0" smtClean="0"/>
          </a:p>
          <a:p>
            <a:r>
              <a:rPr lang="cs-CZ" dirty="0" smtClean="0"/>
              <a:t>studenti, kteří nebudou spokojeni s výsledkem písemné zkoušky, mají možnost absolvovat ústní prozkoušení</a:t>
            </a:r>
            <a:endParaRPr lang="cs-CZ" dirty="0"/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Převod bodů na známky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63688" y="1340768"/>
          <a:ext cx="3816424" cy="47885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37896"/>
                <a:gridCol w="1778528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body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známka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37 - 40,5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A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34 - </a:t>
                      </a:r>
                      <a:r>
                        <a:rPr lang="cs-CZ" sz="3600" u="none" strike="noStrike" dirty="0" smtClean="0"/>
                        <a:t>36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B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31 - </a:t>
                      </a:r>
                      <a:r>
                        <a:rPr lang="cs-CZ" sz="3600" u="none" strike="noStrike" dirty="0" smtClean="0"/>
                        <a:t>33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C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28 - </a:t>
                      </a:r>
                      <a:r>
                        <a:rPr lang="cs-CZ" sz="3600" u="none" strike="noStrike" dirty="0" smtClean="0"/>
                        <a:t>30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D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25 - </a:t>
                      </a:r>
                      <a:r>
                        <a:rPr lang="cs-CZ" sz="3600" u="none" strike="noStrike" dirty="0" smtClean="0"/>
                        <a:t>27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E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0 - </a:t>
                      </a:r>
                      <a:r>
                        <a:rPr lang="cs-CZ" sz="3600" u="none" strike="noStrike" dirty="0" smtClean="0"/>
                        <a:t>24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600" u="none" strike="noStrike" dirty="0"/>
                        <a:t>F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mtClean="0"/>
              <a:t>Alfred Binet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6923112" cy="576064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francouzský psycholog Binet byl pověřen ministerstvem školství, aby vytvořil test, který identifikuje děti, kterým by studium na běžné škole nepřineslo užitek (1905, revize 1908)</a:t>
            </a:r>
          </a:p>
          <a:p>
            <a:r>
              <a:rPr lang="cs-CZ" dirty="0" smtClean="0"/>
              <a:t>Binet nevycházel z žádné teorie – vytvořil úlohy, které napodobovaly běžné problémy, se kterými se dítě může setkat</a:t>
            </a:r>
          </a:p>
          <a:p>
            <a:r>
              <a:rPr lang="cs-CZ" dirty="0" smtClean="0"/>
              <a:t>úkoly byly dělené podle věku, ve kterém je 80-90% dětí zvládne – výsledkem byl tedy mentální věk dítěte</a:t>
            </a:r>
          </a:p>
          <a:p>
            <a:pPr lvl="1"/>
            <a:r>
              <a:rPr lang="cs-CZ" dirty="0" smtClean="0"/>
              <a:t>překreslování geometrických obrazců</a:t>
            </a:r>
          </a:p>
          <a:p>
            <a:pPr lvl="1"/>
            <a:r>
              <a:rPr lang="cs-CZ" dirty="0" smtClean="0"/>
              <a:t>pojmenovávání částí těla</a:t>
            </a:r>
          </a:p>
          <a:p>
            <a:pPr lvl="1"/>
            <a:r>
              <a:rPr lang="cs-CZ" dirty="0" smtClean="0"/>
              <a:t>vysvětlování pojmů</a:t>
            </a:r>
          </a:p>
          <a:p>
            <a:pPr lvl="1"/>
            <a:r>
              <a:rPr lang="cs-CZ" dirty="0" smtClean="0"/>
              <a:t>opakování hlásek</a:t>
            </a:r>
          </a:p>
          <a:p>
            <a:pPr lvl="1"/>
            <a:r>
              <a:rPr lang="cs-CZ" dirty="0" smtClean="0"/>
              <a:t>hledání rýmů</a:t>
            </a:r>
          </a:p>
          <a:p>
            <a:pPr lvl="1"/>
            <a:r>
              <a:rPr lang="cs-CZ" dirty="0" smtClean="0"/>
              <a:t>vystříhávání tvarů z papíru…</a:t>
            </a:r>
          </a:p>
          <a:p>
            <a:endParaRPr lang="cs-CZ" dirty="0"/>
          </a:p>
        </p:txBody>
      </p:sp>
      <p:pic>
        <p:nvPicPr>
          <p:cNvPr id="4098" name="Picture 2" descr="C:\Documents and Settings\Daniel Dostál\Plocha\bin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175" y="0"/>
            <a:ext cx="190182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Dětmi oblíbený úkol z Binetova testu z roku 1908: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Hledání absurdit: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„Tělo nešťastné dívky bylo nalezeno rozřezané na 18 kousků, jelikož spáchala sebevraždu.“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000" dirty="0" smtClean="0"/>
              <a:t>(tato položka Američany pobuřovala natolik, že to americké revize nebyla zařazena)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err="1"/>
              <a:t>Binetova</a:t>
            </a:r>
            <a:r>
              <a:rPr lang="cs-CZ" sz="2000" dirty="0"/>
              <a:t> revize z roku 1908 obsahovala </a:t>
            </a:r>
            <a:r>
              <a:rPr lang="cs-CZ" sz="2000" dirty="0" smtClean="0"/>
              <a:t>58 úkolů a pokrývala věkové rozpětí od 3-13 let.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Revize z roku 1911 obsahovala 5 úkolů pro každé věkové pásmo a byla protažena až do dospělosti.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Henry Goddard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6779096" cy="5475008"/>
          </a:xfrm>
        </p:spPr>
        <p:txBody>
          <a:bodyPr/>
          <a:lstStyle/>
          <a:p>
            <a:r>
              <a:rPr lang="cs-CZ" dirty="0" smtClean="0"/>
              <a:t>psycholog, ředitel výzkumné laboratoře na škole pro retardované</a:t>
            </a:r>
          </a:p>
          <a:p>
            <a:r>
              <a:rPr lang="cs-CZ" dirty="0" smtClean="0"/>
              <a:t>na cestě do Evropy narazil na Binetovy testy – ale odmítl je: </a:t>
            </a:r>
            <a:r>
              <a:rPr lang="cs-CZ" sz="2000" dirty="0" smtClean="0"/>
              <a:t>podobně jako další psychologové nemohl uvěřit tomu, že by měření inteligence bylo tak jednoduché</a:t>
            </a:r>
          </a:p>
          <a:p>
            <a:r>
              <a:rPr lang="cs-CZ" dirty="0" smtClean="0"/>
              <a:t>časem ale zjistil, na jak účinný nástroj narazil, a začal rozesílat americkým psychologům desetitisíce kopií Binetovy práce </a:t>
            </a:r>
            <a:endParaRPr lang="cs-CZ" sz="2000" dirty="0" smtClean="0"/>
          </a:p>
          <a:p>
            <a:endParaRPr lang="cs-CZ" dirty="0" smtClean="0"/>
          </a:p>
        </p:txBody>
      </p:sp>
      <p:pic>
        <p:nvPicPr>
          <p:cNvPr id="6147" name="Picture 3" descr="C:\Documents and Settings\Daniel Dostál\Plocha\hen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-1"/>
            <a:ext cx="1979711" cy="258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inteligence?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první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Daniel Dostál\Plocha\intelligence-5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76464" cy="416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Proč byl Goddard tak nadšený?</a:t>
            </a:r>
          </a:p>
          <a:p>
            <a:r>
              <a:rPr lang="cs-CZ" dirty="0" smtClean="0"/>
              <a:t>Ve spojených státech panovala eugenická nálada </a:t>
            </a:r>
            <a:r>
              <a:rPr lang="cs-CZ" sz="2000" dirty="0" smtClean="0"/>
              <a:t>(pojem eugenika vymyslel Galton – jde o výběr a rozmnožování nejlepších jedinců za účelem zlepšení genetického fondu národa)</a:t>
            </a:r>
          </a:p>
          <a:p>
            <a:r>
              <a:rPr lang="cs-CZ" dirty="0" smtClean="0"/>
              <a:t>Američané měli strach z přívalu „slaboduchých přistěhovalců“ a z rozmnožení dalších pro společnost nehodnotných individuí ve své zemi </a:t>
            </a:r>
            <a:r>
              <a:rPr lang="cs-CZ" sz="2200" dirty="0" smtClean="0"/>
              <a:t>(inteligence byla Galtonem i Goddardem prokázána jako dědičná)</a:t>
            </a:r>
          </a:p>
          <a:p>
            <a:r>
              <a:rPr lang="cs-CZ" dirty="0" smtClean="0"/>
              <a:t>Goddard viděl v Binetových testech nástroj, jak tyto jedince identifikovat a následně je sterilizovat nebo vrátit do své původní země</a:t>
            </a:r>
          </a:p>
          <a:p>
            <a:r>
              <a:rPr lang="cs-CZ" dirty="0" smtClean="0"/>
              <a:t>Do roku 1964 proběhlo v USA přes 70 000 nařízených sterilizací a proti přistěhovalcům byly zaveden zavedeny tvrdé imigrační zákony obsahující inteligenční zkoušku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mtClean="0"/>
              <a:t>Lewis Terman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Revidoval původní Binetovy testy a v roce 1916 vydává Stanfordskou revizi Binet-Simonovy škály </a:t>
            </a:r>
            <a:r>
              <a:rPr lang="cs-CZ" sz="2000" dirty="0" smtClean="0"/>
              <a:t>(Simon byl Binetův spolupracovník)</a:t>
            </a:r>
          </a:p>
          <a:p>
            <a:r>
              <a:rPr lang="cs-CZ" dirty="0" smtClean="0"/>
              <a:t>V češtině se vžil matoucí překlad „Stanford-Binetův test</a:t>
            </a:r>
            <a:r>
              <a:rPr lang="cs-CZ" sz="2000" dirty="0" smtClean="0"/>
              <a:t>“ – Stanford ale není autor, je to město v Kalifornii, kde působil Terman:-)</a:t>
            </a:r>
          </a:p>
          <a:p>
            <a:r>
              <a:rPr lang="cs-CZ" dirty="0" smtClean="0"/>
              <a:t>Test byl složen z nových úkolů, ale fungoval stejně jako Binetův test</a:t>
            </a:r>
          </a:p>
          <a:p>
            <a:r>
              <a:rPr lang="cs-CZ" dirty="0" smtClean="0"/>
              <a:t>Novinkou bylo počítání inteligenčního kvocientu (IQ), podle upraveného vzorce od německého psychologa Williama Sterna z roku 1912 </a:t>
            </a:r>
            <a:r>
              <a:rPr lang="cs-CZ" sz="2400" dirty="0" smtClean="0"/>
              <a:t>(pojem IQ ale vymyslel Terman, stejně tak, že se má násobit stovkou)</a:t>
            </a:r>
          </a:p>
          <a:p>
            <a:r>
              <a:rPr lang="cs-CZ" dirty="0" smtClean="0"/>
              <a:t>IQ = (mentální věk / chronologický věk) * 100</a:t>
            </a:r>
          </a:p>
          <a:p>
            <a:r>
              <a:rPr lang="cs-CZ" dirty="0" smtClean="0"/>
              <a:t>Stanford-Binetův test se dočkal obrovského úspěchu a z pomyslného trůnu jej sesadily až Wechslerovy inteligenční testy v polovině čtyřicátých let</a:t>
            </a:r>
          </a:p>
          <a:p>
            <a:r>
              <a:rPr lang="cs-CZ" dirty="0" smtClean="0"/>
              <a:t>Stanford-Binetův test se ve své čtvrté (?) revizi používá dodnes</a:t>
            </a:r>
            <a:endParaRPr lang="cs-CZ" dirty="0"/>
          </a:p>
        </p:txBody>
      </p:sp>
      <p:pic>
        <p:nvPicPr>
          <p:cNvPr id="7170" name="Picture 2" descr="C:\Documents and Settings\Daniel Dostál\Plocha\180px-T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109" y="1"/>
            <a:ext cx="1763890" cy="220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smtClean="0"/>
              <a:t>Robert Yerkes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během první světové války byla poptávky po testech, které by pomohly roztřídit brance</a:t>
            </a:r>
          </a:p>
          <a:p>
            <a:r>
              <a:rPr lang="cs-CZ" dirty="0" smtClean="0"/>
              <a:t>Individuální </a:t>
            </a:r>
            <a:r>
              <a:rPr lang="cs-CZ" dirty="0" err="1" smtClean="0"/>
              <a:t>Stanford-Binetovy</a:t>
            </a:r>
            <a:r>
              <a:rPr lang="cs-CZ" dirty="0" smtClean="0"/>
              <a:t> testy k tomu nebyly vhodné – neumožňovaly hromadnou administraci</a:t>
            </a:r>
          </a:p>
          <a:p>
            <a:r>
              <a:rPr lang="cs-CZ" dirty="0" err="1" smtClean="0"/>
              <a:t>Yerkes</a:t>
            </a:r>
            <a:r>
              <a:rPr lang="cs-CZ" dirty="0" smtClean="0"/>
              <a:t> vytvořil třístupňový systém:</a:t>
            </a:r>
          </a:p>
          <a:p>
            <a:pPr lvl="1"/>
            <a:r>
              <a:rPr lang="cs-CZ" dirty="0" err="1" smtClean="0"/>
              <a:t>Army</a:t>
            </a:r>
            <a:r>
              <a:rPr lang="cs-CZ" dirty="0" smtClean="0"/>
              <a:t> alfa – test papír tužka, vyžadoval schopnost číst a psát</a:t>
            </a:r>
          </a:p>
          <a:p>
            <a:pPr lvl="1"/>
            <a:r>
              <a:rPr lang="cs-CZ" dirty="0" err="1" smtClean="0"/>
              <a:t>Army</a:t>
            </a:r>
            <a:r>
              <a:rPr lang="cs-CZ" dirty="0" smtClean="0"/>
              <a:t> beta – test papír tužka pro negramotné (absolvovali jej ti, co nezvládli alfu)</a:t>
            </a:r>
          </a:p>
          <a:p>
            <a:pPr lvl="1"/>
            <a:r>
              <a:rPr lang="cs-CZ" dirty="0" smtClean="0"/>
              <a:t>Individuální pohovor pro ty, nezvládli ani betu</a:t>
            </a:r>
          </a:p>
          <a:p>
            <a:r>
              <a:rPr lang="cs-CZ" dirty="0" err="1" smtClean="0"/>
              <a:t>Yerkes</a:t>
            </a:r>
            <a:r>
              <a:rPr lang="cs-CZ" dirty="0" smtClean="0"/>
              <a:t> během roku 1917 otestoval přes 1,75 milionu branců</a:t>
            </a:r>
          </a:p>
          <a:p>
            <a:r>
              <a:rPr lang="cs-CZ" dirty="0" smtClean="0"/>
              <a:t>po válce byly testy odtajněny a staly se předlohou pro inteligenční testy používané při výběru pracovníků a ve školství</a:t>
            </a:r>
          </a:p>
        </p:txBody>
      </p:sp>
      <p:pic>
        <p:nvPicPr>
          <p:cNvPr id="8195" name="Picture 3" descr="C:\Documents and Settings\Daniel Dostál\Plocha\yer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385" y="1"/>
            <a:ext cx="2109614" cy="285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aniel Dostál\Plocha\gou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5616624" cy="578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cs-CZ" dirty="0" smtClean="0"/>
              <a:t>David Wechselr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cs-CZ" dirty="0" smtClean="0"/>
              <a:t>Wechsler vydává ve 40. letech své slavné testy (WAIS a WISC</a:t>
            </a:r>
            <a:r>
              <a:rPr lang="cs-CZ" sz="2000" dirty="0" smtClean="0"/>
              <a:t>) – budou detailně rozebrány v psychodiagnostice</a:t>
            </a:r>
          </a:p>
          <a:p>
            <a:r>
              <a:rPr lang="cs-CZ" dirty="0" smtClean="0"/>
              <a:t>Navrhuje nový způsob počítání IQ, který poté převzaly i Stanford-Binetovy testy – Wechslerův deviační skór</a:t>
            </a:r>
          </a:p>
          <a:p>
            <a:pPr lvl="1"/>
            <a:r>
              <a:rPr lang="cs-CZ" dirty="0" smtClean="0"/>
              <a:t>vychází z předpokladu, že IQ má v populaci normální rozdělení a každému můžeme přisoudit určitou odchylku od průměru</a:t>
            </a:r>
          </a:p>
          <a:p>
            <a:pPr lvl="1"/>
            <a:r>
              <a:rPr lang="cs-CZ" dirty="0" smtClean="0"/>
              <a:t>IQ = ((počet bodů za test – průměrný počet bodů) / směrodatná odchylka) * 15 + 100</a:t>
            </a:r>
            <a:endParaRPr lang="cs-CZ" dirty="0"/>
          </a:p>
        </p:txBody>
      </p:sp>
      <p:pic>
        <p:nvPicPr>
          <p:cNvPr id="9218" name="Picture 2" descr="C:\Documents and Settings\Daniel Dostál\Plocha\wechs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"/>
            <a:ext cx="1835696" cy="2502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Moderní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250529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 současnosti se prosazují testy postavené na </a:t>
            </a:r>
            <a:r>
              <a:rPr lang="cs-CZ" dirty="0" err="1" smtClean="0"/>
              <a:t>Cattel</a:t>
            </a:r>
            <a:r>
              <a:rPr lang="cs-CZ" dirty="0" smtClean="0"/>
              <a:t>-Horn-</a:t>
            </a:r>
            <a:r>
              <a:rPr lang="cs-CZ" dirty="0" err="1" smtClean="0"/>
              <a:t>Carrolově</a:t>
            </a:r>
            <a:r>
              <a:rPr lang="cs-CZ" dirty="0" smtClean="0"/>
              <a:t> teorii inteligence.</a:t>
            </a:r>
          </a:p>
          <a:p>
            <a:r>
              <a:rPr lang="cs-CZ" dirty="0" smtClean="0"/>
              <a:t>Do českého prostředí byla převedena baterie </a:t>
            </a:r>
            <a:r>
              <a:rPr lang="cs-CZ" dirty="0" err="1" smtClean="0"/>
              <a:t>Woodcock</a:t>
            </a:r>
            <a:r>
              <a:rPr lang="cs-CZ" dirty="0" smtClean="0"/>
              <a:t>-Johnson II: testy kognitivních schopností.</a:t>
            </a:r>
          </a:p>
          <a:p>
            <a:r>
              <a:rPr lang="cs-CZ" dirty="0" smtClean="0"/>
              <a:t>Silnou stránkou jsou především silné psychometrické základy testu.</a:t>
            </a:r>
          </a:p>
          <a:p>
            <a:r>
              <a:rPr lang="cs-CZ" dirty="0" smtClean="0"/>
              <a:t>Kromě IQ, používá řadu dalších ukazatelů.</a:t>
            </a:r>
            <a:endParaRPr lang="cs-CZ" dirty="0"/>
          </a:p>
        </p:txBody>
      </p:sp>
      <p:pic>
        <p:nvPicPr>
          <p:cNvPr id="3074" name="Picture 2" descr="C:\Users\Daniel\Desktop\w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01652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49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Nejvýznamnější  teorie inteligence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třetí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Documents and Settings\Daniel Dostál\Plocha\intelligence-demotivational-poster-1214488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7"/>
            <a:ext cx="4188265" cy="4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Teorie inteligence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podivný rozpor – inteligenci umíme dokonale měřit, ale nevíme, co to vlastně je, z čeho se skládá, jak vzniká…</a:t>
            </a:r>
          </a:p>
          <a:p>
            <a:endParaRPr lang="cs-CZ" dirty="0" smtClean="0"/>
          </a:p>
          <a:p>
            <a:r>
              <a:rPr lang="cs-CZ" dirty="0" smtClean="0"/>
              <a:t>tento dluh se pokusilo dohnat mnoho badatelů, ale </a:t>
            </a:r>
            <a:r>
              <a:rPr lang="cs-CZ" dirty="0" err="1" smtClean="0"/>
              <a:t>Boringův</a:t>
            </a:r>
            <a:r>
              <a:rPr lang="cs-CZ" dirty="0" smtClean="0"/>
              <a:t> výrok je pořád do jisté míry platný </a:t>
            </a:r>
            <a:r>
              <a:rPr lang="cs-CZ" sz="2000" dirty="0" smtClean="0"/>
              <a:t>(„Inteligence je to, co měří inteligenční testy.“)</a:t>
            </a:r>
          </a:p>
          <a:p>
            <a:pPr>
              <a:buNone/>
            </a:pPr>
            <a:endParaRPr lang="cs-CZ" sz="2000" dirty="0" smtClean="0"/>
          </a:p>
          <a:p>
            <a:pPr lvl="1"/>
            <a:r>
              <a:rPr lang="cs-CZ" sz="2100" dirty="0" smtClean="0"/>
              <a:t>A koneckonců s ním souhlasí i Wechsler, a podotýká, že sice nevíme, co měříme, ale zkušenost nám dala za pravdu, že to je velmi užitečné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Charles Spearman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cs-CZ" dirty="0" smtClean="0"/>
              <a:t>Galtonův následovník, Angličan,</a:t>
            </a:r>
          </a:p>
          <a:p>
            <a:pPr>
              <a:buNone/>
            </a:pPr>
            <a:r>
              <a:rPr lang="cs-CZ" dirty="0" smtClean="0"/>
              <a:t>	matematik a psycholog</a:t>
            </a:r>
          </a:p>
          <a:p>
            <a:r>
              <a:rPr lang="cs-CZ" dirty="0" smtClean="0"/>
              <a:t>Vyvinul pořadovou korelaci a faktorovou analýzu</a:t>
            </a:r>
          </a:p>
          <a:p>
            <a:r>
              <a:rPr lang="cs-CZ" dirty="0" smtClean="0"/>
              <a:t>Vyšel z předpokladu, že inteligenční testy spolu korelují, bez ohledu na to, o co v nich jde </a:t>
            </a:r>
            <a:r>
              <a:rPr lang="cs-CZ" sz="2000" dirty="0" smtClean="0"/>
              <a:t>(řešení matematických úloh koreluje s porozuměním významu slov nebo třeba hledáním podobností…)</a:t>
            </a:r>
          </a:p>
          <a:p>
            <a:r>
              <a:rPr lang="cs-CZ" dirty="0" smtClean="0"/>
              <a:t>pomocí faktorové analýzy izoloval faktor g (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), </a:t>
            </a:r>
            <a:r>
              <a:rPr lang="cs-CZ" sz="1800" dirty="0" smtClean="0"/>
              <a:t>který představuje obecnou mentální schopnost, jejíž uplatnění je univerzální, tzv. „mentální energie“</a:t>
            </a:r>
            <a:endParaRPr lang="cs-CZ" sz="2000" dirty="0" smtClean="0"/>
          </a:p>
          <a:p>
            <a:r>
              <a:rPr lang="cs-CZ" dirty="0" smtClean="0"/>
              <a:t>dále pak existují faktory s (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), </a:t>
            </a:r>
            <a:r>
              <a:rPr lang="cs-CZ" sz="2000" dirty="0" smtClean="0"/>
              <a:t>které můžeme využít jen při určitém druhu činnosti</a:t>
            </a:r>
          </a:p>
        </p:txBody>
      </p:sp>
      <p:pic>
        <p:nvPicPr>
          <p:cNvPr id="1026" name="Picture 2" descr="C:\Documents and Settings\Daniel Dostál\Plocha\pcl_0001_0002_0_img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"/>
            <a:ext cx="2123728" cy="268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295232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tedy například náš výsledek při řešení matematických úloh můžeme předpovědět pomocí našeho g faktoru a specifické dovednosti pro matematické úlohy</a:t>
            </a:r>
          </a:p>
          <a:p>
            <a:r>
              <a:rPr lang="cs-CZ" dirty="0" smtClean="0"/>
              <a:t>g faktor bývá proto ztotožňován s inteligencí v nejužším pojetí</a:t>
            </a:r>
          </a:p>
          <a:p>
            <a:r>
              <a:rPr lang="cs-CZ" dirty="0" smtClean="0"/>
              <a:t>g faktor byl Spearmanem zdokumentován už v roce 1904!</a:t>
            </a:r>
          </a:p>
          <a:p>
            <a:r>
              <a:rPr lang="cs-CZ" dirty="0" smtClean="0"/>
              <a:t>tradičně sytí něco méně než 50% rozptylu výsledků inteligenčního testu</a:t>
            </a:r>
          </a:p>
          <a:p>
            <a:endParaRPr lang="cs-CZ" dirty="0"/>
          </a:p>
        </p:txBody>
      </p:sp>
      <p:pic>
        <p:nvPicPr>
          <p:cNvPr id="2050" name="Picture 2" descr="C:\Documents and Settings\Daniel Dostál\Plocha\200px-SpearmanFacto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3672408" cy="3672408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>
            <a:off x="3923928" y="3789040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3707904" y="5085184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3995936" y="4725144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292080" y="44371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inteligenční testy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720080"/>
          </a:xfrm>
        </p:spPr>
        <p:txBody>
          <a:bodyPr/>
          <a:lstStyle/>
          <a:p>
            <a:r>
              <a:rPr lang="cs-CZ" dirty="0" smtClean="0"/>
              <a:t>Definice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Mezi psychology panuje velmi malá shoda – neexistuje jediná uznávaná definice:</a:t>
            </a:r>
          </a:p>
          <a:p>
            <a:pPr lvl="1"/>
            <a:r>
              <a:rPr lang="cs-CZ" dirty="0" smtClean="0"/>
              <a:t>obecná duševní výkonnost (</a:t>
            </a:r>
            <a:r>
              <a:rPr lang="cs-CZ" dirty="0" err="1" smtClean="0"/>
              <a:t>Burt</a:t>
            </a:r>
            <a:r>
              <a:rPr lang="cs-CZ" dirty="0" smtClean="0"/>
              <a:t>, 1949)</a:t>
            </a:r>
          </a:p>
          <a:p>
            <a:pPr lvl="1"/>
            <a:r>
              <a:rPr lang="cs-CZ" dirty="0" smtClean="0"/>
              <a:t>přirozená obecná poznávací schopnost (</a:t>
            </a:r>
            <a:r>
              <a:rPr lang="cs-CZ" dirty="0" err="1" smtClean="0"/>
              <a:t>Burt</a:t>
            </a:r>
            <a:r>
              <a:rPr lang="cs-CZ" dirty="0" smtClean="0"/>
              <a:t>, 1955)</a:t>
            </a:r>
          </a:p>
          <a:p>
            <a:pPr lvl="1"/>
            <a:r>
              <a:rPr lang="cs-CZ" dirty="0" smtClean="0"/>
              <a:t>souhrnná nebo celková schopnost jednotlivce jednat účelně, myslet racionálně a účinně jednat se svým okolím (Wechsler, 1944)</a:t>
            </a:r>
          </a:p>
          <a:p>
            <a:pPr lvl="1"/>
            <a:r>
              <a:rPr lang="cs-CZ" dirty="0" smtClean="0"/>
              <a:t>svou vlastní podstatou zásadní schopnost, která se nachází na prvním místě v hierarchii intelektuálních schopností (</a:t>
            </a:r>
            <a:r>
              <a:rPr lang="cs-CZ" dirty="0" err="1" smtClean="0"/>
              <a:t>Butcher</a:t>
            </a:r>
            <a:r>
              <a:rPr lang="cs-CZ" dirty="0" smtClean="0"/>
              <a:t>, 1968)</a:t>
            </a:r>
          </a:p>
          <a:p>
            <a:pPr lvl="1"/>
            <a:r>
              <a:rPr lang="cs-CZ" dirty="0" smtClean="0"/>
              <a:t>obecná logická schopnost, která je užitečná při nejrozmanitějších úkolech, které zahrnují řešení problémů (Kline, 1991)</a:t>
            </a:r>
          </a:p>
          <a:p>
            <a:pPr lvl="1"/>
            <a:r>
              <a:rPr lang="cs-CZ" dirty="0" smtClean="0"/>
              <a:t>duševní schopnost se vhodně chovat v těch oblastech kontinuity zkušeností, které obsahují reakci na nový jev nebo automatizaci zpracování informací jako funkci </a:t>
            </a:r>
            <a:r>
              <a:rPr lang="cs-CZ" dirty="0" err="1" smtClean="0"/>
              <a:t>metakomponentů</a:t>
            </a:r>
            <a:r>
              <a:rPr lang="cs-CZ" dirty="0" smtClean="0"/>
              <a:t>, výkonnostních komponentů a komponentů při osvojování si vědomostí (Sternberg, 1985)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dirty="0" smtClean="0"/>
              <a:t>Louis Leon Thurstone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Američan, vynálezce, matematik a psycholog, pracoval pro Edisona</a:t>
            </a:r>
          </a:p>
          <a:p>
            <a:r>
              <a:rPr lang="cs-CZ" dirty="0" smtClean="0"/>
              <a:t>kritizoval Spearmanovo pojetí inteligence</a:t>
            </a:r>
            <a:r>
              <a:rPr lang="cs-CZ" sz="2000" dirty="0" smtClean="0"/>
              <a:t> – g faktor je jen umělý produkt faktorové analýzy!</a:t>
            </a:r>
          </a:p>
          <a:p>
            <a:r>
              <a:rPr lang="cs-CZ" dirty="0" smtClean="0"/>
              <a:t>zdokonalil faktorovou analýzu a nalezl sedm „</a:t>
            </a:r>
            <a:r>
              <a:rPr lang="cs-CZ" dirty="0" smtClean="0">
                <a:solidFill>
                  <a:srgbClr val="FF0000"/>
                </a:solidFill>
              </a:rPr>
              <a:t>primárních mentálních schopností</a:t>
            </a:r>
            <a:r>
              <a:rPr lang="cs-CZ" dirty="0" smtClean="0"/>
              <a:t>“:</a:t>
            </a:r>
          </a:p>
          <a:p>
            <a:endParaRPr lang="cs-CZ" dirty="0" smtClean="0"/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V – verbální chápání </a:t>
            </a:r>
            <a:r>
              <a:rPr lang="cs-CZ" dirty="0" smtClean="0"/>
              <a:t>(slovní zásoby, čtení)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W – verbální fluence </a:t>
            </a:r>
            <a:r>
              <a:rPr lang="cs-CZ" dirty="0" smtClean="0"/>
              <a:t>(plynulost projevu, pochopení myšlenek z textu)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N – numerické schopnosti </a:t>
            </a:r>
            <a:r>
              <a:rPr lang="cs-CZ" dirty="0" smtClean="0"/>
              <a:t>(např. řešení číselných řad)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S – prostorová představivost </a:t>
            </a:r>
            <a:r>
              <a:rPr lang="cs-CZ" dirty="0" smtClean="0"/>
              <a:t>(např. manipulace s předměty)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R – usuzování</a:t>
            </a:r>
            <a:r>
              <a:rPr lang="cs-CZ" dirty="0" smtClean="0"/>
              <a:t> (indukce, vytváření pravidel ze zkušenosti)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M – paměť </a:t>
            </a:r>
            <a:r>
              <a:rPr lang="cs-CZ" dirty="0" smtClean="0"/>
              <a:t>(především krátkodobá)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P – rychlost vnímání </a:t>
            </a:r>
            <a:r>
              <a:rPr lang="cs-CZ" dirty="0" smtClean="0"/>
              <a:t>(identifikace chyb, citlivost na detaily)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074" name="Picture 2" descr="C:\Documents and Settings\Daniel Dostál\Plocha\Intelligenstest-Louis-Leon-Thur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-1"/>
            <a:ext cx="1835696" cy="306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r>
              <a:rPr lang="cs-CZ" dirty="0" smtClean="0"/>
              <a:t>Spearmanovo i Thurstonovo pojetí je matematicky správné – obě pojetí odpovídají skutečným výsledkům testů</a:t>
            </a:r>
          </a:p>
          <a:p>
            <a:endParaRPr lang="cs-CZ" dirty="0" smtClean="0"/>
          </a:p>
          <a:p>
            <a:r>
              <a:rPr lang="cs-CZ" dirty="0" smtClean="0"/>
              <a:t>primární mentální schopnosti spolu korelují a proto z nich můžeme (na truc </a:t>
            </a:r>
            <a:r>
              <a:rPr lang="cs-CZ" dirty="0" err="1" smtClean="0"/>
              <a:t>Thurstonovi</a:t>
            </a:r>
            <a:r>
              <a:rPr lang="cs-CZ" dirty="0" smtClean="0"/>
              <a:t>) vyextrahovat faktor 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dirty="0" err="1" smtClean="0"/>
              <a:t>Raymond</a:t>
            </a:r>
            <a:r>
              <a:rPr lang="cs-CZ" dirty="0" smtClean="0"/>
              <a:t> B. </a:t>
            </a:r>
            <a:r>
              <a:rPr lang="cs-CZ" dirty="0" err="1" smtClean="0"/>
              <a:t>Cattell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americký psycholog aktivní téměř do devadesáti let, psychologie osobnosti</a:t>
            </a:r>
          </a:p>
          <a:p>
            <a:r>
              <a:rPr lang="cs-CZ" dirty="0" smtClean="0"/>
              <a:t>rozpracoval téma g faktoru</a:t>
            </a:r>
          </a:p>
          <a:p>
            <a:r>
              <a:rPr lang="cs-CZ" dirty="0" smtClean="0"/>
              <a:t>podle Cattella má dvě složky:</a:t>
            </a:r>
          </a:p>
          <a:p>
            <a:pPr lvl="1"/>
            <a:r>
              <a:rPr lang="cs-CZ" dirty="0" smtClean="0"/>
              <a:t>fluidní </a:t>
            </a:r>
            <a:r>
              <a:rPr lang="cs-CZ" sz="2000" dirty="0" smtClean="0"/>
              <a:t>– je zcela vrozená, nelze ji naučit, či získat zkušeností</a:t>
            </a:r>
          </a:p>
          <a:p>
            <a:pPr lvl="1"/>
            <a:r>
              <a:rPr lang="cs-CZ" dirty="0" smtClean="0"/>
              <a:t>krystalická (krystalizovaná) </a:t>
            </a:r>
            <a:r>
              <a:rPr lang="cs-CZ" sz="2000" dirty="0" smtClean="0"/>
              <a:t>– souvisí s životní zkušeností, je naučená</a:t>
            </a:r>
          </a:p>
          <a:p>
            <a:endParaRPr lang="cs-CZ" dirty="0" smtClean="0"/>
          </a:p>
          <a:p>
            <a:r>
              <a:rPr lang="cs-CZ" dirty="0" smtClean="0"/>
              <a:t>mezi oběma složkami existuje kladný vztah, protože vyšší fluidní inteligence nám dává lepší schopnost vytěžit ze zkušenosti informace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Documents and Settings\Daniel Dostál\Plocha\Raymond_Catt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1" y="0"/>
            <a:ext cx="2051720" cy="280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1728192"/>
          </a:xfrm>
        </p:spPr>
        <p:txBody>
          <a:bodyPr/>
          <a:lstStyle/>
          <a:p>
            <a:r>
              <a:rPr lang="cs-CZ" dirty="0" smtClean="0"/>
              <a:t>Fluidní inteligence vrcholí mezi 20-23 rokem života</a:t>
            </a:r>
          </a:p>
          <a:p>
            <a:r>
              <a:rPr lang="cs-CZ" dirty="0" smtClean="0"/>
              <a:t>Krystalizovaná stoupá nadosmrti</a:t>
            </a:r>
            <a:endParaRPr lang="cs-CZ" dirty="0"/>
          </a:p>
        </p:txBody>
      </p:sp>
      <p:pic>
        <p:nvPicPr>
          <p:cNvPr id="5124" name="Picture 4" descr="C:\Documents and Settings\Daniel Dostál\Plocha\CRYSTALlIZED VS FLUID IN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5638602" cy="400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4509120"/>
            <a:ext cx="42484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C:\Documents and Settings\Daniel Dostál\Plocha\raven-progressive-matrices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785006" cy="40050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568" y="11247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Fluidní inteligence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58112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Co znamená slovo arkáda?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242088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Krystalizovaná inteligence</a:t>
            </a:r>
            <a:endParaRPr lang="cs-CZ" sz="2800" dirty="0"/>
          </a:p>
        </p:txBody>
      </p:sp>
      <p:cxnSp>
        <p:nvCxnSpPr>
          <p:cNvPr id="10" name="Přímá spojovací šipka 9"/>
          <p:cNvCxnSpPr/>
          <p:nvPr/>
        </p:nvCxnSpPr>
        <p:spPr>
          <a:xfrm rot="16200000" flipH="1">
            <a:off x="1475656" y="357301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3851920" y="1484784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dirty="0" smtClean="0"/>
              <a:t>Edward </a:t>
            </a:r>
            <a:r>
              <a:rPr lang="cs-CZ" dirty="0" err="1" smtClean="0"/>
              <a:t>Lee</a:t>
            </a:r>
            <a:r>
              <a:rPr lang="cs-CZ" dirty="0" smtClean="0"/>
              <a:t> </a:t>
            </a:r>
            <a:r>
              <a:rPr lang="cs-CZ" dirty="0" err="1" smtClean="0"/>
              <a:t>Thorndike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Významný behaviorista, zkoumal proces učení u zvířat i lidí</a:t>
            </a:r>
          </a:p>
          <a:p>
            <a:r>
              <a:rPr lang="cs-CZ" dirty="0" smtClean="0"/>
              <a:t>žák J. M. Cattella a W. </a:t>
            </a:r>
            <a:r>
              <a:rPr lang="cs-CZ" dirty="0" err="1" smtClean="0"/>
              <a:t>Jamese</a:t>
            </a:r>
            <a:endParaRPr lang="cs-CZ" dirty="0" smtClean="0"/>
          </a:p>
          <a:p>
            <a:r>
              <a:rPr lang="cs-CZ" dirty="0" smtClean="0"/>
              <a:t>autor řady inteligenčních testů (prý měřil inteligenci již v roce 1903… jak?)</a:t>
            </a:r>
          </a:p>
          <a:p>
            <a:r>
              <a:rPr lang="cs-CZ" dirty="0" smtClean="0"/>
              <a:t>na poli výzkumu inteligence se neproslavil, pro nás je důležitý jeho postřeh:</a:t>
            </a:r>
          </a:p>
          <a:p>
            <a:r>
              <a:rPr lang="cs-CZ" dirty="0" smtClean="0"/>
              <a:t>inteligenční testy měří jen abstraktní inteligenci… ve skutečnosti můžeme ale pozorovat tři složky inteligence:</a:t>
            </a:r>
          </a:p>
          <a:p>
            <a:endParaRPr lang="cs-CZ" dirty="0" smtClean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abstraktní</a:t>
            </a:r>
            <a:r>
              <a:rPr lang="cs-CZ" dirty="0" smtClean="0"/>
              <a:t> – vyvozování pravidel, nalézání vztahů…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mechanická</a:t>
            </a:r>
            <a:r>
              <a:rPr lang="cs-CZ" dirty="0" smtClean="0"/>
              <a:t> – porozumění vztahům mezi objekty, pochopení funkce fyzických předmětů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sociální</a:t>
            </a:r>
            <a:r>
              <a:rPr lang="cs-CZ" dirty="0" smtClean="0"/>
              <a:t> – schopnost porozumět a interpersonálním situacím a schopnost je řešit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err="1" smtClean="0"/>
              <a:t>Joy</a:t>
            </a:r>
            <a:r>
              <a:rPr lang="cs-CZ" dirty="0" smtClean="0"/>
              <a:t> Paul Guilford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cs-CZ" dirty="0" smtClean="0"/>
              <a:t>americký psychometrik, Titchenerův žák</a:t>
            </a:r>
          </a:p>
          <a:p>
            <a:r>
              <a:rPr lang="cs-CZ" dirty="0" smtClean="0"/>
              <a:t>dále rozvíjel Thurstonův nápad, že inteligence se skládá z řady nezávislých faktorů, ale vzal to poněkud ze široka…</a:t>
            </a:r>
          </a:p>
          <a:p>
            <a:r>
              <a:rPr lang="cs-CZ" dirty="0" smtClean="0"/>
              <a:t>identifikoval tři dimenze podle kterých můžeme rozdělit :</a:t>
            </a:r>
          </a:p>
          <a:p>
            <a:pPr lvl="1"/>
            <a:r>
              <a:rPr lang="cs-CZ" dirty="0" smtClean="0"/>
              <a:t>operace – co děláme? (nalezl 5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-6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obsahy – s čím to děláme? (nalezl 4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-5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výtvory – co tím vytváříme? (nalezl 6)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můžeme kombinovat vše se vším… =&gt; 120 složek (i více)</a:t>
            </a:r>
            <a:endParaRPr lang="cs-CZ" dirty="0"/>
          </a:p>
        </p:txBody>
      </p:sp>
      <p:pic>
        <p:nvPicPr>
          <p:cNvPr id="7170" name="Picture 2" descr="C:\Documents and Settings\Daniel Dostál\Plocha\Svhc4h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"/>
            <a:ext cx="1619672" cy="235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3168352"/>
                <a:gridCol w="3203848"/>
              </a:tblGrid>
              <a:tr h="817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Calibri" pitchFamily="34" charset="0"/>
                          <a:ea typeface="Times New Roman"/>
                        </a:rPr>
                        <a:t>Myšlenkové operace</a:t>
                      </a:r>
                      <a:endParaRPr lang="cs-CZ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Calibri" pitchFamily="34" charset="0"/>
                          <a:ea typeface="Times New Roman"/>
                        </a:rPr>
                        <a:t>Obsahy</a:t>
                      </a:r>
                      <a:endParaRPr lang="cs-CZ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Calibri" pitchFamily="34" charset="0"/>
                          <a:ea typeface="Times New Roman"/>
                        </a:rPr>
                        <a:t>Výtvory</a:t>
                      </a:r>
                      <a:endParaRPr lang="cs-CZ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kognice (získávání informací)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figurální (vizuální a sluchové)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jednotky (elementární prvky poznání)</a:t>
                      </a:r>
                    </a:p>
                  </a:txBody>
                  <a:tcPr marL="68580" marR="68580" marT="0" marB="0"/>
                </a:tc>
              </a:tr>
              <a:tr h="129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zapamatování a uchování v paměti a vybavení (retence)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symbolické (písmena, čísla, schémata)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 pitchFamily="34" charset="0"/>
                          <a:ea typeface="Times New Roman"/>
                        </a:rPr>
                        <a:t>třídy</a:t>
                      </a:r>
                    </a:p>
                  </a:txBody>
                  <a:tcPr marL="68580" marR="68580" marT="0" marB="0"/>
                </a:tc>
              </a:tr>
              <a:tr h="81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 pitchFamily="34" charset="0"/>
                          <a:ea typeface="Times New Roman"/>
                        </a:rPr>
                        <a:t>divergentní myšlení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sémantické (slova)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vztahy</a:t>
                      </a:r>
                    </a:p>
                  </a:txBody>
                  <a:tcPr marL="68580" marR="68580" marT="0" marB="0"/>
                </a:tc>
              </a:tr>
              <a:tr h="992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 pitchFamily="34" charset="0"/>
                          <a:ea typeface="Times New Roman"/>
                        </a:rPr>
                        <a:t>konvergentní myšlení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konativní (chování v sociální situaci)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systémy a struktury jednotek</a:t>
                      </a:r>
                    </a:p>
                  </a:txBody>
                  <a:tcPr marL="68580" marR="68580" marT="0" marB="0"/>
                </a:tc>
              </a:tr>
              <a:tr h="948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 pitchFamily="34" charset="0"/>
                          <a:ea typeface="Times New Roman"/>
                        </a:rPr>
                        <a:t>hodnocení kvality informace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transformace dosavadních informací</a:t>
                      </a:r>
                    </a:p>
                  </a:txBody>
                  <a:tcPr marL="68580" marR="68580" marT="0" marB="0"/>
                </a:tc>
              </a:tr>
              <a:tr h="81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 pitchFamily="34" charset="0"/>
                          <a:ea typeface="Times New Roman"/>
                        </a:rPr>
                        <a:t>implikace, předvídání závěrů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Daniel Dostál\Plocha\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9802" cy="5013176"/>
          </a:xfrm>
          <a:prstGeom prst="rect">
            <a:avLst/>
          </a:prstGeom>
          <a:noFill/>
        </p:spPr>
      </p:pic>
      <p:cxnSp>
        <p:nvCxnSpPr>
          <p:cNvPr id="7" name="Přímá spojovací čára 6"/>
          <p:cNvCxnSpPr/>
          <p:nvPr/>
        </p:nvCxnSpPr>
        <p:spPr>
          <a:xfrm rot="16200000" flipH="1">
            <a:off x="-540568" y="3573016"/>
            <a:ext cx="39604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olný tvar 11"/>
          <p:cNvSpPr/>
          <p:nvPr/>
        </p:nvSpPr>
        <p:spPr>
          <a:xfrm>
            <a:off x="1092200" y="1479550"/>
            <a:ext cx="603250" cy="241300"/>
          </a:xfrm>
          <a:custGeom>
            <a:avLst/>
            <a:gdLst>
              <a:gd name="connsiteX0" fmla="*/ 0 w 603250"/>
              <a:gd name="connsiteY0" fmla="*/ 107950 h 241300"/>
              <a:gd name="connsiteX1" fmla="*/ 336550 w 603250"/>
              <a:gd name="connsiteY1" fmla="*/ 0 h 241300"/>
              <a:gd name="connsiteX2" fmla="*/ 603250 w 603250"/>
              <a:gd name="connsiteY2" fmla="*/ 133350 h 241300"/>
              <a:gd name="connsiteX3" fmla="*/ 285750 w 603250"/>
              <a:gd name="connsiteY3" fmla="*/ 241300 h 241300"/>
              <a:gd name="connsiteX4" fmla="*/ 0 w 603250"/>
              <a:gd name="connsiteY4" fmla="*/ 10795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0" h="241300">
                <a:moveTo>
                  <a:pt x="0" y="107950"/>
                </a:moveTo>
                <a:lnTo>
                  <a:pt x="336550" y="0"/>
                </a:lnTo>
                <a:lnTo>
                  <a:pt x="603250" y="133350"/>
                </a:lnTo>
                <a:lnTo>
                  <a:pt x="285750" y="241300"/>
                </a:lnTo>
                <a:lnTo>
                  <a:pt x="0" y="1079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187624" y="55892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„Zapamatování symbolických jednotek“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cs-CZ" dirty="0" smtClean="0"/>
              <a:t>Guilfordův koncept byl (pochopitelně) kritizován:</a:t>
            </a:r>
          </a:p>
          <a:p>
            <a:pPr lvl="1"/>
            <a:r>
              <a:rPr lang="cs-CZ" dirty="0" smtClean="0"/>
              <a:t>jde jen o matematické artefakty, ne o skutečné schopnosti</a:t>
            </a:r>
          </a:p>
          <a:p>
            <a:pPr lvl="1"/>
            <a:r>
              <a:rPr lang="cs-CZ" dirty="0" smtClean="0"/>
              <a:t>tesovými metodami nelze většinu faktorů rozlišit</a:t>
            </a:r>
          </a:p>
          <a:p>
            <a:pPr lvl="1"/>
            <a:r>
              <a:rPr lang="cs-CZ" dirty="0" smtClean="0"/>
              <a:t>k čemu to je? :-P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přínosem jsou ale pojmy konvergentní a divergentní myšlení (viz další lekce)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E. </a:t>
            </a:r>
            <a:r>
              <a:rPr lang="cs-CZ" dirty="0" err="1" smtClean="0"/>
              <a:t>Boring</a:t>
            </a:r>
            <a:r>
              <a:rPr lang="cs-CZ" dirty="0" smtClean="0"/>
              <a:t> (20. léta): „Inteligence je to, co měří inteligenční testy“ </a:t>
            </a:r>
            <a:r>
              <a:rPr lang="cs-CZ" sz="900" dirty="0" smtClean="0">
                <a:hlinkClick r:id="rId2"/>
              </a:rPr>
              <a:t>http://www.</a:t>
            </a:r>
            <a:r>
              <a:rPr lang="cs-CZ" sz="900" dirty="0" err="1" smtClean="0">
                <a:hlinkClick r:id="rId2"/>
              </a:rPr>
              <a:t>brocku.ca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MeadProject</a:t>
            </a:r>
            <a:r>
              <a:rPr lang="cs-CZ" sz="900" dirty="0" smtClean="0">
                <a:hlinkClick r:id="rId2"/>
              </a:rPr>
              <a:t>/sup/</a:t>
            </a:r>
            <a:r>
              <a:rPr lang="cs-CZ" sz="900" dirty="0" err="1" smtClean="0">
                <a:hlinkClick r:id="rId2"/>
              </a:rPr>
              <a:t>Boring</a:t>
            </a:r>
            <a:r>
              <a:rPr lang="cs-CZ" sz="900" dirty="0" smtClean="0">
                <a:hlinkClick r:id="rId2"/>
              </a:rPr>
              <a:t>_1923.html</a:t>
            </a:r>
            <a:r>
              <a:rPr lang="cs-CZ" sz="900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 přes neshody badatelů, existuje několik vlastností, které by inteligence mít měla podle téměř všech: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Inteligence je všeobecná kognitivní vlastnost – její vliv se </a:t>
            </a:r>
            <a:r>
              <a:rPr lang="cs-CZ" b="1" dirty="0" smtClean="0"/>
              <a:t>projeví u všech zkoušek</a:t>
            </a:r>
            <a:r>
              <a:rPr lang="cs-CZ" dirty="0" smtClean="0"/>
              <a:t>, které jsou postavené na řešení problému.</a:t>
            </a:r>
          </a:p>
          <a:p>
            <a:pPr lvl="1"/>
            <a:r>
              <a:rPr lang="cs-CZ" dirty="0" smtClean="0"/>
              <a:t>Inteligence je </a:t>
            </a:r>
            <a:r>
              <a:rPr lang="cs-CZ" b="1" dirty="0" smtClean="0"/>
              <a:t>stabilní v čase</a:t>
            </a:r>
            <a:r>
              <a:rPr lang="cs-CZ" dirty="0" smtClean="0"/>
              <a:t>. Po dosažení určitého věku (cca 5-6 let) by jedinec měl dosahovat přibližně stejného výkonu bez ohledu na jeho náladu atd.</a:t>
            </a:r>
          </a:p>
          <a:p>
            <a:pPr lvl="1"/>
            <a:r>
              <a:rPr lang="cs-CZ" dirty="0" smtClean="0"/>
              <a:t>Inteligence dokáže předpovídat úspěch člověka v nejrůznějších životních oblastech, jako je například </a:t>
            </a:r>
            <a:r>
              <a:rPr lang="cs-CZ" b="1" dirty="0" smtClean="0"/>
              <a:t>úspěch ve škole či určitých profesích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dirty="0" smtClean="0"/>
              <a:t>Howard Gardner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cs-CZ" dirty="0" smtClean="0"/>
              <a:t>Americký vývojový psycholog</a:t>
            </a:r>
          </a:p>
          <a:p>
            <a:r>
              <a:rPr lang="cs-CZ" dirty="0" smtClean="0"/>
              <a:t>navazuje na Thurstonovu myšlenkovou linii, ale jeho koncepce není matematická, ale vychází z klinické zkušenosti</a:t>
            </a:r>
          </a:p>
          <a:p>
            <a:r>
              <a:rPr lang="cs-CZ" dirty="0" smtClean="0"/>
              <a:t>Gardner tvrdí, že existuje celá řada nezávislých inteligencí (1983)</a:t>
            </a:r>
          </a:p>
          <a:p>
            <a:r>
              <a:rPr lang="cs-CZ" dirty="0" smtClean="0"/>
              <a:t>Aby schopnost mohla být považována za inteligenci, musí splňovat celou řadu podmínek</a:t>
            </a:r>
            <a:endParaRPr lang="cs-CZ" dirty="0"/>
          </a:p>
        </p:txBody>
      </p:sp>
      <p:pic>
        <p:nvPicPr>
          <p:cNvPr id="9218" name="Picture 2" descr="C:\Documents and Settings\Daniel Dostál\Plocha\Howard Gardner 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008" y="0"/>
            <a:ext cx="1806991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 smtClean="0"/>
              <a:t>Jednotlivé inteligence </a:t>
            </a:r>
            <a:r>
              <a:rPr lang="cs-CZ" b="1" dirty="0" smtClean="0"/>
              <a:t>souvisí s odlišnými nervovými strukturami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Existují </a:t>
            </a:r>
            <a:r>
              <a:rPr lang="cs-CZ" b="1" dirty="0" smtClean="0"/>
              <a:t>jedinci, u kterých dochází nebývalému rozvoji</a:t>
            </a:r>
            <a:r>
              <a:rPr lang="cs-CZ" dirty="0" smtClean="0"/>
              <a:t> určitého druhu inteligence.</a:t>
            </a:r>
          </a:p>
          <a:p>
            <a:pPr lvl="1"/>
            <a:r>
              <a:rPr lang="cs-CZ" dirty="0" smtClean="0"/>
              <a:t>Každá inteligence představuje </a:t>
            </a:r>
            <a:r>
              <a:rPr lang="cs-CZ" b="1" dirty="0" smtClean="0"/>
              <a:t>nezávislý kognitivní modul</a:t>
            </a:r>
            <a:r>
              <a:rPr lang="cs-CZ" dirty="0" smtClean="0"/>
              <a:t>, pracující podle svých vlastních principů.</a:t>
            </a:r>
          </a:p>
          <a:p>
            <a:pPr lvl="1"/>
            <a:r>
              <a:rPr lang="cs-CZ" dirty="0" smtClean="0"/>
              <a:t>Každá inteligence musí mít svou </a:t>
            </a:r>
            <a:r>
              <a:rPr lang="cs-CZ" b="1" dirty="0" smtClean="0"/>
              <a:t>evoluční historii </a:t>
            </a:r>
            <a:r>
              <a:rPr lang="cs-CZ" dirty="0" smtClean="0"/>
              <a:t>a její prekurzory musí být vysledované už u nižších živočichů.</a:t>
            </a:r>
          </a:p>
          <a:p>
            <a:pPr lvl="1"/>
            <a:r>
              <a:rPr lang="cs-CZ" dirty="0" smtClean="0"/>
              <a:t>Jednotlivé inteligence mají </a:t>
            </a:r>
            <a:r>
              <a:rPr lang="cs-CZ" b="1" dirty="0" smtClean="0"/>
              <a:t>rozdílnou ontogenezi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Inteligence jsou </a:t>
            </a:r>
            <a:r>
              <a:rPr lang="cs-CZ" b="1" dirty="0" smtClean="0"/>
              <a:t>ověřitelné cestou kognitivních experimentů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Inteligence a jejich nezávislost by měly být </a:t>
            </a:r>
            <a:r>
              <a:rPr lang="cs-CZ" b="1" dirty="0" smtClean="0"/>
              <a:t>psychometricky ověřitelné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Jednotlivé inteligence jsou </a:t>
            </a:r>
            <a:r>
              <a:rPr lang="cs-CZ" b="1" dirty="0" smtClean="0"/>
              <a:t>kódovány v určitých kulturních symbolických systémech </a:t>
            </a:r>
            <a:r>
              <a:rPr lang="cs-CZ" dirty="0" smtClean="0"/>
              <a:t>(např. jazyk, matematické symboly, notové záznamy).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3367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Podmínky více méně splňují sedm inteligencí:</a:t>
            </a:r>
          </a:p>
          <a:p>
            <a:endParaRPr lang="cs-CZ" dirty="0" smtClean="0"/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Lingvistická inteligence </a:t>
            </a:r>
            <a:r>
              <a:rPr lang="cs-CZ" dirty="0" smtClean="0"/>
              <a:t>(schopnost formulovat věty, číst atd.)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Logicko-matematická inteligence </a:t>
            </a:r>
            <a:r>
              <a:rPr lang="cs-CZ" dirty="0" smtClean="0"/>
              <a:t>(řešení logických a matematických problémů)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Prostorová inteligence </a:t>
            </a:r>
            <a:r>
              <a:rPr lang="cs-CZ" dirty="0" smtClean="0"/>
              <a:t>(orientace, tvoření vizuálních představ)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Muzikální inteligence </a:t>
            </a:r>
            <a:r>
              <a:rPr lang="cs-CZ" dirty="0" smtClean="0"/>
              <a:t>(komponování hudby, hra na hudební nástroje)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Kinestetická inteligence </a:t>
            </a:r>
            <a:r>
              <a:rPr lang="cs-CZ" dirty="0" smtClean="0"/>
              <a:t>(obratnost, například při tanci či sportu)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Intrapersonální inteligence </a:t>
            </a:r>
            <a:r>
              <a:rPr lang="cs-CZ" dirty="0" smtClean="0"/>
              <a:t>(porozumění sobě samému, svým motivům a potřebám)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Interpersonální inteligence </a:t>
            </a:r>
            <a:r>
              <a:rPr lang="cs-CZ" dirty="0" smtClean="0"/>
              <a:t>(porozumění společenským vztahů, empatie) (dvě poslední původně spadaly pod personální </a:t>
            </a:r>
            <a:r>
              <a:rPr lang="cs-CZ" dirty="0" err="1" smtClean="0"/>
              <a:t>int</a:t>
            </a:r>
            <a:r>
              <a:rPr lang="cs-CZ" dirty="0" smtClean="0"/>
              <a:t>.)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? – </a:t>
            </a:r>
            <a:r>
              <a:rPr lang="cs-CZ" dirty="0" smtClean="0">
                <a:solidFill>
                  <a:schemeClr val="tx1"/>
                </a:solidFill>
              </a:rPr>
              <a:t>přírodní inteligence </a:t>
            </a:r>
            <a:r>
              <a:rPr lang="cs-CZ" dirty="0" smtClean="0"/>
              <a:t>(porozumění běhu přírody a vztah k ní)</a:t>
            </a:r>
          </a:p>
          <a:p>
            <a:pPr lvl="1">
              <a:buNone/>
            </a:pPr>
            <a:r>
              <a:rPr lang="cs-CZ" dirty="0" smtClean="0"/>
              <a:t>?- </a:t>
            </a:r>
            <a:r>
              <a:rPr lang="cs-CZ" dirty="0" smtClean="0">
                <a:solidFill>
                  <a:schemeClr val="tx1"/>
                </a:solidFill>
              </a:rPr>
              <a:t>existenciální inteligence </a:t>
            </a:r>
            <a:r>
              <a:rPr lang="cs-CZ" dirty="0" smtClean="0"/>
              <a:t>(tendence k úvahám nad základními otázkami lidské existence)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dirty="0" smtClean="0"/>
              <a:t>Kritika</a:t>
            </a:r>
            <a:r>
              <a:rPr lang="cs-CZ" dirty="0" smtClean="0"/>
              <a:t>:</a:t>
            </a:r>
          </a:p>
          <a:p>
            <a:pPr lvl="1"/>
            <a:r>
              <a:rPr lang="cs-CZ" sz="2500" dirty="0" smtClean="0"/>
              <a:t>velká část podmínek není splněna pro žádnou z inteligencí </a:t>
            </a:r>
            <a:r>
              <a:rPr lang="cs-CZ" sz="1700" dirty="0" smtClean="0"/>
              <a:t>(např. lingvistická a logicko-matematická </a:t>
            </a:r>
            <a:r>
              <a:rPr lang="cs-CZ" sz="1700" dirty="0" err="1" smtClean="0"/>
              <a:t>int</a:t>
            </a:r>
            <a:r>
              <a:rPr lang="cs-CZ" sz="1700" dirty="0" smtClean="0"/>
              <a:t>. spolu silně korelují… neexistují příslušné kognitivní moduly atd.)</a:t>
            </a:r>
          </a:p>
          <a:p>
            <a:pPr lvl="1"/>
            <a:r>
              <a:rPr lang="cs-CZ" sz="2500" dirty="0" smtClean="0"/>
              <a:t>proč tomu říkáme inteligence, když jde o talenty?</a:t>
            </a:r>
          </a:p>
          <a:p>
            <a:endParaRPr lang="cs-CZ" sz="2800" dirty="0" smtClean="0"/>
          </a:p>
          <a:p>
            <a:r>
              <a:rPr lang="cs-CZ" sz="2800" dirty="0" smtClean="0"/>
              <a:t>Gardnerova teorie přesto měla velký úspěch (např. v pedagogické psychologii) </a:t>
            </a:r>
            <a:r>
              <a:rPr lang="cs-CZ" sz="2400" dirty="0" smtClean="0"/>
              <a:t>– asi pro svůj humanistický nádech: „každý má svou silnou stránku“</a:t>
            </a:r>
          </a:p>
          <a:p>
            <a:r>
              <a:rPr lang="cs-CZ" sz="2200" dirty="0" smtClean="0"/>
              <a:t>díky </a:t>
            </a:r>
            <a:r>
              <a:rPr lang="cs-CZ" sz="2200" dirty="0" err="1" smtClean="0"/>
              <a:t>Gardnerovi</a:t>
            </a:r>
            <a:r>
              <a:rPr lang="cs-CZ" sz="2200" dirty="0" smtClean="0"/>
              <a:t> si učitelé a psychologové uvědomili, že existují i jiné kromě přeceňované analytické a verbální inteligence má člověk spoustu jiných silných stránek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aniel Dostál\Plocha\Gardner%27s%2520Multiple%2520Intelligence%2520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0539"/>
            <a:ext cx="6192688" cy="675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Robert J. Sternberg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současný kognitivní psycholog, USA</a:t>
            </a:r>
          </a:p>
          <a:p>
            <a:r>
              <a:rPr lang="cs-CZ" dirty="0" smtClean="0"/>
              <a:t>autor Triarchické teorie inteligence</a:t>
            </a:r>
          </a:p>
          <a:p>
            <a:endParaRPr lang="cs-CZ" dirty="0" smtClean="0"/>
          </a:p>
          <a:p>
            <a:r>
              <a:rPr lang="cs-CZ" dirty="0" smtClean="0"/>
              <a:t>jelikož je Sternberg </a:t>
            </a:r>
            <a:r>
              <a:rPr lang="cs-CZ" dirty="0" err="1" smtClean="0"/>
              <a:t>kognitivista</a:t>
            </a:r>
            <a:r>
              <a:rPr lang="cs-CZ" dirty="0" smtClean="0"/>
              <a:t>, tak mu nestačí inteligenci popsat, ale chce ji i vysvětlit</a:t>
            </a:r>
          </a:p>
          <a:p>
            <a:r>
              <a:rPr lang="cs-CZ" dirty="0" smtClean="0"/>
              <a:t>Podle něj funguje na principu třech komponent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metakomponenty</a:t>
            </a:r>
            <a:r>
              <a:rPr lang="cs-CZ" dirty="0" smtClean="0"/>
              <a:t> – slouží k řízení a plánování (exekutiva)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prováděcí komponenty </a:t>
            </a:r>
            <a:r>
              <a:rPr lang="cs-CZ" dirty="0" smtClean="0"/>
              <a:t>– přijímají příkazy od metakomponenty, představují jakési výpočetní středisko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komponenty pro získávání informací </a:t>
            </a:r>
            <a:r>
              <a:rPr lang="cs-CZ" dirty="0" smtClean="0"/>
              <a:t>– těží nové informace a vybírají z nich ty relevantní</a:t>
            </a:r>
          </a:p>
        </p:txBody>
      </p:sp>
      <p:pic>
        <p:nvPicPr>
          <p:cNvPr id="10242" name="Picture 2" descr="C:\Documents and Settings\Daniel Dostál\Plocha\Bob+Stern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"/>
            <a:ext cx="1691680" cy="239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Všechny tři komponenty se projevují ve třech různých inteligencích: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Analytická (komponentová)</a:t>
            </a:r>
          </a:p>
          <a:p>
            <a:pPr lvl="2"/>
            <a:r>
              <a:rPr lang="cs-CZ" dirty="0" smtClean="0"/>
              <a:t>typická školní inteligence vhodná k řešení abstrakcích problémů již známým způsobem</a:t>
            </a:r>
          </a:p>
          <a:p>
            <a:pPr lvl="1"/>
            <a:r>
              <a:rPr lang="cs-CZ" dirty="0" smtClean="0"/>
              <a:t>Tvořivá (zkušenostní)</a:t>
            </a:r>
          </a:p>
          <a:p>
            <a:pPr lvl="2"/>
            <a:r>
              <a:rPr lang="cs-CZ" dirty="0" smtClean="0"/>
              <a:t>schopnost najít řešení v neznámých situacích, kde selhává analytická </a:t>
            </a:r>
            <a:r>
              <a:rPr lang="cs-CZ" dirty="0" err="1" smtClean="0"/>
              <a:t>int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schopnost rychle procesy zautomatizovat, aby člověk měl volné ruce na řešení nových situací</a:t>
            </a:r>
          </a:p>
          <a:p>
            <a:pPr lvl="1"/>
            <a:r>
              <a:rPr lang="cs-CZ" dirty="0" smtClean="0"/>
              <a:t>Praktická (kontextová)</a:t>
            </a:r>
          </a:p>
          <a:p>
            <a:pPr lvl="2"/>
            <a:r>
              <a:rPr lang="cs-CZ" dirty="0" smtClean="0"/>
              <a:t>schopnost pochopit zákonitosti prostředí, ve kterém žijeme a zapadnout</a:t>
            </a:r>
          </a:p>
          <a:p>
            <a:pPr lvl="2"/>
            <a:r>
              <a:rPr lang="cs-CZ" dirty="0" smtClean="0"/>
              <a:t>tři mechanismy: adaptace, upravení prostředí, výběr prostředí, které je pro nás výhodné</a:t>
            </a:r>
          </a:p>
          <a:p>
            <a:pPr lvl="2"/>
            <a:r>
              <a:rPr lang="cs-CZ" dirty="0" smtClean="0"/>
              <a:t>tzv. „</a:t>
            </a:r>
            <a:r>
              <a:rPr lang="cs-CZ" dirty="0" err="1" smtClean="0"/>
              <a:t>street</a:t>
            </a:r>
            <a:r>
              <a:rPr lang="cs-CZ" dirty="0" smtClean="0"/>
              <a:t> </a:t>
            </a:r>
            <a:r>
              <a:rPr lang="cs-CZ" dirty="0" err="1" smtClean="0"/>
              <a:t>smarts</a:t>
            </a:r>
            <a:r>
              <a:rPr lang="cs-CZ" dirty="0" smtClean="0"/>
              <a:t>“ – schopnost proplout všemi nástrahami, pochopit, co je důležité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r>
              <a:rPr lang="cs-CZ" dirty="0" smtClean="0"/>
              <a:t>Inteligentní člověk není ten, kdo má rozvinuté všechny tři složky, ale ten co ví, ve které složce je silný a podle toho ji používá</a:t>
            </a:r>
          </a:p>
          <a:p>
            <a:r>
              <a:rPr lang="cs-CZ" dirty="0" smtClean="0"/>
              <a:t>složky nejsou oddělené, ale doplňují se</a:t>
            </a:r>
          </a:p>
          <a:p>
            <a:endParaRPr lang="cs-CZ" dirty="0" smtClean="0"/>
          </a:p>
          <a:p>
            <a:r>
              <a:rPr lang="cs-CZ" dirty="0" smtClean="0"/>
              <a:t>Kritika:</a:t>
            </a:r>
          </a:p>
          <a:p>
            <a:pPr lvl="1"/>
            <a:r>
              <a:rPr lang="cs-CZ" dirty="0" smtClean="0"/>
              <a:t>praktické inteligence pramálo souvisí s kognitivními procesy</a:t>
            </a:r>
          </a:p>
          <a:p>
            <a:pPr lvl="1"/>
            <a:r>
              <a:rPr lang="cs-CZ" dirty="0" smtClean="0"/>
              <a:t>všechny tři inteligence spolu silně korelují (0,85) -&gt; dělení je umělé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Cattel-</a:t>
            </a:r>
            <a:r>
              <a:rPr lang="cs-CZ" dirty="0" err="1" smtClean="0"/>
              <a:t>Horn</a:t>
            </a:r>
            <a:r>
              <a:rPr lang="cs-CZ" dirty="0" smtClean="0"/>
              <a:t>-</a:t>
            </a:r>
            <a:r>
              <a:rPr lang="cs-CZ" dirty="0" err="1" smtClean="0"/>
              <a:t>Carrolova</a:t>
            </a:r>
            <a:r>
              <a:rPr lang="cs-CZ" dirty="0" smtClean="0"/>
              <a:t>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eklektický slepenec několika teorií (Cattelova fluidní a krystalická </a:t>
            </a:r>
            <a:r>
              <a:rPr lang="cs-CZ" dirty="0" err="1" smtClean="0"/>
              <a:t>int</a:t>
            </a:r>
            <a:r>
              <a:rPr lang="cs-CZ" dirty="0" smtClean="0"/>
              <a:t>., </a:t>
            </a:r>
            <a:r>
              <a:rPr lang="cs-CZ" dirty="0" err="1" smtClean="0"/>
              <a:t>Carrolova</a:t>
            </a:r>
            <a:r>
              <a:rPr lang="cs-CZ" dirty="0" smtClean="0"/>
              <a:t> teorie třech vrstev)</a:t>
            </a:r>
          </a:p>
          <a:p>
            <a:r>
              <a:rPr lang="cs-CZ" dirty="0" smtClean="0"/>
              <a:t>v současnosti matematicky nejpevněji podložená teorie inteligence (</a:t>
            </a:r>
            <a:r>
              <a:rPr lang="cs-CZ" dirty="0" err="1" smtClean="0"/>
              <a:t>Vernon</a:t>
            </a:r>
            <a:r>
              <a:rPr lang="cs-CZ" dirty="0" smtClean="0"/>
              <a:t> analyzoval cca 130 000 jedinců)</a:t>
            </a:r>
          </a:p>
          <a:p>
            <a:r>
              <a:rPr lang="cs-CZ" dirty="0" smtClean="0"/>
              <a:t>dle CHC má inteligence hierarchickou strukturu a o třech vrstvách</a:t>
            </a:r>
          </a:p>
          <a:p>
            <a:pPr lvl="1"/>
            <a:r>
              <a:rPr lang="cs-CZ" dirty="0" smtClean="0"/>
              <a:t>III – g faktor</a:t>
            </a:r>
          </a:p>
          <a:p>
            <a:pPr lvl="1"/>
            <a:r>
              <a:rPr lang="cs-CZ" dirty="0" smtClean="0"/>
              <a:t>II – široké schopnosti (10 – např. fluidní a krystalická </a:t>
            </a:r>
            <a:r>
              <a:rPr lang="cs-CZ" dirty="0" err="1" smtClean="0"/>
              <a:t>int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I – specifické faktory (cca 70)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niel\Desktop\500px-Carroll_three_stratum_model_of_human_Intellig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" y="908720"/>
            <a:ext cx="8150324" cy="37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4522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Více viz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www.woodcock-munoz-foundation.org/pdfs/nn-wjie2man-cz.pdf</a:t>
            </a:r>
            <a:r>
              <a:rPr lang="cs-CZ" dirty="0" smtClean="0"/>
              <a:t> str. 20, tab. 4-1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1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mtClean="0"/>
              <a:t>Implicitní teorie inteligence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32859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Pojem inteligence přesto všichni chápu a dokážou člověka posoudit jak je chytrý či hloupý, na základě určitých typických projevů</a:t>
            </a:r>
          </a:p>
          <a:p>
            <a:pPr>
              <a:buNone/>
            </a:pPr>
            <a:r>
              <a:rPr lang="cs-CZ" dirty="0" smtClean="0"/>
              <a:t>=&gt; implicitní teorie inteligence</a:t>
            </a:r>
          </a:p>
          <a:p>
            <a:r>
              <a:rPr lang="cs-CZ" dirty="0" smtClean="0"/>
              <a:t>Sternberk (1981) zkoumal, jací jsou podle laiků inteligentní lidé. Izolovat tyto tři okruhy: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Jsou schopni řešit problémy</a:t>
            </a:r>
          </a:p>
          <a:p>
            <a:pPr lvl="1"/>
            <a:r>
              <a:rPr lang="cs-CZ" dirty="0" smtClean="0"/>
              <a:t>Mají dobré verbální schopnosti</a:t>
            </a:r>
          </a:p>
          <a:p>
            <a:pPr lvl="1"/>
            <a:r>
              <a:rPr lang="cs-CZ" dirty="0" smtClean="0"/>
              <a:t>Jsou sociálně kompetentní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U nás se implicitními teoriemi </a:t>
            </a:r>
            <a:r>
              <a:rPr lang="cs-CZ" dirty="0" err="1" smtClean="0"/>
              <a:t>int</a:t>
            </a:r>
            <a:r>
              <a:rPr lang="cs-CZ" dirty="0" smtClean="0"/>
              <a:t>. zabývá prof. Plháková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Vrstva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Autofit/>
          </a:bodyPr>
          <a:lstStyle/>
          <a:p>
            <a:r>
              <a:rPr lang="en-US" sz="1600" dirty="0"/>
              <a:t>Crystallized Intelligence (</a:t>
            </a:r>
            <a:r>
              <a:rPr lang="en-US" sz="1600" i="1" dirty="0" err="1"/>
              <a:t>Gc</a:t>
            </a:r>
            <a:r>
              <a:rPr lang="en-US" sz="1600" dirty="0"/>
              <a:t>): </a:t>
            </a:r>
            <a:r>
              <a:rPr lang="en-US" sz="1200" dirty="0"/>
              <a:t>includes the breadth and depth of a person's acquired knowledge, the ability to communicate one's knowledge, and the ability to reason using previously learned experiences or procedures.</a:t>
            </a:r>
            <a:endParaRPr lang="en-US" sz="1600" dirty="0"/>
          </a:p>
          <a:p>
            <a:r>
              <a:rPr lang="en-US" sz="1600" dirty="0"/>
              <a:t>Fluid Intelligence (</a:t>
            </a:r>
            <a:r>
              <a:rPr lang="en-US" sz="1600" i="1" dirty="0" err="1"/>
              <a:t>Gf</a:t>
            </a:r>
            <a:r>
              <a:rPr lang="en-US" sz="1600" dirty="0"/>
              <a:t>): </a:t>
            </a:r>
            <a:r>
              <a:rPr lang="en-US" sz="1200" dirty="0"/>
              <a:t>includes the broad ability to reason, form concepts, and solve problems using unfamiliar information or novel procedures.</a:t>
            </a:r>
          </a:p>
          <a:p>
            <a:r>
              <a:rPr lang="en-US" sz="1600" dirty="0"/>
              <a:t>Quantitative Reasoning (</a:t>
            </a:r>
            <a:r>
              <a:rPr lang="en-US" sz="1600" i="1" dirty="0" err="1"/>
              <a:t>Gq</a:t>
            </a:r>
            <a:r>
              <a:rPr lang="en-US" sz="1600" dirty="0"/>
              <a:t>): </a:t>
            </a:r>
            <a:r>
              <a:rPr lang="en-US" sz="1200" dirty="0"/>
              <a:t>is the ability to comprehend quantitative concepts and relationships and to manipulate numerical symbols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600" dirty="0"/>
              <a:t>Reading &amp; Writing Ability (</a:t>
            </a:r>
            <a:r>
              <a:rPr lang="en-US" sz="1600" i="1" dirty="0" err="1"/>
              <a:t>Grw</a:t>
            </a:r>
            <a:r>
              <a:rPr lang="en-US" sz="1600" dirty="0"/>
              <a:t>): </a:t>
            </a:r>
            <a:r>
              <a:rPr lang="en-US" sz="1200" dirty="0"/>
              <a:t>includes basic reading and writing skills.</a:t>
            </a:r>
            <a:endParaRPr lang="en-US" sz="1600" dirty="0"/>
          </a:p>
          <a:p>
            <a:r>
              <a:rPr lang="en-US" sz="1600" dirty="0"/>
              <a:t>Short-Term Memory (</a:t>
            </a:r>
            <a:r>
              <a:rPr lang="en-US" sz="1600" i="1" dirty="0"/>
              <a:t>Gsm</a:t>
            </a:r>
            <a:r>
              <a:rPr lang="en-US" sz="1600" dirty="0"/>
              <a:t>): </a:t>
            </a:r>
            <a:r>
              <a:rPr lang="en-US" sz="1200" dirty="0"/>
              <a:t>is the ability to apprehend and hold information in immediate awareness and then use it within a few seconds.</a:t>
            </a:r>
          </a:p>
          <a:p>
            <a:r>
              <a:rPr lang="en-US" sz="1600" dirty="0"/>
              <a:t>Long-Term Storage and Retrieval (</a:t>
            </a:r>
            <a:r>
              <a:rPr lang="en-US" sz="1600" i="1" dirty="0" err="1"/>
              <a:t>Glr</a:t>
            </a:r>
            <a:r>
              <a:rPr lang="en-US" sz="1600" dirty="0"/>
              <a:t>): </a:t>
            </a:r>
            <a:r>
              <a:rPr lang="en-US" sz="1200" dirty="0"/>
              <a:t>is the ability to store information and fluently retrieve it later in the process of thinking.</a:t>
            </a:r>
          </a:p>
          <a:p>
            <a:r>
              <a:rPr lang="en-US" sz="1600" dirty="0"/>
              <a:t>Visual Processing (</a:t>
            </a:r>
            <a:r>
              <a:rPr lang="en-US" sz="1600" i="1" dirty="0" err="1"/>
              <a:t>Gv</a:t>
            </a:r>
            <a:r>
              <a:rPr lang="en-US" sz="1600" dirty="0"/>
              <a:t>): </a:t>
            </a:r>
            <a:r>
              <a:rPr lang="en-US" sz="1200" dirty="0"/>
              <a:t>is the ability to perceive, analyze, synthesize, and think with visual patterns, including the ability to store and recall visual representations.</a:t>
            </a:r>
          </a:p>
          <a:p>
            <a:r>
              <a:rPr lang="en-US" sz="1600" dirty="0"/>
              <a:t>Auditory Processing (</a:t>
            </a:r>
            <a:r>
              <a:rPr lang="en-US" sz="1600" i="1" dirty="0"/>
              <a:t>Ga</a:t>
            </a:r>
            <a:r>
              <a:rPr lang="en-US" sz="1600" dirty="0"/>
              <a:t>): </a:t>
            </a:r>
            <a:r>
              <a:rPr lang="en-US" sz="1200" dirty="0"/>
              <a:t>is the ability to analyze, synthesize, and discriminate auditory stimuli, including the ability to process and discriminate speech sounds that may be presented under distorted conditions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600" dirty="0"/>
              <a:t>Processing Speed (</a:t>
            </a:r>
            <a:r>
              <a:rPr lang="en-US" sz="1600" i="1" dirty="0" err="1"/>
              <a:t>Gs</a:t>
            </a:r>
            <a:r>
              <a:rPr lang="en-US" sz="1600" dirty="0"/>
              <a:t>): </a:t>
            </a:r>
            <a:r>
              <a:rPr lang="en-US" sz="1200" dirty="0"/>
              <a:t>is the ability to perform automatic cognitive tasks, particularly when measured under pressure to maintain focused attention</a:t>
            </a:r>
            <a:r>
              <a:rPr lang="en-US" sz="1200" dirty="0" smtClean="0"/>
              <a:t>.</a:t>
            </a:r>
            <a:endParaRPr lang="cs-CZ" sz="1200" dirty="0" smtClean="0"/>
          </a:p>
          <a:p>
            <a:r>
              <a:rPr lang="en-US" sz="1600" dirty="0"/>
              <a:t>Decision/Reaction Time/Speed (Gt): </a:t>
            </a:r>
            <a:r>
              <a:rPr lang="en-US" sz="1200" dirty="0"/>
              <a:t>reflects the immediacy with which an individual can react to stimuli or a task (typically measured in seconds or fractions of seconds; not to be confused with </a:t>
            </a:r>
            <a:r>
              <a:rPr lang="en-US" sz="1200" dirty="0" err="1"/>
              <a:t>Gs</a:t>
            </a:r>
            <a:r>
              <a:rPr lang="en-US" sz="1200" dirty="0"/>
              <a:t>, which typically is measured in intervals of 2–3 minutes).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5402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Dědičnost a vliv prostředí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čtvrtá a pátá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C:\Documents and Settings\Daniel Dostál\Plocha\ksmn3118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4205411" cy="420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Rané výzkumy dědičnosti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Dědičnost inteligence byla „prokázána“ již na samotném počátku jejího výzkumu:</a:t>
            </a:r>
          </a:p>
          <a:p>
            <a:pPr lvl="1"/>
            <a:r>
              <a:rPr lang="cs-CZ" dirty="0" smtClean="0"/>
              <a:t>Galton (</a:t>
            </a:r>
            <a:r>
              <a:rPr lang="cs-CZ" dirty="0" err="1" smtClean="0"/>
              <a:t>Hereditary</a:t>
            </a:r>
            <a:r>
              <a:rPr lang="cs-CZ" dirty="0" smtClean="0"/>
              <a:t> Genius, 1869), výzkum dvojčat (1883)</a:t>
            </a:r>
          </a:p>
          <a:p>
            <a:pPr lvl="1"/>
            <a:r>
              <a:rPr lang="cs-CZ" dirty="0" smtClean="0"/>
              <a:t>Goddard (1914)</a:t>
            </a:r>
          </a:p>
          <a:p>
            <a:pPr lvl="1"/>
            <a:endParaRPr lang="cs-CZ" dirty="0" smtClean="0"/>
          </a:p>
          <a:p>
            <a:r>
              <a:rPr lang="cs-CZ" sz="2000" dirty="0" smtClean="0"/>
              <a:t>snad jediný, kdo nebyl přesvědčen o dědičnosti inteligence, byl Binet (ten se k ní nevyjadřoval)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Správné užití pojmů: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Dědičnost (heredita) </a:t>
            </a:r>
            <a:r>
              <a:rPr lang="cs-CZ" dirty="0" smtClean="0"/>
              <a:t>je proces kdy organizmus/buňka získá určité vlastnosti od rodičovského organizmu/buňky.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Dědivost (heritabilita) </a:t>
            </a:r>
            <a:r>
              <a:rPr lang="cs-CZ" dirty="0" smtClean="0"/>
              <a:t>je míra která vyjadřuje, kolik z variability určité vlastnosti je zapříčiněna genetickými faktory.</a:t>
            </a:r>
          </a:p>
          <a:p>
            <a:pPr lvl="2"/>
            <a:r>
              <a:rPr lang="cs-CZ" dirty="0" smtClean="0"/>
              <a:t>H</a:t>
            </a:r>
            <a:r>
              <a:rPr lang="cs-CZ" sz="1800" baseline="30000" dirty="0" smtClean="0"/>
              <a:t>2</a:t>
            </a:r>
            <a:r>
              <a:rPr lang="cs-CZ" dirty="0" smtClean="0"/>
              <a:t> = genetické faktory / rozmanitost vlastnosti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to, co tedy měříme, je dědivost (ale tradičně se mluví o dědičnosti)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nejde míru dědičnosti změřit?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protože i samotná dědičnost je ovlivněna prostředím!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5220072" y="2708920"/>
            <a:ext cx="23042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Vliv dědičnosti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3568" y="2708920"/>
            <a:ext cx="4536504" cy="43204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Vliv prostředí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22048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Dříve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Bída, nemoci, hlad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83768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Přiměřené podmínky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3968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Blahobyt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220072" y="4581128"/>
            <a:ext cx="23042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Vliv dědičnosti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627784" y="4581128"/>
            <a:ext cx="2592288" cy="43204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Vliv prostředí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1560" y="40770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Dnes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83768" y="501317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Přiměřené podmínky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83968" y="50851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Blahobyt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609329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000" dirty="0" smtClean="0"/>
              <a:t>Vliv dědičnosti se mění se zlepšením (sjednocením) prostředí.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cs-CZ" dirty="0" smtClean="0"/>
              <a:t>Příklad ze života</a:t>
            </a:r>
          </a:p>
          <a:p>
            <a:pPr lvl="1"/>
            <a:r>
              <a:rPr lang="cs-CZ" dirty="0" smtClean="0"/>
              <a:t>fakt 1: Černoši bodují v IQ testech výrazně níže než běloši.</a:t>
            </a:r>
          </a:p>
          <a:p>
            <a:pPr lvl="1"/>
            <a:r>
              <a:rPr lang="cs-CZ" dirty="0" smtClean="0"/>
              <a:t>fakt 2: Množství olova v těle během vývoje znatelně snižuje IQ.</a:t>
            </a:r>
          </a:p>
          <a:p>
            <a:pPr lvl="1"/>
            <a:r>
              <a:rPr lang="cs-CZ" dirty="0" smtClean="0"/>
              <a:t>fakt 3: Černoši přijímají mnohem vyšší množství olova z prostředí než běloši.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Je tedy nižší inteligence černochů vrozená? </a:t>
            </a:r>
            <a:r>
              <a:rPr lang="cs-CZ" sz="2000" dirty="0" smtClean="0"/>
              <a:t>(kdybychom odstranili z prostředí olovo, možná by rozdíl zmizel)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Jak dědičnost měříme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1008112"/>
          </a:xfrm>
        </p:spPr>
        <p:txBody>
          <a:bodyPr/>
          <a:lstStyle/>
          <a:p>
            <a:r>
              <a:rPr lang="cs-CZ" sz="2400" dirty="0" smtClean="0"/>
              <a:t>především tak, že se zkoumá korelace inteligence mezi různě vzdálenými příbuznými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1988840"/>
          <a:ext cx="770485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5860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Shoda genů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Příbuznost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3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jednovaječná</a:t>
                      </a:r>
                    </a:p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dvojčata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86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rodič – dítě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úplní sourozenci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93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prarodič – vnouče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poloviční</a:t>
                      </a:r>
                    </a:p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sourozenci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teta - neteř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strýc - synovec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82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12.5 %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praprarodič – pravnouče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prastrýc – prasynovec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poloviční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strýc –poloviční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synovec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bratranci /</a:t>
                      </a:r>
                    </a:p>
                    <a:p>
                      <a:pPr algn="ct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sestřenice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Zástupný symbol pro obsah 4"/>
          <p:cNvSpPr txBox="1">
            <a:spLocks/>
          </p:cNvSpPr>
          <p:nvPr/>
        </p:nvSpPr>
        <p:spPr>
          <a:xfrm>
            <a:off x="467544" y="5373216"/>
            <a:ext cx="7239000" cy="10081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pozn. ve skutečnosti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všichni lidé sdílí se všemi 98-99% genů, když mluvíme o shodě, máme namysli jen to 1-2% (s šimpanzem každý z nás sdílí 97%)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Problém stejného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22322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Příbuzní lidé sdílí i příbuzné prostředí – ve výzkumu ho těžko odlišíme </a:t>
            </a:r>
            <a:r>
              <a:rPr lang="cs-CZ" sz="2000" dirty="0" smtClean="0"/>
              <a:t>(chytří rodiče poskytnou dětem lepší prostředí… sourozenci jsou vychováváni ve stejných podmínkách atd.)</a:t>
            </a:r>
          </a:p>
          <a:p>
            <a:r>
              <a:rPr lang="cs-CZ" sz="2400" dirty="0" smtClean="0"/>
              <a:t>Můžeme studovat jedince, kteří byli po porodu rozděleni, ideálně jednovaječná dvojčata…</a:t>
            </a:r>
          </a:p>
          <a:p>
            <a:endParaRPr lang="cs-CZ" dirty="0" smtClean="0"/>
          </a:p>
        </p:txBody>
      </p:sp>
      <p:pic>
        <p:nvPicPr>
          <p:cNvPr id="2050" name="Picture 2" descr="C:\Documents and Settings\Daniel Dostál\Plocha\m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4320480" cy="32034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342900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Bohužel se toto děje výhradně v románech – za celou dobu výzkumu inteligence bylo takovýchto párů nalezeno jen cca 160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79715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Navíc dvojčata nebývají oddělena dost brzo a rodiny, kam jsou poslána, nejsou vybrány náhodně – koreluje jejich společenský status atd.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Výzkumy dvojčat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7239000" cy="36004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najít vhodné kandidáty je velmi obtížné</a:t>
            </a:r>
          </a:p>
          <a:p>
            <a:pPr lvl="1"/>
            <a:r>
              <a:rPr lang="cs-CZ" dirty="0" smtClean="0"/>
              <a:t>narození jednovaječných dvojčat bylo přibližně 0,33 % ze všech porodů</a:t>
            </a:r>
          </a:p>
          <a:p>
            <a:pPr lvl="1"/>
            <a:r>
              <a:rPr lang="cs-CZ" dirty="0" smtClean="0"/>
              <a:t>dvojčata musí být oddělena již v raném dětství (během prvních měsíců života), aby se minimalizoval vliv prostředí</a:t>
            </a:r>
          </a:p>
          <a:p>
            <a:pPr lvl="1"/>
            <a:r>
              <a:rPr lang="cs-CZ" dirty="0" smtClean="0"/>
              <a:t>SES adoptivní rodiny by neměl korelovat se SES biologické rodiny</a:t>
            </a:r>
          </a:p>
          <a:p>
            <a:pPr lvl="1"/>
            <a:r>
              <a:rPr lang="cs-CZ" dirty="0" smtClean="0"/>
              <a:t>adoptivní rodiny by měly být rozmanité (v reálu to jsou však pečlivě vybrané rodiny – tedy náhodnost neexistuje) =&gt; </a:t>
            </a:r>
            <a:r>
              <a:rPr lang="cs-CZ" dirty="0" err="1" smtClean="0"/>
              <a:t>znepřesnění</a:t>
            </a:r>
            <a:r>
              <a:rPr lang="cs-CZ" dirty="0" smtClean="0"/>
              <a:t> korelace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161794" name="Picture 2" descr="C:\Documents and Settings\Daniel Dostál\Plocha\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82">
            <a:off x="41507" y="5030295"/>
            <a:ext cx="790471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Výzkumy dvojčat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720080"/>
          </a:xfrm>
        </p:spPr>
        <p:txBody>
          <a:bodyPr>
            <a:noAutofit/>
          </a:bodyPr>
          <a:lstStyle/>
          <a:p>
            <a:r>
              <a:rPr lang="cs-CZ" sz="2000" dirty="0" smtClean="0"/>
              <a:t>dodnes proběhlo jen pět velkých studií na odloučených jednovaječných dvojčatech</a:t>
            </a: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1988840"/>
          <a:ext cx="66967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800200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párů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Průměrná korelace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Newman</a:t>
                      </a:r>
                      <a:r>
                        <a:rPr lang="cs-CZ" dirty="0" smtClean="0"/>
                        <a:t> a kol.</a:t>
                      </a:r>
                      <a:r>
                        <a:rPr lang="cs-CZ" baseline="0" dirty="0" smtClean="0"/>
                        <a:t> (1973)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Shields</a:t>
                      </a:r>
                      <a:r>
                        <a:rPr lang="cs-CZ" dirty="0" smtClean="0"/>
                        <a:t> (1962)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37-38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Juel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Nielson</a:t>
                      </a:r>
                      <a:r>
                        <a:rPr lang="cs-CZ" baseline="0" dirty="0" smtClean="0"/>
                        <a:t> (1980)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0,69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Bouchard</a:t>
                      </a:r>
                      <a:r>
                        <a:rPr lang="cs-CZ" dirty="0" smtClean="0"/>
                        <a:t> a kol. (1990)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42-48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Pedersen</a:t>
                      </a:r>
                      <a:r>
                        <a:rPr lang="cs-CZ" dirty="0" smtClean="0"/>
                        <a:t> a kol. (1992)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4509120"/>
            <a:ext cx="7239000" cy="18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lang="cs-CZ" sz="2000" dirty="0" smtClean="0"/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případ Cyrila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Burta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(Mackintosh, p. </a:t>
            </a:r>
            <a:r>
              <a:rPr lang="cs-CZ" sz="1600" dirty="0" smtClean="0"/>
              <a:t>78) </a:t>
            </a:r>
            <a:r>
              <a:rPr lang="cs-CZ" sz="900" dirty="0" smtClean="0">
                <a:hlinkClick r:id="rId2"/>
              </a:rPr>
              <a:t>http://www.</a:t>
            </a:r>
            <a:r>
              <a:rPr lang="cs-CZ" sz="900" dirty="0" err="1" smtClean="0">
                <a:hlinkClick r:id="rId2"/>
              </a:rPr>
              <a:t>indiana.edu</a:t>
            </a:r>
            <a:r>
              <a:rPr lang="cs-CZ" sz="900" dirty="0" smtClean="0">
                <a:hlinkClick r:id="rId2"/>
              </a:rPr>
              <a:t>/~</a:t>
            </a:r>
            <a:r>
              <a:rPr lang="cs-CZ" sz="900" dirty="0" err="1" smtClean="0">
                <a:hlinkClick r:id="rId2"/>
              </a:rPr>
              <a:t>intell</a:t>
            </a:r>
            <a:r>
              <a:rPr lang="cs-CZ" sz="900" dirty="0" smtClean="0">
                <a:hlinkClick r:id="rId2"/>
              </a:rPr>
              <a:t>/</a:t>
            </a:r>
            <a:r>
              <a:rPr lang="cs-CZ" sz="900" dirty="0" err="1" smtClean="0">
                <a:hlinkClick r:id="rId2"/>
              </a:rPr>
              <a:t>burtaffair.shtml</a:t>
            </a:r>
            <a:r>
              <a:rPr lang="cs-CZ" sz="900" dirty="0" smtClean="0"/>
              <a:t> 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cs-CZ" dirty="0" smtClean="0"/>
              <a:t>Pravdou je, že inteligence opravdu nějak souvisí s osobnostními faktory: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Otevřenost vůči zkušenosti: </a:t>
            </a:r>
            <a:r>
              <a:rPr lang="cs-CZ" dirty="0" smtClean="0">
                <a:solidFill>
                  <a:schemeClr val="accent1"/>
                </a:solidFill>
              </a:rPr>
              <a:t>silný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pozitivní vztah*</a:t>
            </a:r>
          </a:p>
          <a:p>
            <a:pPr lvl="1"/>
            <a:r>
              <a:rPr lang="cs-CZ" dirty="0" smtClean="0"/>
              <a:t>Neuroticismus: </a:t>
            </a:r>
            <a:r>
              <a:rPr lang="cs-CZ" dirty="0" smtClean="0">
                <a:solidFill>
                  <a:schemeClr val="accent1"/>
                </a:solidFill>
              </a:rPr>
              <a:t>slabý negativní vztah</a:t>
            </a:r>
          </a:p>
          <a:p>
            <a:pPr lvl="1"/>
            <a:r>
              <a:rPr lang="cs-CZ" dirty="0" smtClean="0"/>
              <a:t>Svědomitost: </a:t>
            </a:r>
            <a:r>
              <a:rPr lang="cs-CZ" dirty="0" smtClean="0">
                <a:solidFill>
                  <a:schemeClr val="accent1"/>
                </a:solidFill>
              </a:rPr>
              <a:t>slabý negativní vztah</a:t>
            </a:r>
          </a:p>
          <a:p>
            <a:pPr lvl="1"/>
            <a:r>
              <a:rPr lang="cs-CZ" dirty="0" smtClean="0"/>
              <a:t>Extraverze: </a:t>
            </a:r>
            <a:r>
              <a:rPr lang="cs-CZ" dirty="0" smtClean="0">
                <a:solidFill>
                  <a:schemeClr val="accent1"/>
                </a:solidFill>
              </a:rPr>
              <a:t>extraverti skórují lépe v úkolech kde je měřen čas, introverti jsou lepší na úkoly, kde je potřeba hluboký vhled do problematiky</a:t>
            </a:r>
          </a:p>
          <a:p>
            <a:pPr lvl="1"/>
            <a:r>
              <a:rPr lang="cs-CZ" dirty="0" smtClean="0"/>
              <a:t>Přívětivost: </a:t>
            </a:r>
            <a:r>
              <a:rPr lang="cs-CZ" dirty="0" smtClean="0">
                <a:solidFill>
                  <a:schemeClr val="accent1"/>
                </a:solidFill>
              </a:rPr>
              <a:t>žádný vztah</a:t>
            </a: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*ovšem jen s krystalickou inteligencí, ne s fluidní (viz další lekce)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5" y="1397000"/>
          <a:ext cx="722446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5"/>
                <a:gridCol w="1872208"/>
                <a:gridCol w="18958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Příbuznost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žijící společně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žijící odděleně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jednovaječná dvojčata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0,86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0,72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dvojvaječná dvojčata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sourozenci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0,24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rodič</a:t>
                      </a:r>
                      <a:r>
                        <a:rPr lang="cs-CZ" baseline="0" dirty="0" smtClean="0"/>
                        <a:t> – dítě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0,22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adoptivní rodič – adoptivní dítě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nepříbuzné</a:t>
                      </a:r>
                      <a:r>
                        <a:rPr lang="cs-CZ" baseline="0" dirty="0" smtClean="0"/>
                        <a:t> děti v adoptivní rodině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nepříbuzné</a:t>
                      </a:r>
                      <a:r>
                        <a:rPr lang="cs-CZ" baseline="0" dirty="0" smtClean="0"/>
                        <a:t> děti z toho jedno adoptované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cs-CZ" dirty="0" smtClean="0"/>
              <a:t>Korelace IQ příbuzných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16016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Bouchard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McGue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(1981)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Celková Dědivost IQ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Spočítat ji není tak snadné kvůli zmíněným problémům; jsou k dispozici jen odhady:</a:t>
            </a:r>
          </a:p>
          <a:p>
            <a:pPr lvl="1"/>
            <a:r>
              <a:rPr lang="cs-CZ" dirty="0" smtClean="0"/>
              <a:t>v moderní společnosti se pohybuje mezi hodnotami 0,35 – 0,75</a:t>
            </a:r>
          </a:p>
          <a:p>
            <a:pPr lvl="1"/>
            <a:r>
              <a:rPr lang="cs-CZ" dirty="0" smtClean="0"/>
              <a:t>Eysenck (1979): 70%</a:t>
            </a:r>
          </a:p>
          <a:p>
            <a:pPr lvl="1"/>
            <a:r>
              <a:rPr lang="cs-CZ" dirty="0" err="1" smtClean="0"/>
              <a:t>Chipuer</a:t>
            </a:r>
            <a:r>
              <a:rPr lang="cs-CZ" dirty="0" smtClean="0"/>
              <a:t> a kol. (1990): 50%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Paradox: heritabilita v průběhu života stoupá </a:t>
            </a:r>
            <a:r>
              <a:rPr lang="cs-CZ" sz="2000" dirty="0" smtClean="0"/>
              <a:t>(přitom bychom čekali, že čím má člověk víc zkušeností, tím míň bude záležet na gen. základu)</a:t>
            </a:r>
            <a:endParaRPr lang="cs-CZ" dirty="0" smtClean="0"/>
          </a:p>
          <a:p>
            <a:pPr lvl="1"/>
            <a:r>
              <a:rPr lang="cs-CZ" dirty="0" smtClean="0"/>
              <a:t>Vysvětlením je to, že geny člověka směřují k tomu, jaká prostředí bude vyhledávat a jaké zkušenosti okusí – v dětství není svobodný, je tedy do mnohem větší míry obětí okolností</a:t>
            </a:r>
          </a:p>
          <a:p>
            <a:pPr lvl="1"/>
            <a:r>
              <a:rPr lang="cs-CZ" dirty="0" smtClean="0"/>
              <a:t>děti kolem 0,45… od 18 let snad až 0,75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Vliv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dědičnost nevysvětluje 100% IQ – zbývající rozptyl pokrývá vliv prostředí</a:t>
            </a:r>
          </a:p>
          <a:p>
            <a:endParaRPr lang="cs-CZ" dirty="0" smtClean="0"/>
          </a:p>
          <a:p>
            <a:r>
              <a:rPr lang="cs-CZ" dirty="0" smtClean="0"/>
              <a:t>jaké faktory vstupují do hry?</a:t>
            </a:r>
          </a:p>
          <a:p>
            <a:endParaRPr lang="cs-CZ" dirty="0" smtClean="0"/>
          </a:p>
          <a:p>
            <a:r>
              <a:rPr lang="cs-CZ" dirty="0" smtClean="0"/>
              <a:t>nejvíce zkoumané jsou tyto:</a:t>
            </a:r>
          </a:p>
          <a:p>
            <a:pPr lvl="1"/>
            <a:r>
              <a:rPr lang="cs-CZ" dirty="0" smtClean="0"/>
              <a:t>socioekonomický status rodičů</a:t>
            </a:r>
          </a:p>
          <a:p>
            <a:pPr lvl="1"/>
            <a:r>
              <a:rPr lang="cs-CZ" dirty="0" smtClean="0"/>
              <a:t>vzdělání</a:t>
            </a:r>
          </a:p>
          <a:p>
            <a:pPr lvl="1"/>
            <a:r>
              <a:rPr lang="cs-CZ" dirty="0" smtClean="0"/>
              <a:t>velikost rodiny</a:t>
            </a:r>
          </a:p>
          <a:p>
            <a:pPr lvl="1"/>
            <a:r>
              <a:rPr lang="cs-CZ" dirty="0" smtClean="0"/>
              <a:t>výživa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socioekonomický status rodičů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např. </a:t>
            </a:r>
            <a:r>
              <a:rPr lang="cs-CZ" dirty="0" err="1" smtClean="0"/>
              <a:t>White</a:t>
            </a:r>
            <a:r>
              <a:rPr lang="cs-CZ" dirty="0" smtClean="0"/>
              <a:t> (1982) přinesl doklad o tom, že korelace mezi SES rodičů a IQ dětí je 0,33</a:t>
            </a:r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/>
              <a:t>výsledky byly potvrzeny řadou dalších studií 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(r &gt; 0,3)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podobně silný vztah je mezi příjmem rodičů a IQ dětí –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Bouchard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Segal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(1985) – r = 0,22 - 0,28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/>
              <a:t>výsledky jsou ovšem kontaminované vlivem dědičnosti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(inteligentní rodič má vyšší příjem –&gt; dítě nemá vyšší IQ kvůli příjmu rodiče, ale díky jeho inteligenci)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/>
              <a:t>problém řeší adopční studie – i ty ukazují, že děti adoptované do rodin s vyšším SES dosahují vyšších hodnot IQ 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(ve 14ti až o 15 bodů, Kapron a Dujme, 1989)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Počet sourozenců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15841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pozoruhodný vztah je mezi počtem dětí v rodině a jejich inteligencí</a:t>
            </a:r>
          </a:p>
          <a:p>
            <a:r>
              <a:rPr lang="cs-CZ" dirty="0" smtClean="0"/>
              <a:t>korelace mezi počtem dětí v rodině a jejich IQ je cca -0,30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467544" y="2780928"/>
          <a:ext cx="73448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cs-CZ" dirty="0" smtClean="0"/>
              <a:t>Ukázalo se ale, že po zohlednění dalších faktorů, které s velikostí rodiny souvisí, se vliv počtu sourozenců prakticky vytrácí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(společenská třída, bydliště, finanční zázemí, množství prostoru…) (viz modrá linka grafu)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/>
              <a:t>svou roli také může hrát věk matky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(ve vyšším věku radikálně stoupá pravděpodobnost chromozomálních abnormalit atd.)</a:t>
            </a:r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Velikost rodiny </a:t>
            </a:r>
            <a:r>
              <a:rPr lang="en-US" dirty="0" smtClean="0"/>
              <a:t>&amp;</a:t>
            </a:r>
            <a:r>
              <a:rPr lang="cs-CZ" dirty="0" smtClean="0"/>
              <a:t> 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v první polovině století budilo velkou pozornost, že inteligence dětí značně koreluje s SES rodičů a s velikostí rodiny</a:t>
            </a:r>
          </a:p>
          <a:p>
            <a:r>
              <a:rPr lang="cs-CZ" dirty="0" smtClean="0"/>
              <a:t>plánované rodičovství se týkalo zejména inteligentních a finančně zajištěných lidí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(IQ rodiče a počet dětí koreluje cca r = -0,1)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dirty="0" smtClean="0"/>
              <a:t>=&gt; inteligentní lidé vymírají ?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tato domněnka byla ale vyvrácena: rozdíl je kompenzován větším množstvím jedinců s nízkým IQ, kteří umírají bezdětní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Sourozenecká pozice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1512168"/>
          </a:xfrm>
        </p:spPr>
        <p:txBody>
          <a:bodyPr/>
          <a:lstStyle/>
          <a:p>
            <a:r>
              <a:rPr lang="cs-CZ" dirty="0" smtClean="0"/>
              <a:t>IQ jednotlivých sourozenců je ovlivněné i pořadím, ve kterém se narodili</a:t>
            </a:r>
          </a:p>
          <a:p>
            <a:r>
              <a:rPr lang="cs-CZ" dirty="0" smtClean="0"/>
              <a:t>s každým dalším dítětem IQ klesá o cca 1 bod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327469693"/>
              </p:ext>
            </p:extLst>
          </p:nvPr>
        </p:nvGraphicFramePr>
        <p:xfrm>
          <a:off x="539552" y="2492896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Zajonc</a:t>
            </a:r>
            <a:r>
              <a:rPr lang="cs-CZ" dirty="0" smtClean="0"/>
              <a:t> (1983) toto vysvětluje pomocí „modelu propojení“ (</a:t>
            </a:r>
            <a:r>
              <a:rPr lang="cs-CZ" dirty="0" err="1" smtClean="0"/>
              <a:t>confluence</a:t>
            </a:r>
            <a:r>
              <a:rPr lang="cs-CZ" dirty="0" smtClean="0"/>
              <a:t> model)</a:t>
            </a:r>
          </a:p>
          <a:p>
            <a:pPr lvl="1"/>
            <a:r>
              <a:rPr lang="cs-CZ" dirty="0" smtClean="0"/>
              <a:t>ten stanovuje ukazatel „intelektuální úroveň“, který po narození odpovídá hodnotě 0 a stoupá až do 100 v dospělosti. </a:t>
            </a:r>
            <a:r>
              <a:rPr lang="cs-CZ" dirty="0" err="1" smtClean="0"/>
              <a:t>Int</a:t>
            </a:r>
            <a:r>
              <a:rPr lang="cs-CZ" dirty="0" smtClean="0"/>
              <a:t>. úroveň rodiny se vypočítá jako průměrná </a:t>
            </a:r>
            <a:r>
              <a:rPr lang="cs-CZ" dirty="0" err="1" smtClean="0"/>
              <a:t>int</a:t>
            </a:r>
            <a:r>
              <a:rPr lang="cs-CZ" dirty="0" smtClean="0"/>
              <a:t>. úroveň členů. IQ dítěte je pak ovlivněno </a:t>
            </a:r>
            <a:r>
              <a:rPr lang="cs-CZ" dirty="0" err="1" smtClean="0"/>
              <a:t>int</a:t>
            </a:r>
            <a:r>
              <a:rPr lang="cs-CZ" dirty="0" smtClean="0"/>
              <a:t>. úrovní rodiny, ve které vyrůstá.</a:t>
            </a:r>
          </a:p>
          <a:p>
            <a:endParaRPr lang="cs-CZ" dirty="0" smtClean="0"/>
          </a:p>
          <a:p>
            <a:r>
              <a:rPr lang="cs-CZ" dirty="0" err="1" smtClean="0"/>
              <a:t>Zajonc</a:t>
            </a:r>
            <a:r>
              <a:rPr lang="cs-CZ" dirty="0" smtClean="0"/>
              <a:t> ještě poukazuje na druhý zdroj inteligence – možnost někoho učit.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(Prvorození jsou v průměru chytřejší než jedináčci, protože ti tuhle možnost nemají.)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/>
              <a:t>Dvojčata mají IQ o 4-5 bodů nižší než ostatní děti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(jelikož tvoří semknutou dvojici, čímž se připravují o výše uvedené zdroje.)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Podnětný domov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některé nálezy nasvědčují tomu, že vliv SES na IQ dětí není přímý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(ani po zohlednění dědičné složky IQ)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/>
              <a:t>přímým faktorem by mohlo být kulturní prostředí v rodině</a:t>
            </a:r>
          </a:p>
          <a:p>
            <a:pPr lvl="1"/>
            <a:r>
              <a:rPr lang="cs-CZ" dirty="0" smtClean="0"/>
              <a:t>zatímco SES koreluje s IQ dětí něco méně než 0,3 tak ukazatele jako např. počet knih v domácnosti nebo množství odebíraných periodik, korelují i více než 0,4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IQ – inteligenční kvocient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zažitý způsob zobrazení výsledku inteligenčního testu</a:t>
            </a:r>
          </a:p>
          <a:p>
            <a:r>
              <a:rPr lang="cs-CZ" dirty="0" smtClean="0"/>
              <a:t>pokus kvantifikovat inteligenci (má ovšem značná omezení – jedno číslo jen těžko zachytí komplexní jev)</a:t>
            </a:r>
          </a:p>
          <a:p>
            <a:r>
              <a:rPr lang="cs-CZ" dirty="0" smtClean="0"/>
              <a:t>dnes se používá výhradně Wechslerův deviační skór: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IQ = ((výkon jednotlivce – průměrný výkon skupiny) / směrodatná odchylka skupiny) * 15 + 100</a:t>
            </a:r>
          </a:p>
          <a:p>
            <a:pPr lvl="1"/>
            <a:r>
              <a:rPr lang="cs-CZ" dirty="0" smtClean="0"/>
              <a:t>tzn. IQ má průměr 100 a </a:t>
            </a:r>
            <a:r>
              <a:rPr lang="cs-CZ" dirty="0" err="1" smtClean="0"/>
              <a:t>sm</a:t>
            </a:r>
            <a:r>
              <a:rPr lang="cs-CZ" dirty="0" smtClean="0"/>
              <a:t>. odchylku 15</a:t>
            </a:r>
          </a:p>
          <a:p>
            <a:pPr lvl="1"/>
            <a:r>
              <a:rPr lang="cs-CZ" dirty="0" smtClean="0"/>
              <a:t>tento způsob výpočtu vychází z faktu, že IQ má v populaci normální rozdělení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má počet let strávených vzděláváním vliv na IQ?</a:t>
            </a:r>
          </a:p>
          <a:p>
            <a:pPr lvl="1"/>
            <a:r>
              <a:rPr lang="cs-CZ" dirty="0" smtClean="0"/>
              <a:t>děti z vyšších ročníků mají vyšší IQ </a:t>
            </a:r>
            <a:r>
              <a:rPr lang="cs-CZ" dirty="0" smtClean="0">
                <a:solidFill>
                  <a:srgbClr val="FF0000"/>
                </a:solidFill>
              </a:rPr>
              <a:t>(to ale není důkaz, protože jsou starší)</a:t>
            </a:r>
          </a:p>
          <a:p>
            <a:pPr lvl="1"/>
            <a:r>
              <a:rPr lang="cs-CZ" dirty="0" smtClean="0"/>
              <a:t>lidé, co studují déle, mají vyšší IQ </a:t>
            </a:r>
            <a:r>
              <a:rPr lang="cs-CZ" dirty="0" smtClean="0">
                <a:solidFill>
                  <a:srgbClr val="FF0000"/>
                </a:solidFill>
              </a:rPr>
              <a:t>(tady ale zaměňujeme příčinu a důsledek) 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(r=0,60)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dirty="0" smtClean="0"/>
          </a:p>
          <a:p>
            <a:r>
              <a:rPr lang="cs-CZ" dirty="0" smtClean="0"/>
              <a:t>v rámci třídy se ale děti liší téměř o rok věku –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můžeme tedy srovnat nejmladší děti vyšší ho ročníku s nejstaršími dětmi nižšího ročníku (jsou stejně staré, ale mají různý počet let ve škole)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smtClean="0"/>
              <a:t>byl nalezen značný rozdíl (zejména ve verbální složce inteligence)</a:t>
            </a:r>
          </a:p>
          <a:p>
            <a:r>
              <a:rPr lang="cs-CZ" dirty="0" smtClean="0"/>
              <a:t>fungují intervenční programy? </a:t>
            </a:r>
            <a:r>
              <a:rPr lang="cs-CZ" sz="2000" dirty="0" smtClean="0"/>
              <a:t>(např. „zázrak v </a:t>
            </a:r>
            <a:r>
              <a:rPr lang="cs-CZ" sz="2000" dirty="0" err="1" smtClean="0"/>
              <a:t>Milwaukee</a:t>
            </a:r>
            <a:r>
              <a:rPr lang="cs-CZ" sz="2000" dirty="0" smtClean="0"/>
              <a:t>“) -&gt; dlouhodobý efekt spíš nepřináší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 nesporné, že těžká podvýživa u dětí vede ke snížení hmotnosti mozku i inteligence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bylo zkoumáno, zda výživové doplňky můžou inteligenci zvýšit</a:t>
            </a:r>
          </a:p>
          <a:p>
            <a:pPr lvl="1"/>
            <a:r>
              <a:rPr lang="cs-CZ" sz="1800" dirty="0" smtClean="0"/>
              <a:t>např. </a:t>
            </a:r>
            <a:r>
              <a:rPr lang="cs-CZ" sz="1800" dirty="0" err="1" smtClean="0"/>
              <a:t>Benton</a:t>
            </a:r>
            <a:r>
              <a:rPr lang="cs-CZ" sz="1800" dirty="0" smtClean="0"/>
              <a:t> a </a:t>
            </a:r>
            <a:r>
              <a:rPr lang="cs-CZ" sz="1800" dirty="0" err="1" smtClean="0"/>
              <a:t>Roberts</a:t>
            </a:r>
            <a:r>
              <a:rPr lang="cs-CZ" sz="1800" dirty="0" smtClean="0"/>
              <a:t> dávali školákům 8 měsíců vitamínové a minerální doplňky stravy – oproti kontrolní skupině měli pak IQ o 10 bodů vyšší… další studie to ale nepotvrzují</a:t>
            </a:r>
          </a:p>
          <a:p>
            <a:pPr lvl="1"/>
            <a:r>
              <a:rPr lang="cs-CZ" sz="1800" dirty="0" smtClean="0"/>
              <a:t>děti déle kojené bodují oproti nekojeným výše</a:t>
            </a:r>
          </a:p>
          <a:p>
            <a:pPr lvl="1"/>
            <a:r>
              <a:rPr lang="cs-CZ" sz="1800" dirty="0" smtClean="0"/>
              <a:t>svou roli hraje i prenatální výživa – v industriální společnosti je tento vliv ale zanedbatelný (záporná korelace je způsobena zejména případy s extrémně nízkou porodní vahou)</a:t>
            </a:r>
          </a:p>
          <a:p>
            <a:pPr lvl="1"/>
            <a:endParaRPr lang="cs-CZ" sz="1800" dirty="0" smtClean="0"/>
          </a:p>
          <a:p>
            <a:r>
              <a:rPr lang="cs-CZ" sz="2000" dirty="0" smtClean="0"/>
              <a:t>inteligence může být poškozena přítomností toxických prvků v prenatálním vývoji/raném dětství (např. látková závislost matky, přítomnost těžkých kovů - olova)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IQ a rozdíly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smtClean="0"/>
              <a:t>téma rozdílů skupin je v celé psychologii inteligence opředené snad největším množstvím mýtů</a:t>
            </a:r>
          </a:p>
          <a:p>
            <a:endParaRPr lang="cs-CZ" dirty="0" smtClean="0"/>
          </a:p>
          <a:p>
            <a:r>
              <a:rPr lang="cs-CZ" dirty="0" smtClean="0"/>
              <a:t>toto je především kvůli možné </a:t>
            </a:r>
            <a:r>
              <a:rPr lang="cs-CZ" dirty="0" err="1" smtClean="0"/>
              <a:t>zneužitelnosti</a:t>
            </a:r>
            <a:r>
              <a:rPr lang="cs-CZ" dirty="0" smtClean="0"/>
              <a:t> získaných poznatků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Etnické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první skupinové testy inteligence v USA ukázaly, že černoši skórují o 15 bodů méně než běloši</a:t>
            </a:r>
          </a:p>
          <a:p>
            <a:pPr lvl="1"/>
            <a:r>
              <a:rPr lang="cs-CZ" dirty="0" smtClean="0"/>
              <a:t>zjištění bylo mnohokrát potvrzeno a zdá se, že přetrvává</a:t>
            </a:r>
          </a:p>
          <a:p>
            <a:pPr lvl="1"/>
            <a:r>
              <a:rPr lang="cs-CZ" dirty="0" smtClean="0"/>
              <a:t>je zde i značný rozdíl v SES a míře kriminálního chování (příčina nebo důsledek?)</a:t>
            </a:r>
          </a:p>
          <a:p>
            <a:r>
              <a:rPr lang="cs-CZ" dirty="0" smtClean="0"/>
              <a:t>existují i výzkumy odporující tomuto tvrzení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(např. IQ dětí zplozených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vojáky v Německu za války nemají nižší IQ… </a:t>
            </a:r>
            <a:r>
              <a:rPr lang="cs-CZ" sz="2000" dirty="0" smtClean="0">
                <a:solidFill>
                  <a:srgbClr val="FF0000"/>
                </a:solidFill>
              </a:rPr>
              <a:t>jedná se ale už o jednou selektovanou populaci při vstupu do armády – pochybná validita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smtClean="0"/>
              <a:t>adopční studie existenci rozdílu potvrzují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cs-CZ" dirty="0" smtClean="0"/>
              <a:t>Podobná otázka, ač mladšího data, je, zdali mají běloši stejně vysoké IQ jako asiati</a:t>
            </a:r>
          </a:p>
          <a:p>
            <a:endParaRPr lang="cs-CZ" dirty="0" smtClean="0"/>
          </a:p>
          <a:p>
            <a:r>
              <a:rPr lang="cs-CZ" dirty="0" smtClean="0"/>
              <a:t>některá měření nachází až 12ti bodový náskok u Japonců a Číňanu oproti bělochům v neverbálních </a:t>
            </a:r>
            <a:r>
              <a:rPr lang="cs-CZ" dirty="0" err="1" smtClean="0"/>
              <a:t>subtestech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(ve verbálních je rozdíl opačný, ač velmi malý)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další výzkumy, ale rozdíly potvrdily jen v prostorových testech IQ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Městské obyvatelstvo x venkov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cs-CZ" dirty="0" smtClean="0"/>
              <a:t>lidé z venkova bodují hůře než ti z města</a:t>
            </a:r>
          </a:p>
          <a:p>
            <a:pPr lvl="1"/>
            <a:r>
              <a:rPr lang="cs-CZ" dirty="0" smtClean="0"/>
              <a:t>Terman tvrdil, že inteligentní lidé se stěhují do měst… (pochybný předpoklad)</a:t>
            </a:r>
          </a:p>
          <a:p>
            <a:pPr lvl="1"/>
            <a:r>
              <a:rPr lang="cs-CZ" dirty="0" smtClean="0"/>
              <a:t>zřejmě ale hraje roli spíše druh problémů, kterému jsou lidé vystavováni -&gt; jiný způsob myšlení (zemědělec není trénovaný na řešení akademických problémů)</a:t>
            </a:r>
          </a:p>
          <a:p>
            <a:r>
              <a:rPr lang="cs-CZ" dirty="0" smtClean="0"/>
              <a:t>snaha vybudovat „</a:t>
            </a:r>
            <a:r>
              <a:rPr lang="cs-CZ" dirty="0" err="1" smtClean="0"/>
              <a:t>culture</a:t>
            </a:r>
            <a:r>
              <a:rPr lang="cs-CZ" dirty="0" smtClean="0"/>
              <a:t>-fair“ testy ale selhala… (např. </a:t>
            </a:r>
            <a:r>
              <a:rPr lang="cs-CZ" dirty="0" err="1" smtClean="0"/>
              <a:t>Luria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u="sng" dirty="0" smtClean="0"/>
              <a:t>Zadání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Daleko na severu, kde sněží, jsou medvědi bílí.</a:t>
            </a:r>
          </a:p>
          <a:p>
            <a:pPr>
              <a:buNone/>
            </a:pPr>
            <a:r>
              <a:rPr lang="cs-CZ" dirty="0" smtClean="0"/>
              <a:t>Nová </a:t>
            </a:r>
            <a:r>
              <a:rPr lang="cs-CZ" dirty="0" err="1" smtClean="0"/>
              <a:t>Zemlja</a:t>
            </a:r>
            <a:r>
              <a:rPr lang="cs-CZ" dirty="0" smtClean="0"/>
              <a:t> leží na dalekém severu a pořád tam sněží.</a:t>
            </a:r>
          </a:p>
          <a:p>
            <a:pPr>
              <a:buNone/>
            </a:pPr>
            <a:r>
              <a:rPr lang="cs-CZ" dirty="0" smtClean="0"/>
              <a:t>Jakou barvu mají medvědi v nové </a:t>
            </a:r>
            <a:r>
              <a:rPr lang="cs-CZ" dirty="0" err="1" smtClean="0"/>
              <a:t>Zemlji</a:t>
            </a:r>
            <a:r>
              <a:rPr lang="cs-CZ" dirty="0" smtClean="0"/>
              <a:t>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Odpovědi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„Jak to mám vědět? Já na severu nikdy nebyl.“</a:t>
            </a:r>
          </a:p>
          <a:p>
            <a:pPr>
              <a:buNone/>
            </a:pPr>
            <a:r>
              <a:rPr lang="cs-CZ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„Proč se mě na to ptáte? Vy cestovali, já ne.“</a:t>
            </a:r>
          </a:p>
          <a:p>
            <a:pPr>
              <a:buNone/>
            </a:pPr>
            <a:r>
              <a:rPr lang="cs-CZ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„Někdo mi říkal, že ti medvědi jsou bílí, ale on pořád lže.“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Případně: co sem nepatří? kladivo, pila, kláda, sekera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Můžeme si IQ „Zvýšit“ v dospělosti?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499176" cy="28083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 roce 2008 vyšel článek „</a:t>
            </a:r>
            <a:r>
              <a:rPr lang="en-US" sz="1800" dirty="0" smtClean="0"/>
              <a:t>Improving </a:t>
            </a:r>
            <a:r>
              <a:rPr lang="en-US" sz="1800" dirty="0"/>
              <a:t>fluid intelligence with training on working </a:t>
            </a:r>
            <a:r>
              <a:rPr lang="en-US" sz="1800" dirty="0" smtClean="0"/>
              <a:t>memory</a:t>
            </a:r>
            <a:r>
              <a:rPr lang="cs-CZ" sz="1800" dirty="0" smtClean="0"/>
              <a:t>“(</a:t>
            </a:r>
            <a:r>
              <a:rPr lang="en-US" sz="1800" dirty="0" err="1" smtClean="0"/>
              <a:t>Jaeggi</a:t>
            </a:r>
            <a:r>
              <a:rPr lang="cs-CZ" sz="1800" dirty="0" smtClean="0"/>
              <a:t> a kol.) -&gt; senzační zjištění</a:t>
            </a:r>
          </a:p>
          <a:p>
            <a:r>
              <a:rPr lang="cs-CZ" sz="1800" dirty="0" smtClean="0"/>
              <a:t>Údajně lze zvýšit fluidní inteligenci pomocí úlohy z padesátých let, tzv. </a:t>
            </a:r>
            <a:r>
              <a:rPr lang="cs-CZ" sz="1800" dirty="0" smtClean="0">
                <a:solidFill>
                  <a:srgbClr val="FF0000"/>
                </a:solidFill>
              </a:rPr>
              <a:t>n-</a:t>
            </a:r>
            <a:r>
              <a:rPr lang="cs-CZ" sz="1800" dirty="0" err="1" smtClean="0">
                <a:solidFill>
                  <a:srgbClr val="FF0000"/>
                </a:solidFill>
              </a:rPr>
              <a:t>back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task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:</a:t>
            </a:r>
          </a:p>
          <a:p>
            <a:pPr lvl="1"/>
            <a:r>
              <a:rPr lang="cs-CZ" sz="1500" dirty="0" smtClean="0"/>
              <a:t>experimentátor prezentuje pokusné osobě řadu stimulů; ta má reagovat tehdy, když narazí na dva totožné stimuly </a:t>
            </a:r>
            <a:r>
              <a:rPr lang="cs-CZ" sz="1500" i="1" dirty="0" smtClean="0"/>
              <a:t>ob n opakování</a:t>
            </a:r>
          </a:p>
          <a:p>
            <a:pPr marL="0" indent="0">
              <a:buNone/>
            </a:pPr>
            <a:r>
              <a:rPr lang="cs-CZ" sz="1800" i="1" dirty="0" smtClean="0"/>
              <a:t>např. 3-back: „</a:t>
            </a:r>
            <a:r>
              <a:rPr lang="pt-BR" sz="1800" dirty="0" smtClean="0"/>
              <a:t>T </a:t>
            </a:r>
            <a:r>
              <a:rPr lang="pt-BR" sz="1800" dirty="0"/>
              <a:t>L H C H O </a:t>
            </a:r>
            <a:r>
              <a:rPr lang="pt-BR" sz="1800" b="1" dirty="0">
                <a:solidFill>
                  <a:srgbClr val="FF0000"/>
                </a:solidFill>
              </a:rPr>
              <a:t>C</a:t>
            </a:r>
            <a:r>
              <a:rPr lang="pt-BR" sz="1800" dirty="0"/>
              <a:t> Q L </a:t>
            </a:r>
            <a:r>
              <a:rPr lang="pt-BR" sz="1800" b="1" dirty="0">
                <a:solidFill>
                  <a:srgbClr val="FF0000"/>
                </a:solidFill>
              </a:rPr>
              <a:t>C</a:t>
            </a:r>
            <a:r>
              <a:rPr lang="pt-BR" sz="1800" dirty="0"/>
              <a:t> K </a:t>
            </a:r>
            <a:r>
              <a:rPr lang="pt-BR" sz="1800" b="1" dirty="0">
                <a:solidFill>
                  <a:srgbClr val="FF0000"/>
                </a:solidFill>
              </a:rPr>
              <a:t>L</a:t>
            </a:r>
            <a:r>
              <a:rPr lang="pt-BR" sz="1800" dirty="0"/>
              <a:t> H C Q T R R K C H </a:t>
            </a:r>
            <a:r>
              <a:rPr lang="pt-BR" sz="1800" dirty="0" smtClean="0"/>
              <a:t>R</a:t>
            </a:r>
            <a:r>
              <a:rPr lang="cs-CZ" sz="1800" dirty="0" smtClean="0"/>
              <a:t>“</a:t>
            </a:r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sz="1800" dirty="0" smtClean="0"/>
              <a:t>			vizuální stimul:</a:t>
            </a:r>
            <a:endParaRPr lang="cs-CZ" sz="1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4149080"/>
            <a:ext cx="4883324" cy="21624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1800" dirty="0" smtClean="0"/>
              <a:t>Výzkum byl mnohokrát replikován s různými výsledky.</a:t>
            </a:r>
          </a:p>
          <a:p>
            <a:r>
              <a:rPr lang="cs-CZ" sz="1800" dirty="0" smtClean="0"/>
              <a:t>Metaanalýza 2014: ke zvýšení dochází v průměru o 3-4 body.</a:t>
            </a:r>
          </a:p>
          <a:p>
            <a:r>
              <a:rPr lang="cs-CZ" sz="1800" dirty="0" smtClean="0"/>
              <a:t>Téma není uzavřené – v současnosti probíhá živá vědecká debata.</a:t>
            </a:r>
            <a:endParaRPr lang="cs-CZ" sz="1800" dirty="0"/>
          </a:p>
        </p:txBody>
      </p:sp>
      <p:pic>
        <p:nvPicPr>
          <p:cNvPr id="3074" name="Picture 2" descr="https://upload.wikimedia.org/wikipedia/commons/thumb/7/7b/Single_n-back_task_animation.gif/220px-Single_n-back_task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095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Emoční inteligence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šestá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Daniel Dostál\Plocha\io_is_over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původ emoční inteligence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s prudkým rozmachem měření inteligence začaly sílit i hlasy, že akademická inteligence je poměrně omezený prediktor úspěšného jednání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Poměrně málo souvisí s</a:t>
            </a:r>
          </a:p>
          <a:p>
            <a:r>
              <a:rPr lang="cs-CZ" dirty="0" smtClean="0"/>
              <a:t>s kariérním úspěchem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(příjem a IQ r = 0,4 – 0,5)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smtClean="0"/>
              <a:t>se školním prospěchem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(Svoboda 2011: WAIS IQ x prospěch na SŠ r = 0,4 - 0,6; VŠ r = 0,24 – 0,47)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smtClean="0"/>
              <a:t>s úspěšností v osobním životě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(ač naštěstí r mezi IQ a pravděpodobností rozvést se do pěti let od svatby je -překvapivě- záporná)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IQ – inteligenční kvocient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560" y="1340768"/>
          <a:ext cx="7056784" cy="39604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6756"/>
                <a:gridCol w="4269565"/>
                <a:gridCol w="1550463"/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IQ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Stupeň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% v populaci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&gt; 140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Genialita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130 - 140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Vysoký nadprůměr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2,0%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115 - 130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Nadprůměr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13,6%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85 - 115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Průměr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68,3%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70 - 85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Podprůměr (slaboduchost)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13,6%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50 - 70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Lehká mentální </a:t>
                      </a:r>
                      <a:r>
                        <a:rPr lang="cs-CZ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retardace </a:t>
                      </a:r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(debilita)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2,6%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35 - 50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Středně těžká mentální retardace (imbecilita)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20 - 35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Těžká mentální retardace (idiocie)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0,2%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&lt; 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latin typeface="Arial" pitchFamily="34" charset="0"/>
                          <a:cs typeface="Arial" pitchFamily="34" charset="0"/>
                        </a:rPr>
                        <a:t>Hluboká mentální retadace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latin typeface="Arial" pitchFamily="34" charset="0"/>
                          <a:cs typeface="Arial" pitchFamily="34" charset="0"/>
                        </a:rPr>
                        <a:t>0,03%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=&gt; K rozumnému jednání nestačí mít vysoké IQ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koncept inteligence ale předpokládá vlastnost, která by předpovídala úspěch ve všech oblastech lidského života</a:t>
            </a:r>
          </a:p>
          <a:p>
            <a:pPr>
              <a:buNone/>
            </a:pPr>
            <a:endParaRPr lang="cs-CZ" dirty="0" smtClean="0"/>
          </a:p>
          <a:p>
            <a:pPr marL="0">
              <a:buNone/>
            </a:pPr>
            <a:r>
              <a:rPr lang="cs-CZ" sz="2000" dirty="0" smtClean="0">
                <a:latin typeface="Times New Roman"/>
                <a:ea typeface="Times New Roman"/>
              </a:rPr>
              <a:t>„Inteligence je vnitřně členitá a zároveň globální schopnost individua účelně jednat, rozumně myslet a efektivně se vyrovnávat se svým okolím.” (Wechsler, 1944)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Existují tedy zřejmě nějaké složky inteligence, které přehlížíme.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Historie Emoční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Thorndike</a:t>
            </a:r>
            <a:r>
              <a:rPr lang="cs-CZ" dirty="0" smtClean="0"/>
              <a:t> (1920) – inteligence má tři složky: abstraktní, mechanickou a </a:t>
            </a:r>
            <a:r>
              <a:rPr lang="cs-CZ" dirty="0" smtClean="0">
                <a:solidFill>
                  <a:srgbClr val="FF0000"/>
                </a:solidFill>
              </a:rPr>
              <a:t>sociální</a:t>
            </a:r>
          </a:p>
          <a:p>
            <a:pPr>
              <a:buNone/>
            </a:pPr>
            <a:r>
              <a:rPr lang="cs-CZ" sz="2400" dirty="0" smtClean="0">
                <a:latin typeface="Times New Roman"/>
                <a:ea typeface="Times New Roman"/>
              </a:rPr>
              <a:t>„</a:t>
            </a:r>
            <a:r>
              <a:rPr lang="cs-CZ" sz="2400" i="1" dirty="0" smtClean="0">
                <a:latin typeface="Times New Roman"/>
                <a:ea typeface="Times New Roman"/>
              </a:rPr>
              <a:t>schopnost porozumět a řídit muže a ženy, chlapce a děvčata – chovat se rozumě v lidských vztazích</a:t>
            </a:r>
            <a:r>
              <a:rPr lang="cs-CZ" sz="2400" dirty="0" smtClean="0">
                <a:latin typeface="Times New Roman"/>
                <a:ea typeface="Times New Roman"/>
              </a:rPr>
              <a:t>“</a:t>
            </a:r>
          </a:p>
          <a:p>
            <a:pPr>
              <a:buNone/>
            </a:pPr>
            <a:endParaRPr lang="cs-CZ" sz="2400" dirty="0" smtClean="0">
              <a:latin typeface="Times New Roman"/>
            </a:endParaRPr>
          </a:p>
          <a:p>
            <a:r>
              <a:rPr lang="cs-CZ" dirty="0" smtClean="0"/>
              <a:t>na existenci sociálně-emočního faktoru poukazoval i David Wechsler (1940) - </a:t>
            </a:r>
            <a:r>
              <a:rPr lang="cs-CZ" sz="2000" i="1" dirty="0" err="1" smtClean="0"/>
              <a:t>Nonintellective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Factors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General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Intelligence</a:t>
            </a:r>
            <a:r>
              <a:rPr lang="cs-CZ" sz="2000" i="1" dirty="0" smtClean="0"/>
              <a:t>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 jeho testu je rozptýlena napříč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subtesty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porozumění a uspořádání obrázků)</a:t>
            </a:r>
          </a:p>
          <a:p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400" dirty="0" smtClean="0"/>
              <a:t>emočně-sociální inteligence je také patrná v Gardnerově teorii mnohačetné inteligence</a:t>
            </a:r>
          </a:p>
          <a:p>
            <a:r>
              <a:rPr lang="cs-CZ" sz="2400" dirty="0" smtClean="0"/>
              <a:t>o „behaviorální kognici“ </a:t>
            </a:r>
            <a:r>
              <a:rPr lang="cs-CZ" sz="2400" dirty="0"/>
              <a:t>hovořil </a:t>
            </a:r>
            <a:r>
              <a:rPr lang="cs-CZ" sz="2400" dirty="0" err="1" smtClean="0"/>
              <a:t>Guilford</a:t>
            </a:r>
            <a:r>
              <a:rPr lang="cs-CZ" sz="2400" dirty="0" smtClean="0"/>
              <a:t> v rámci své SOI teorie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Vznik pojmu Emoční </a:t>
            </a:r>
            <a:r>
              <a:rPr lang="cs-CZ" dirty="0" err="1" smtClean="0"/>
              <a:t>Int</a:t>
            </a:r>
            <a:r>
              <a:rPr lang="cs-CZ" dirty="0" smtClean="0"/>
              <a:t>. A EQ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pojem Emoční inteligence použil poprvé </a:t>
            </a:r>
            <a:r>
              <a:rPr lang="cs-CZ" dirty="0" err="1" smtClean="0"/>
              <a:t>Wayne</a:t>
            </a:r>
            <a:r>
              <a:rPr lang="cs-CZ" dirty="0" smtClean="0"/>
              <a:t> </a:t>
            </a:r>
            <a:r>
              <a:rPr lang="cs-CZ" dirty="0" err="1" smtClean="0"/>
              <a:t>Payne</a:t>
            </a:r>
            <a:r>
              <a:rPr lang="cs-CZ" dirty="0" smtClean="0"/>
              <a:t> ve své </a:t>
            </a:r>
            <a:r>
              <a:rPr lang="cs-CZ" dirty="0" err="1" smtClean="0"/>
              <a:t>disertačce</a:t>
            </a:r>
            <a:r>
              <a:rPr lang="cs-CZ" dirty="0" smtClean="0"/>
              <a:t> (1983)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(nikdo na něj ale nenavázal, protože zemřel)</a:t>
            </a:r>
          </a:p>
          <a:p>
            <a:pPr>
              <a:buNone/>
            </a:pP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2000" dirty="0" smtClean="0"/>
              <a:t>Pojem EQ se poprvé objevil v roce 1987 v krátkém článku v Mensa </a:t>
            </a:r>
            <a:r>
              <a:rPr lang="cs-CZ" sz="2000" dirty="0" err="1" smtClean="0"/>
              <a:t>Magazine</a:t>
            </a:r>
            <a:r>
              <a:rPr lang="cs-CZ" sz="2000" dirty="0" smtClean="0"/>
              <a:t> (K. </a:t>
            </a:r>
            <a:r>
              <a:rPr lang="cs-CZ" sz="2000" dirty="0" err="1" smtClean="0"/>
              <a:t>Beasley</a:t>
            </a:r>
            <a:r>
              <a:rPr lang="cs-CZ" sz="2000" dirty="0" smtClean="0"/>
              <a:t>). Do povědomí se ale dostal až v roce 1995 díky titulnímu článku časopisu </a:t>
            </a:r>
            <a:r>
              <a:rPr lang="cs-CZ" sz="2000" dirty="0" err="1" smtClean="0"/>
              <a:t>Time</a:t>
            </a:r>
            <a:r>
              <a:rPr lang="cs-CZ" sz="2000" dirty="0" smtClean="0"/>
              <a:t> s názvem </a:t>
            </a:r>
            <a:r>
              <a:rPr lang="en-US" sz="2000" i="1" dirty="0" smtClean="0"/>
              <a:t>The EQ Factor</a:t>
            </a:r>
            <a:r>
              <a:rPr lang="cs-CZ" sz="2000" dirty="0" smtClean="0"/>
              <a:t> (</a:t>
            </a:r>
            <a:r>
              <a:rPr lang="cs-CZ" sz="2000" dirty="0" err="1" smtClean="0"/>
              <a:t>Gibbs</a:t>
            </a:r>
            <a:r>
              <a:rPr lang="cs-CZ" sz="2000" dirty="0" smtClean="0"/>
              <a:t>, 1995).</a:t>
            </a:r>
          </a:p>
          <a:p>
            <a:endParaRPr lang="cs-CZ" dirty="0" smtClean="0"/>
          </a:p>
          <a:p>
            <a:r>
              <a:rPr lang="cs-CZ" dirty="0" smtClean="0"/>
              <a:t>přelomovým je rok 1990 – vyšel článek P. </a:t>
            </a:r>
            <a:r>
              <a:rPr lang="cs-CZ" dirty="0" err="1" smtClean="0"/>
              <a:t>Saloveye</a:t>
            </a:r>
            <a:r>
              <a:rPr lang="cs-CZ" dirty="0" smtClean="0"/>
              <a:t> a J. Mayera, kde uvádí nový konstrukt – EI jako:</a:t>
            </a:r>
          </a:p>
          <a:p>
            <a:endParaRPr lang="cs-CZ" dirty="0" smtClean="0"/>
          </a:p>
          <a:p>
            <a:pPr marL="0">
              <a:buNone/>
            </a:pPr>
            <a:r>
              <a:rPr lang="cs-CZ" dirty="0" smtClean="0">
                <a:latin typeface="Times New Roman"/>
                <a:ea typeface="Times New Roman"/>
              </a:rPr>
              <a:t>„schopnost sledovat své vlastní i cizí pocity a emoce, rozlišovat mezi nimi a využívat tyto informace k řízení (</a:t>
            </a:r>
            <a:r>
              <a:rPr lang="cs-CZ" dirty="0" err="1" smtClean="0">
                <a:latin typeface="Times New Roman"/>
                <a:ea typeface="Times New Roman"/>
              </a:rPr>
              <a:t>guide</a:t>
            </a:r>
            <a:r>
              <a:rPr lang="cs-CZ" dirty="0" smtClean="0">
                <a:latin typeface="Times New Roman"/>
                <a:ea typeface="Times New Roman"/>
              </a:rPr>
              <a:t>) svého myšlení a jednání.“ (</a:t>
            </a:r>
            <a:r>
              <a:rPr lang="cs-CZ" dirty="0" err="1" smtClean="0">
                <a:latin typeface="Times New Roman"/>
                <a:ea typeface="Times New Roman"/>
              </a:rPr>
              <a:t>Salovey</a:t>
            </a:r>
            <a:r>
              <a:rPr lang="cs-CZ" dirty="0" smtClean="0">
                <a:latin typeface="Times New Roman"/>
                <a:ea typeface="Times New Roman"/>
              </a:rPr>
              <a:t> &amp; Mayer, 1990)</a:t>
            </a:r>
            <a:endParaRPr lang="cs-CZ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Další autoři spojovaní s 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 roce 1995 vydává Daniel </a:t>
            </a:r>
            <a:r>
              <a:rPr lang="cs-CZ" dirty="0" err="1" smtClean="0"/>
              <a:t>Goleman</a:t>
            </a:r>
            <a:r>
              <a:rPr lang="cs-CZ" dirty="0" smtClean="0"/>
              <a:t> knihu s názvem Emoční inteligence</a:t>
            </a:r>
          </a:p>
          <a:p>
            <a:pPr lvl="1"/>
            <a:r>
              <a:rPr lang="cs-CZ" dirty="0" smtClean="0"/>
              <a:t>z knihy se stává bestseller, čímž se pojem EI dostává do běžného povědomí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pravdou je ovšem to, že kniha o emoční inteligenci pojednává jen velmi vzdáleně –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Goleman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ji dokonce původně posílal nakladateli s názvem emoční gramotnost – na poslední chvíli ale usoudil, že EI se bude prodával lépe a název knihy změnil</a:t>
            </a:r>
          </a:p>
          <a:p>
            <a:pPr lvl="1"/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err="1" smtClean="0"/>
              <a:t>Goleman</a:t>
            </a:r>
            <a:r>
              <a:rPr lang="cs-CZ" dirty="0" smtClean="0"/>
              <a:t> vydal i druhý díl a v oblasti EI se velmi angažoval… jeho význam spočívá především v tom, že tento pojem zpropagoval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Další autoři spojovaní s 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s-CZ" dirty="0" err="1" smtClean="0"/>
              <a:t>Reuven</a:t>
            </a:r>
            <a:r>
              <a:rPr lang="cs-CZ" dirty="0" smtClean="0"/>
              <a:t> Bar-On (badatel izraelského původu) zkoumal EI údajně již od 80. let (přisuzuje si také autorství pojmu EQ - 1985)</a:t>
            </a:r>
          </a:p>
          <a:p>
            <a:pPr lvl="1"/>
            <a:r>
              <a:rPr lang="cs-CZ" dirty="0" smtClean="0"/>
              <a:t>zlé jazyky ovšem poukazují na to, že Bar-On zkoumal psychickou pohodu – svůj výzkum překřtil na EI, až po zjištění, jak dobře se tohle téma prodává</a:t>
            </a:r>
          </a:p>
          <a:p>
            <a:r>
              <a:rPr lang="cs-CZ" dirty="0" smtClean="0"/>
              <a:t>je autorem Bar-</a:t>
            </a:r>
            <a:r>
              <a:rPr lang="cs-CZ" dirty="0" err="1" smtClean="0"/>
              <a:t>Onova</a:t>
            </a:r>
            <a:r>
              <a:rPr lang="cs-CZ" dirty="0" smtClean="0"/>
              <a:t> modelu EI </a:t>
            </a:r>
            <a:r>
              <a:rPr lang="cs-CZ" sz="2000" dirty="0" smtClean="0"/>
              <a:t>(viz.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reuvenbaron.org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test EQ-i (sebeposuzovací inventář)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Modely 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cs-CZ" dirty="0" smtClean="0"/>
              <a:t>velký zájem o téma EI vedl ke vzniku celé řady konkurenčních modelů</a:t>
            </a:r>
          </a:p>
          <a:p>
            <a:r>
              <a:rPr lang="cs-CZ" dirty="0" smtClean="0"/>
              <a:t>dělíme je na tři skupiny: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modely schopností (Mayer a </a:t>
            </a:r>
            <a:r>
              <a:rPr lang="cs-CZ" dirty="0" err="1" smtClean="0">
                <a:solidFill>
                  <a:schemeClr val="tx1"/>
                </a:solidFill>
              </a:rPr>
              <a:t>Salovey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 smtClean="0"/>
              <a:t>– EI je tvořena kognitivními schopnostmi, které souvisí s emocemi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modely rysové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/>
              <a:t>EI je souhrn určitých rysů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modely smíšené (</a:t>
            </a:r>
            <a:r>
              <a:rPr lang="cs-CZ" dirty="0" err="1" smtClean="0">
                <a:solidFill>
                  <a:schemeClr val="tx1"/>
                </a:solidFill>
              </a:rPr>
              <a:t>Goleman</a:t>
            </a:r>
            <a:r>
              <a:rPr lang="cs-CZ" dirty="0" smtClean="0">
                <a:solidFill>
                  <a:schemeClr val="tx1"/>
                </a:solidFill>
              </a:rPr>
              <a:t>, Bar-On?) </a:t>
            </a:r>
            <a:r>
              <a:rPr lang="cs-CZ" dirty="0" smtClean="0"/>
              <a:t>– EI je sbírka schopností, naučených dovedností a dalších osobnostních charakteristik, které přispívají k úspěchu v životě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 přes různorodost modelů se nicméně některá témata stále opakují. Dle Bar-Ona to jsou tyto schopnosti: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rozeznávání svých vlastních emocí, porozumění jim a umění je vyjádřit</a:t>
            </a:r>
          </a:p>
          <a:p>
            <a:pPr lvl="1"/>
            <a:r>
              <a:rPr lang="cs-CZ" dirty="0" smtClean="0"/>
              <a:t>rozeznávání, jak se druzí cítí a vztahování se k nim</a:t>
            </a:r>
          </a:p>
          <a:p>
            <a:pPr lvl="1"/>
            <a:r>
              <a:rPr lang="cs-CZ" dirty="0" smtClean="0"/>
              <a:t>řízení a ovládání emocí</a:t>
            </a:r>
          </a:p>
          <a:p>
            <a:pPr lvl="1"/>
            <a:r>
              <a:rPr lang="cs-CZ" dirty="0" smtClean="0"/>
              <a:t>řešení problémů </a:t>
            </a:r>
            <a:r>
              <a:rPr lang="cs-CZ" dirty="0" err="1" smtClean="0"/>
              <a:t>intra</a:t>
            </a:r>
            <a:r>
              <a:rPr lang="cs-CZ" dirty="0" smtClean="0"/>
              <a:t>- a </a:t>
            </a:r>
            <a:r>
              <a:rPr lang="cs-CZ" dirty="0" err="1" smtClean="0"/>
              <a:t>iterpersonálního</a:t>
            </a:r>
            <a:r>
              <a:rPr lang="cs-CZ" dirty="0" smtClean="0"/>
              <a:t> charakteru</a:t>
            </a:r>
          </a:p>
          <a:p>
            <a:pPr lvl="1"/>
            <a:r>
              <a:rPr lang="cs-CZ" dirty="0" smtClean="0"/>
              <a:t>pozitivní ladění a </a:t>
            </a:r>
            <a:r>
              <a:rPr lang="cs-CZ" dirty="0" err="1" smtClean="0"/>
              <a:t>sebemotivace</a:t>
            </a:r>
            <a:endParaRPr lang="cs-CZ" dirty="0" smtClean="0"/>
          </a:p>
          <a:p>
            <a:pPr marL="292608" lvl="1" indent="0">
              <a:buNone/>
            </a:pPr>
            <a:r>
              <a:rPr lang="cs-CZ" dirty="0" smtClean="0"/>
              <a:t>--------</a:t>
            </a:r>
          </a:p>
          <a:p>
            <a:pPr lvl="1"/>
            <a:r>
              <a:rPr lang="cs-CZ" dirty="0" smtClean="0"/>
              <a:t>efektivní využívání emocí k podpoře myšlení a rozhodování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588680"/>
          </a:xfrm>
        </p:spPr>
        <p:txBody>
          <a:bodyPr/>
          <a:lstStyle/>
          <a:p>
            <a:r>
              <a:rPr lang="cs-CZ" dirty="0" err="1" smtClean="0"/>
              <a:t>Golemanův</a:t>
            </a:r>
            <a:r>
              <a:rPr lang="cs-CZ" dirty="0" smtClean="0"/>
              <a:t> model EI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980728"/>
          <a:ext cx="7776864" cy="5688632"/>
        </p:xfrm>
        <a:graphic>
          <a:graphicData uri="http://schemas.openxmlformats.org/drawingml/2006/table">
            <a:tbl>
              <a:tblPr/>
              <a:tblGrid>
                <a:gridCol w="1541282"/>
                <a:gridCol w="3152052"/>
                <a:gridCol w="3083530"/>
              </a:tblGrid>
              <a:tr h="6560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5974" marR="45974" marT="36183" marB="361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Vlastní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Osobní kompetence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5974" marR="45974" marT="36183" marB="361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Cizí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Sociální kompetence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5974" marR="45974" marT="36183" marB="361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3074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"/>
                          <a:ea typeface="Times New Roman"/>
                        </a:rPr>
                        <a:t>Poznání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5974" marR="45974" marT="36183" marB="361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</a:rPr>
                        <a:t>Sebeuvědomění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Self-Awareness</a:t>
                      </a:r>
                      <a:r>
                        <a:rPr lang="cs-CZ" sz="1600" i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</a:endParaRPr>
                    </a:p>
                    <a:p>
                      <a:pPr marL="216000" lvl="1" indent="-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600" dirty="0">
                          <a:latin typeface="Arial"/>
                          <a:ea typeface="Times New Roman"/>
                        </a:rPr>
                        <a:t>Emoční sebeuvědomění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216000" lvl="1" indent="-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600" dirty="0">
                          <a:latin typeface="Arial"/>
                          <a:ea typeface="Times New Roman"/>
                        </a:rPr>
                        <a:t>Přesné sebehodnocení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216000" lvl="1" indent="-180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600" dirty="0">
                          <a:latin typeface="Arial"/>
                          <a:ea typeface="Times New Roman"/>
                        </a:rPr>
                        <a:t>Sebedůvěra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5974" marR="45974" marT="36183" marB="36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</a:rPr>
                        <a:t>Sociální dovednosti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Social Awareness</a:t>
                      </a:r>
                      <a:r>
                        <a:rPr lang="cs-CZ" sz="1600" i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800" dirty="0">
                        <a:latin typeface="Times New Roman"/>
                        <a:ea typeface="Times New Roman"/>
                      </a:endParaRP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Empatie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Orientace na služby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Organizační dovednosti</a:t>
                      </a:r>
                    </a:p>
                  </a:txBody>
                  <a:tcPr marL="45974" marR="45974" marT="36183" marB="36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4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"/>
                          <a:ea typeface="Times New Roman"/>
                        </a:rPr>
                        <a:t>Regulace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45974" marR="45974" marT="36183" marB="361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Arial"/>
                          <a:ea typeface="Times New Roman"/>
                        </a:rPr>
                        <a:t>Sebeřízení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Self-Management</a:t>
                      </a:r>
                      <a:r>
                        <a:rPr lang="cs-CZ" sz="1600" i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Sebeovládání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Důvěryhodnost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Svědomitost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Adaptibilita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Ctižádostivost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Iniciativa</a:t>
                      </a:r>
                    </a:p>
                  </a:txBody>
                  <a:tcPr marL="45974" marR="45974" marT="36183" marB="36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Times New Roman"/>
                        </a:rPr>
                        <a:t>Řízení vztahu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Relationship Management</a:t>
                      </a:r>
                      <a:r>
                        <a:rPr lang="cs-CZ" sz="1600" i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</a:endParaRP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Rozvoj druhých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Vliv na ostatní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Komunikace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Zvládání konfliktů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Vůdcovství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Iniciátor změn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Tvorba vazeb</a:t>
                      </a:r>
                    </a:p>
                    <a:p>
                      <a:pPr marL="216000" lvl="1" indent="-1800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cs-CZ" sz="16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Týmová práce a spolupráce</a:t>
                      </a:r>
                    </a:p>
                  </a:txBody>
                  <a:tcPr marL="45974" marR="45974" marT="36183" marB="361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99">
                <a:tc gridSpan="3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 smtClean="0">
                          <a:latin typeface="Times New Roman"/>
                          <a:ea typeface="Times New Roman"/>
                        </a:rPr>
                        <a:t>Golemanův</a:t>
                      </a:r>
                      <a:r>
                        <a:rPr lang="cs-CZ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</a:rPr>
                        <a:t>čtyřsložkový</a:t>
                      </a: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 model emoční inteligence. (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</a:rPr>
                        <a:t>Boyatzis</a:t>
                      </a: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, R.,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</a:rPr>
                        <a:t>Goleman</a:t>
                      </a: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, D., &amp;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</a:rPr>
                        <a:t>Rhee</a:t>
                      </a: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, K., 2000)</a:t>
                      </a:r>
                    </a:p>
                  </a:txBody>
                  <a:tcPr marL="0" marR="0" marT="361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/>
          <a:lstStyle/>
          <a:p>
            <a:r>
              <a:rPr lang="cs-CZ" dirty="0" smtClean="0"/>
              <a:t>Bar-</a:t>
            </a:r>
            <a:r>
              <a:rPr lang="cs-CZ" dirty="0" err="1" smtClean="0"/>
              <a:t>Onův</a:t>
            </a:r>
            <a:r>
              <a:rPr lang="cs-CZ" dirty="0" smtClean="0"/>
              <a:t> model </a:t>
            </a:r>
            <a:r>
              <a:rPr lang="cs-CZ" dirty="0" err="1" smtClean="0"/>
              <a:t>Em</a:t>
            </a:r>
            <a:r>
              <a:rPr lang="cs-CZ" dirty="0" smtClean="0"/>
              <a:t>.-</a:t>
            </a:r>
            <a:r>
              <a:rPr lang="cs-CZ" dirty="0" err="1" smtClean="0"/>
              <a:t>Soc</a:t>
            </a:r>
            <a:r>
              <a:rPr lang="cs-CZ" dirty="0" smtClean="0"/>
              <a:t>. I.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1" y="836713"/>
          <a:ext cx="7776863" cy="5498985"/>
        </p:xfrm>
        <a:graphic>
          <a:graphicData uri="http://schemas.openxmlformats.org/drawingml/2006/table">
            <a:tbl>
              <a:tblPr/>
              <a:tblGrid>
                <a:gridCol w="1800199"/>
                <a:gridCol w="2088232"/>
                <a:gridCol w="3888432"/>
              </a:tblGrid>
              <a:tr h="3259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1" dirty="0">
                        <a:solidFill>
                          <a:srgbClr val="FFFFFF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Složky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Popis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41475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</a:rPr>
                        <a:t>Intrapersonální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Intrapersonal</a:t>
                      </a:r>
                      <a:r>
                        <a:rPr lang="cs-CZ" sz="16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Sebeúcta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Self-Regard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vážit si sebe sama a považovat se za v podstatě dobrého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625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Emoční sebeuvědomění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Emotional Self-Awareness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uvědomovat si své pocity, rozlišovat je a nacházet jejich příčiny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9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Asertivita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Assertiveness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vyjádřit své názory a bránit svá práva nedestruktivním způsobem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Nezávislost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Independence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sebeurčení a </a:t>
                      </a:r>
                      <a:r>
                        <a:rPr lang="cs-CZ" sz="1400" dirty="0" err="1">
                          <a:latin typeface="Arial"/>
                          <a:ea typeface="Times New Roman"/>
                        </a:rPr>
                        <a:t>sebeřízení</a:t>
                      </a:r>
                      <a:r>
                        <a:rPr lang="cs-CZ" sz="1400" dirty="0">
                          <a:latin typeface="Arial"/>
                          <a:ea typeface="Times New Roman"/>
                        </a:rPr>
                        <a:t> v činech i myšlenkách a oproštění se od emoční závislosti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 err="1">
                          <a:latin typeface="Arial"/>
                          <a:ea typeface="Times New Roman"/>
                        </a:rPr>
                        <a:t>Sebeaktualizace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Self-Actualization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uskutečnit své potenciální nadání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7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</a:rPr>
                        <a:t>Interpersonální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>
                          <a:latin typeface="Arial"/>
                          <a:ea typeface="Times New Roman"/>
                        </a:rPr>
                        <a:t>Interpersonal</a:t>
                      </a:r>
                      <a:r>
                        <a:rPr lang="cs-CZ" sz="1600" i="1">
                          <a:latin typeface="Arial"/>
                          <a:ea typeface="Times New Roman"/>
                        </a:rPr>
                        <a:t>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Empatie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Empathy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uvědomovat si pocity druhých, rozumět jim a hodnotit je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06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Společenská zodpovědnost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Social responsibility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fungovat jako kooperativní, užitečný a činorodý člen skupiny 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5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Mezilidské vztahy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Interpersonal Relationship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navazovat a udržovat oboustranně uspokojivé intimní vztahy, v nichž je náklonnost přijímána i dávána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788024" y="64886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pokračování na další straně…</a:t>
            </a:r>
            <a:endParaRPr lang="cs-CZ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188640"/>
          <a:ext cx="7776864" cy="6408711"/>
        </p:xfrm>
        <a:graphic>
          <a:graphicData uri="http://schemas.openxmlformats.org/drawingml/2006/table">
            <a:tbl>
              <a:tblPr/>
              <a:tblGrid>
                <a:gridCol w="1872207"/>
                <a:gridCol w="1944216"/>
                <a:gridCol w="3960441"/>
              </a:tblGrid>
              <a:tr h="107764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</a:rPr>
                        <a:t>Zvládání stresu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Stress Management</a:t>
                      </a:r>
                      <a:r>
                        <a:rPr lang="cs-CZ" sz="16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Odolnost vůči stresu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Stress tolerance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obstát v nepříznivých podmínkách a stresujících situacích aktivním a pozitivním vyrovnáváním se se stresem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76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Ovládání popudů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Impulse Control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omezit nebo odložit impuls, popud nebo pokušení k akci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84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Arial"/>
                          <a:ea typeface="Times New Roman"/>
                        </a:rPr>
                        <a:t>Přizpůsobivost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 dirty="0">
                          <a:latin typeface="Arial"/>
                          <a:ea typeface="Times New Roman"/>
                        </a:rPr>
                        <a:t>Adaptability</a:t>
                      </a:r>
                      <a:r>
                        <a:rPr lang="cs-CZ" sz="16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Testování reality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Reality Testing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prožívat věci tak, jaké skutečně jsou, bez fantazírování a zbytečného snění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66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Flexibilita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Flexibility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přizpůsobit své emoce, myšlenky a činy měnícím se situacím a podmínkám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66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Řešení problémů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Problem Solving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identifikovat a správně definovat problém, objevit a uplatnit efektivní řešení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684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latin typeface="Arial"/>
                          <a:ea typeface="Times New Roman"/>
                        </a:rPr>
                        <a:t>Celková nálada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i="1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600" i="1">
                          <a:latin typeface="Arial"/>
                          <a:ea typeface="Times New Roman"/>
                        </a:rPr>
                        <a:t>General Mood</a:t>
                      </a:r>
                      <a:r>
                        <a:rPr lang="cs-CZ" sz="1600" i="1">
                          <a:latin typeface="Arial"/>
                          <a:ea typeface="Times New Roman"/>
                        </a:rPr>
                        <a:t>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Optimismus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Optimism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vidět věci z lepší stránky a udržovat si pozitivní postoj tváří v tvář nepřízni osudu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66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cs-CZ" sz="1400" b="1" dirty="0">
                          <a:latin typeface="Arial"/>
                          <a:ea typeface="Times New Roman"/>
                        </a:rPr>
                        <a:t>Štěstí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08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ea typeface="Times New Roman"/>
                        </a:rPr>
                        <a:t>Happiness</a:t>
                      </a:r>
                      <a:r>
                        <a:rPr lang="cs-CZ" sz="1400" i="1" dirty="0">
                          <a:latin typeface="Arial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</a:rPr>
                        <a:t>schopnost být spokojen se svým životem, těšit se ze sebe i druhých a radovat se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22553" marR="22553" marT="17750" marB="177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82">
                <a:tc gridSpan="3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Times New Roman"/>
                          <a:ea typeface="Times New Roman"/>
                        </a:rPr>
                        <a:t>Struktura </a:t>
                      </a: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emočně-sociální inteligence v pojetí R. Bar-Ona. (Bar-On, 2004)</a:t>
                      </a:r>
                    </a:p>
                  </a:txBody>
                  <a:tcPr marL="0" marR="0" marT="177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s-CZ" dirty="0" smtClean="0"/>
              <a:t>Rozdělení IQ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4824536"/>
          </a:xfrm>
        </p:spPr>
        <p:txBody>
          <a:bodyPr/>
          <a:lstStyle/>
          <a:p>
            <a:r>
              <a:rPr lang="cs-CZ" dirty="0" smtClean="0"/>
              <a:t>IQ má </a:t>
            </a:r>
            <a:r>
              <a:rPr lang="cs-CZ" dirty="0" smtClean="0">
                <a:solidFill>
                  <a:srgbClr val="FF0000"/>
                </a:solidFill>
              </a:rPr>
              <a:t>přibližně</a:t>
            </a:r>
            <a:r>
              <a:rPr lang="cs-CZ" dirty="0" smtClean="0"/>
              <a:t> normální rozdělení</a:t>
            </a:r>
          </a:p>
          <a:p>
            <a:r>
              <a:rPr lang="cs-CZ" dirty="0" smtClean="0"/>
              <a:t>nejedná se o dokonalou normalitu</a:t>
            </a:r>
          </a:p>
          <a:p>
            <a:pPr lvl="1"/>
            <a:r>
              <a:rPr lang="cs-CZ" dirty="0" smtClean="0"/>
              <a:t>levá půlka křivky je o něco vyšší (úrazy a nemoci můžou snížit IQ o několik směrodatných odchylek… podobná cesta pro zvýšení ale neexistuje)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Také existuje např. rozdíl mezi muži a ženami (viz další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Model EI Mayera a </a:t>
            </a:r>
            <a:r>
              <a:rPr lang="cs-CZ" dirty="0" err="1" smtClean="0"/>
              <a:t>Saloveye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cs-CZ" dirty="0" smtClean="0"/>
              <a:t>původní model z r. 1990 („EI90“) měl tři složky:</a:t>
            </a:r>
          </a:p>
          <a:p>
            <a:pPr lvl="1"/>
            <a:r>
              <a:rPr lang="cs-CZ" dirty="0" smtClean="0"/>
              <a:t>využití emocí</a:t>
            </a:r>
          </a:p>
          <a:p>
            <a:pPr lvl="1"/>
            <a:r>
              <a:rPr lang="cs-CZ" dirty="0" smtClean="0"/>
              <a:t>regulace emocí</a:t>
            </a:r>
          </a:p>
          <a:p>
            <a:pPr lvl="1"/>
            <a:r>
              <a:rPr lang="cs-CZ" dirty="0" smtClean="0"/>
              <a:t>posuzování a vyjadřování emocí</a:t>
            </a:r>
          </a:p>
          <a:p>
            <a:endParaRPr lang="cs-CZ" dirty="0" smtClean="0"/>
          </a:p>
          <a:p>
            <a:r>
              <a:rPr lang="cs-CZ" dirty="0" smtClean="0"/>
              <a:t>v r. 1997 byl ale přepracován a na model </a:t>
            </a:r>
            <a:r>
              <a:rPr lang="cs-CZ" dirty="0" err="1" smtClean="0"/>
              <a:t>čtyřsložkový</a:t>
            </a:r>
            <a:r>
              <a:rPr lang="cs-CZ" dirty="0" smtClean="0"/>
              <a:t> „EI97“ (dnes neuznávanější model EI)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88640"/>
          <a:ext cx="7776864" cy="6490322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364041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Vnímání, posuzování a vyjadřování emocí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identifikovat emoce ve vlastních fyzických stavech, pocitech a myšlenkách.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698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identifikovat emoce druhých lidí v kresbě, v umění atd.  prostřednictvím jazyka zvuku, vzhledu a chování.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správně vyjadřovat emoce a vyjadřovat pocity vztahující se k těmto pocitům.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rozlišovat mezi správným a nesprávným či čestným a nečestným vyjadřováním emocí.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Emoční podpora myšlení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Emoce usnadňují myšlení směřováním pozornosti k důležitým informacím.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480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Emoce jsou dostatečně jasné a dostupné, lze je používat jako pomůcky k usuzování o pocitech a vybavování pocitů.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Změny nálad mění pohled jednotlivce z optimistického v pesimistický, podporují schopnost vidět věci z různých úhlů.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698">
                <a:tc>
                  <a:txBody>
                    <a:bodyPr/>
                    <a:lstStyle/>
                    <a:p>
                      <a:pPr marL="144000" lvl="1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Emoční stavy v různé míře podporují konkrétní přístupy k problémům, jako např. štěstí usnadňuje induktivní usuzování a tvořivost.</a:t>
                      </a:r>
                    </a:p>
                  </a:txBody>
                  <a:tcPr marL="9031" marR="9031" marT="9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88640"/>
          <a:ext cx="7776864" cy="6614677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364041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Porozumění emocím a jejich analýza; zapojení emočního poznání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označovat emoce a rozpoznávat vztahy mezi slovy a emocemi (jako je vztah mezi „mít někoho rád“ a „milovat“).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79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Schopnost interpretovat významy emocí ve vztazích, např. že smutek často doprovází ztrátu.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porozumět složitým pocitům: současné pocity lásky a nenávisti nebo směsice jako je úcta kombinovaná se strachem a překvapením.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6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Schopnost rozeznávat pravděpodobné přechody mezi emocemi, jako je přechod od hněvu ke spokojenosti nebo od hněvu k hanbě.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Promyšlená regulace emocí podporující emoční a intelektový růst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95244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Schopnost zůstat otevřený pocitům, a to příjemným i nepříjemným.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067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promyšleně se poddat emoci nebo získat od ní odstup podle toho, jakou má informační či užitnou hodnotu.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67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Schopnost promyšleně sledovat emoce ve vztahu k sobě i k ostatním, uvědomovat si nakolik jsou jasné, typické, vlivné či rozumné.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698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Schopnost zvládat vlastní emoce a emoce ostatních zmírňováním negativních emocí a posilováním pozitivních, aniž by docházelo k vytěsňování či zveličování informací, které možná nesou.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Měření 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cs-CZ" dirty="0" smtClean="0"/>
              <a:t>existují dvě cesty:</a:t>
            </a:r>
          </a:p>
          <a:p>
            <a:pPr lvl="1"/>
            <a:r>
              <a:rPr lang="cs-CZ" dirty="0" smtClean="0"/>
              <a:t>sebepopisné metody – měří „typické chování“</a:t>
            </a:r>
          </a:p>
          <a:p>
            <a:pPr lvl="1"/>
            <a:r>
              <a:rPr lang="cs-CZ" dirty="0" smtClean="0"/>
              <a:t>výkonové metody – měří „maximální chování“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existuje neoddělitelná souvislost mezi způsobem měření a měřeným konstruktem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(rysy lze měřit jen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sebepopisem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schopnosti spíše výkonovou metodou)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Sebepopisné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cs-CZ" dirty="0" smtClean="0"/>
              <a:t>je jich celá řada (</a:t>
            </a:r>
            <a:r>
              <a:rPr lang="cs-CZ" dirty="0" err="1" smtClean="0"/>
              <a:t>EQi</a:t>
            </a:r>
            <a:r>
              <a:rPr lang="cs-CZ" dirty="0" smtClean="0"/>
              <a:t>, SSI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(neměří přímo EI, máme na katedře)</a:t>
            </a:r>
            <a:r>
              <a:rPr lang="cs-CZ" dirty="0" smtClean="0"/>
              <a:t>, </a:t>
            </a:r>
            <a:r>
              <a:rPr lang="cs-CZ" dirty="0" err="1" smtClean="0"/>
              <a:t>TEIQue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nejpropracovanější je </a:t>
            </a:r>
            <a:r>
              <a:rPr lang="cs-CZ" dirty="0" err="1" smtClean="0"/>
              <a:t>TEIQue</a:t>
            </a:r>
            <a:r>
              <a:rPr lang="cs-CZ" dirty="0" smtClean="0"/>
              <a:t> (144 položek, deset škál… položky jsou převážně převzaté z jiných testů</a:t>
            </a:r>
            <a:r>
              <a:rPr lang="cs-CZ" dirty="0"/>
              <a:t>) </a:t>
            </a:r>
            <a:r>
              <a:rPr lang="cs-CZ" sz="1600" dirty="0" smtClean="0"/>
              <a:t>(</a:t>
            </a:r>
            <a:r>
              <a:rPr lang="cs-CZ" sz="1600" dirty="0" err="1" smtClean="0"/>
              <a:t>Petrides</a:t>
            </a:r>
            <a:r>
              <a:rPr lang="cs-CZ" sz="1600" dirty="0" smtClean="0"/>
              <a:t> </a:t>
            </a:r>
            <a:r>
              <a:rPr lang="cs-CZ" sz="1600" dirty="0"/>
              <a:t>&amp; </a:t>
            </a:r>
            <a:r>
              <a:rPr lang="cs-CZ" sz="1600" dirty="0" err="1"/>
              <a:t>Furnham</a:t>
            </a:r>
            <a:r>
              <a:rPr lang="cs-CZ" sz="1600" dirty="0"/>
              <a:t>, </a:t>
            </a:r>
            <a:r>
              <a:rPr lang="cs-CZ" sz="1600" dirty="0" smtClean="0"/>
              <a:t>2003)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na měření schopností se příliš nehodí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(např. IQ měřené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sebepopisem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výkonovým testem koreluje maximálně cca 0,3… může to být u EQ víc?)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problém inkrementální validity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(škály dotazníků korelují s již známými osobnostními faktory tak moc, že lze pochybovat o tom, že IE vůbec přináší něco nového)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Výkonnostní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cs-CZ" dirty="0" smtClean="0"/>
              <a:t>k dnešku existuje jediný solidní test EI:</a:t>
            </a:r>
          </a:p>
          <a:p>
            <a:pPr>
              <a:buNone/>
            </a:pPr>
            <a:r>
              <a:rPr lang="cs-CZ" dirty="0" smtClean="0"/>
              <a:t>MSCEIT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Mayer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Salovey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Caruso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Emotional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Intelligence</a:t>
            </a:r>
            <a:r>
              <a:rPr lang="cs-CZ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Test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(r. 2003, měl předchůdce MEIS 1999, ale ten se neosvědčil)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dirty="0" smtClean="0"/>
              <a:t>výkonnostní test</a:t>
            </a:r>
          </a:p>
          <a:p>
            <a:pPr lvl="1"/>
            <a:r>
              <a:rPr lang="cs-CZ" dirty="0" smtClean="0"/>
              <a:t>8 </a:t>
            </a:r>
            <a:r>
              <a:rPr lang="cs-CZ" dirty="0" err="1" smtClean="0"/>
              <a:t>subtestů</a:t>
            </a:r>
            <a:r>
              <a:rPr lang="cs-CZ" dirty="0" smtClean="0"/>
              <a:t> (2 ke každé větvi modelu EI97)</a:t>
            </a:r>
          </a:p>
          <a:p>
            <a:endParaRPr lang="cs-CZ" dirty="0" smtClean="0"/>
          </a:p>
          <a:p>
            <a:r>
              <a:rPr lang="cs-CZ" dirty="0" smtClean="0"/>
              <a:t>problém s inkrementální validitou (tentokrát vůči inteligenci)</a:t>
            </a:r>
          </a:p>
          <a:p>
            <a:endParaRPr lang="cs-CZ" dirty="0"/>
          </a:p>
          <a:p>
            <a:r>
              <a:rPr lang="cs-CZ" dirty="0" smtClean="0"/>
              <a:t>V roce 2014 vyšel v české verzi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Skórování výkonových Testů 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cs-CZ" i="1" dirty="0" smtClean="0"/>
              <a:t>Jaké emoce prožívá osoba</a:t>
            </a:r>
          </a:p>
          <a:p>
            <a:pPr>
              <a:buNone/>
            </a:pPr>
            <a:r>
              <a:rPr lang="cs-CZ" i="1" dirty="0" smtClean="0"/>
              <a:t>	na obrázku?</a:t>
            </a:r>
          </a:p>
          <a:p>
            <a:pPr>
              <a:buNone/>
            </a:pPr>
            <a:r>
              <a:rPr lang="cs-CZ" dirty="0" smtClean="0"/>
              <a:t>Která odpověď je správná?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existují 2 cesty:</a:t>
            </a:r>
          </a:p>
          <a:p>
            <a:pPr lvl="1"/>
            <a:r>
              <a:rPr lang="cs-CZ" dirty="0" smtClean="0"/>
              <a:t>expertní hodnocení</a:t>
            </a:r>
          </a:p>
          <a:p>
            <a:pPr lvl="1"/>
            <a:r>
              <a:rPr lang="cs-CZ" dirty="0" smtClean="0"/>
              <a:t>konsenzuální hodnocení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MSCEIT používá obě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(21 expertů na oblast emocí + konsenzus cca 2000 probandů – korelace více než 0,9!)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5410" name="Picture 2" descr="C:\Documents and Settings\Daniel Dostál\Plocha\MPj040049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081212" cy="3121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pohledy na inteligenci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Lekce sedmá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C:\Documents and Settings\Daniel Dostál\Plocha\practical intelli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cs-CZ" dirty="0" smtClean="0"/>
              <a:t>Sociální inteligence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cs-CZ" dirty="0" smtClean="0"/>
              <a:t>pojem S.I. je o mnoho starší než E.I. (</a:t>
            </a:r>
            <a:r>
              <a:rPr lang="cs-CZ" dirty="0" err="1" smtClean="0"/>
              <a:t>Thorndike</a:t>
            </a:r>
            <a:r>
              <a:rPr lang="cs-CZ" dirty="0" smtClean="0"/>
              <a:t>, 1920)</a:t>
            </a:r>
          </a:p>
          <a:p>
            <a:endParaRPr lang="cs-CZ" dirty="0" smtClean="0"/>
          </a:p>
          <a:p>
            <a:r>
              <a:rPr lang="cs-CZ" dirty="0" smtClean="0"/>
              <a:t>přesto tento koncept byl zastíněn emoční inteligencí, čímž poněkud utrpěl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(Proč se to stalo? zřejmě proto, že „EI“ se lépe prodává, ač třeba může vypovídat o tomtéž.)</a:t>
            </a:r>
          </a:p>
          <a:p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dirty="0" smtClean="0"/>
              <a:t> Jak se vlastně oba koncepty od sebe liší?</a:t>
            </a:r>
          </a:p>
          <a:p>
            <a:pPr lvl="1"/>
            <a:r>
              <a:rPr lang="cs-CZ" dirty="0" smtClean="0"/>
              <a:t>v počátcích označoval Mayer a Salovey EI za subsystém SI... později ale oba koncepty označují za spolu soupeřící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Historie Sociální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S.I. byla zkoumána mimo jiné těmito badateli:</a:t>
            </a:r>
          </a:p>
          <a:p>
            <a:pPr lvl="1"/>
            <a:r>
              <a:rPr lang="cs-CZ" dirty="0" err="1" smtClean="0"/>
              <a:t>Thorndike</a:t>
            </a:r>
            <a:r>
              <a:rPr lang="cs-CZ" dirty="0" smtClean="0"/>
              <a:t> (sociální inteligence)</a:t>
            </a:r>
          </a:p>
          <a:p>
            <a:pPr lvl="1"/>
            <a:r>
              <a:rPr lang="cs-CZ" dirty="0" smtClean="0"/>
              <a:t>Guilford (v rámci své „kostky dimenzí inteligence“)</a:t>
            </a:r>
          </a:p>
          <a:p>
            <a:pPr lvl="1"/>
            <a:r>
              <a:rPr lang="cs-CZ" dirty="0" smtClean="0"/>
              <a:t>Gardner (intrapersonální inteligence)</a:t>
            </a:r>
          </a:p>
          <a:p>
            <a:endParaRPr lang="cs-CZ" dirty="0" smtClean="0"/>
          </a:p>
          <a:p>
            <a:r>
              <a:rPr lang="cs-CZ" dirty="0" smtClean="0"/>
              <a:t>Definována bývá jako:</a:t>
            </a:r>
          </a:p>
          <a:p>
            <a:pPr lvl="1"/>
            <a:r>
              <a:rPr lang="cs-CZ" dirty="0" smtClean="0"/>
              <a:t>„schopnost chápat a zvládat muže a ženy, chlapce a dívky a jednat moudře v mezilidských vztazích“ (</a:t>
            </a:r>
            <a:r>
              <a:rPr lang="cs-CZ" dirty="0" err="1" smtClean="0"/>
              <a:t>Thorndike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„znalost sociálních otázek a vhled do nálad či osobnostních rysů cizích lidí a schopnost vycházet s ostatními a snadno se pohybovat ve společnosti“ (</a:t>
            </a:r>
            <a:r>
              <a:rPr lang="cs-CZ" dirty="0" err="1" smtClean="0"/>
              <a:t>Vernon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„schopnost vycházet s ostatními“, „schopnost posuzovat lidi a jejich pocity, motivy, myšlenky, postoje atd.“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32499</TotalTime>
  <Words>10554</Words>
  <Application>Microsoft Office PowerPoint</Application>
  <PresentationFormat>Předvádění na obrazovce (4:3)</PresentationFormat>
  <Paragraphs>1348</Paragraphs>
  <Slides>164</Slides>
  <Notes>2</Notes>
  <HiddenSlides>32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164</vt:i4>
      </vt:variant>
    </vt:vector>
  </HeadingPairs>
  <TitlesOfParts>
    <vt:vector size="173" baseType="lpstr">
      <vt:lpstr>Arial</vt:lpstr>
      <vt:lpstr>Calibri</vt:lpstr>
      <vt:lpstr>Symbol</vt:lpstr>
      <vt:lpstr>Times New Roman</vt:lpstr>
      <vt:lpstr>Trebuchet MS</vt:lpstr>
      <vt:lpstr>Wingdings</vt:lpstr>
      <vt:lpstr>Wingdings 2</vt:lpstr>
      <vt:lpstr>Bohatý</vt:lpstr>
      <vt:lpstr>Snímek</vt:lpstr>
      <vt:lpstr>Psychologie inteligence</vt:lpstr>
      <vt:lpstr>Co je to inteligence?</vt:lpstr>
      <vt:lpstr>Definice inteligence</vt:lpstr>
      <vt:lpstr>Prezentace aplikace PowerPoint</vt:lpstr>
      <vt:lpstr>Implicitní teorie inteligence</vt:lpstr>
      <vt:lpstr>Prezentace aplikace PowerPoint</vt:lpstr>
      <vt:lpstr>IQ – inteligenční kvocient</vt:lpstr>
      <vt:lpstr>IQ – inteligenční kvocient</vt:lpstr>
      <vt:lpstr>Rozdělení IQ</vt:lpstr>
      <vt:lpstr>Prezentace aplikace PowerPoint</vt:lpstr>
      <vt:lpstr>Fylynnův efekt</vt:lpstr>
      <vt:lpstr>Historie měření inteligence</vt:lpstr>
      <vt:lpstr>Počátky měření Inteligence</vt:lpstr>
      <vt:lpstr>Prezentace aplikace PowerPoint</vt:lpstr>
      <vt:lpstr>James McKeen Cattell</vt:lpstr>
      <vt:lpstr>Prezentace aplikace PowerPoint</vt:lpstr>
      <vt:lpstr>Alfred Binet</vt:lpstr>
      <vt:lpstr>Prezentace aplikace PowerPoint</vt:lpstr>
      <vt:lpstr>Henry Goddard</vt:lpstr>
      <vt:lpstr>Prezentace aplikace PowerPoint</vt:lpstr>
      <vt:lpstr>Lewis Terman</vt:lpstr>
      <vt:lpstr>Robert Yerkes</vt:lpstr>
      <vt:lpstr>Prezentace aplikace PowerPoint</vt:lpstr>
      <vt:lpstr>David Wechselr</vt:lpstr>
      <vt:lpstr>Moderní trendy</vt:lpstr>
      <vt:lpstr>Nejvýznamnější  teorie inteligence</vt:lpstr>
      <vt:lpstr>Teorie inteligence</vt:lpstr>
      <vt:lpstr>Charles Spearman</vt:lpstr>
      <vt:lpstr>Prezentace aplikace PowerPoint</vt:lpstr>
      <vt:lpstr>Louis Leon Thurstone</vt:lpstr>
      <vt:lpstr>Prezentace aplikace PowerPoint</vt:lpstr>
      <vt:lpstr>Raymond B. Cattell</vt:lpstr>
      <vt:lpstr>Prezentace aplikace PowerPoint</vt:lpstr>
      <vt:lpstr>Prezentace aplikace PowerPoint</vt:lpstr>
      <vt:lpstr>Edward Lee Thorndike</vt:lpstr>
      <vt:lpstr>Joy Paul Guilford</vt:lpstr>
      <vt:lpstr>Prezentace aplikace PowerPoint</vt:lpstr>
      <vt:lpstr>Prezentace aplikace PowerPoint</vt:lpstr>
      <vt:lpstr>Prezentace aplikace PowerPoint</vt:lpstr>
      <vt:lpstr>Howard Gardner</vt:lpstr>
      <vt:lpstr>Prezentace aplikace PowerPoint</vt:lpstr>
      <vt:lpstr>Prezentace aplikace PowerPoint</vt:lpstr>
      <vt:lpstr>Prezentace aplikace PowerPoint</vt:lpstr>
      <vt:lpstr>Prezentace aplikace PowerPoint</vt:lpstr>
      <vt:lpstr>Robert J. Sternberg</vt:lpstr>
      <vt:lpstr>Prezentace aplikace PowerPoint</vt:lpstr>
      <vt:lpstr>Prezentace aplikace PowerPoint</vt:lpstr>
      <vt:lpstr>Cattel-Horn-Carrolova teorie</vt:lpstr>
      <vt:lpstr>Prezentace aplikace PowerPoint</vt:lpstr>
      <vt:lpstr>Vrstva II</vt:lpstr>
      <vt:lpstr>Dědičnost a vliv prostředí</vt:lpstr>
      <vt:lpstr>Rané výzkumy dědičnosti</vt:lpstr>
      <vt:lpstr>Prezentace aplikace PowerPoint</vt:lpstr>
      <vt:lpstr>Proč nejde míru dědičnosti změřit?</vt:lpstr>
      <vt:lpstr>Prezentace aplikace PowerPoint</vt:lpstr>
      <vt:lpstr>Jak dědičnost měříme</vt:lpstr>
      <vt:lpstr>Problém stejného prostředí</vt:lpstr>
      <vt:lpstr>Výzkumy dvojčat</vt:lpstr>
      <vt:lpstr>Výzkumy dvojčat</vt:lpstr>
      <vt:lpstr>Korelace IQ příbuzných</vt:lpstr>
      <vt:lpstr>Celková Dědivost IQ</vt:lpstr>
      <vt:lpstr>Vliv prostředí</vt:lpstr>
      <vt:lpstr>socioekonomický status rodičů</vt:lpstr>
      <vt:lpstr>Počet sourozenců</vt:lpstr>
      <vt:lpstr>Prezentace aplikace PowerPoint</vt:lpstr>
      <vt:lpstr>Velikost rodiny &amp; SES</vt:lpstr>
      <vt:lpstr>Sourozenecká pozice</vt:lpstr>
      <vt:lpstr>Prezentace aplikace PowerPoint</vt:lpstr>
      <vt:lpstr>Podnětný domov</vt:lpstr>
      <vt:lpstr>Vzdělání</vt:lpstr>
      <vt:lpstr>Výživa</vt:lpstr>
      <vt:lpstr>IQ a rozdíly skupin</vt:lpstr>
      <vt:lpstr>Etnické skupiny</vt:lpstr>
      <vt:lpstr>Prezentace aplikace PowerPoint</vt:lpstr>
      <vt:lpstr>Městské obyvatelstvo x venkov</vt:lpstr>
      <vt:lpstr>Prezentace aplikace PowerPoint</vt:lpstr>
      <vt:lpstr>Můžeme si IQ „Zvýšit“ v dospělosti?</vt:lpstr>
      <vt:lpstr>Emoční inteligence</vt:lpstr>
      <vt:lpstr>původ emoční inteligence</vt:lpstr>
      <vt:lpstr>Prezentace aplikace PowerPoint</vt:lpstr>
      <vt:lpstr>Historie Emoční inteligence</vt:lpstr>
      <vt:lpstr>Vznik pojmu Emoční Int. A EQ</vt:lpstr>
      <vt:lpstr>Další autoři spojovaní s EI</vt:lpstr>
      <vt:lpstr>Další autoři spojovaní s EI</vt:lpstr>
      <vt:lpstr>Modely EI</vt:lpstr>
      <vt:lpstr>Prezentace aplikace PowerPoint</vt:lpstr>
      <vt:lpstr>Golemanův model EI</vt:lpstr>
      <vt:lpstr>Bar-Onův model Em.-Soc. I.</vt:lpstr>
      <vt:lpstr>Prezentace aplikace PowerPoint</vt:lpstr>
      <vt:lpstr>Model EI Mayera a Saloveye</vt:lpstr>
      <vt:lpstr>Prezentace aplikace PowerPoint</vt:lpstr>
      <vt:lpstr>Prezentace aplikace PowerPoint</vt:lpstr>
      <vt:lpstr>Měření EI</vt:lpstr>
      <vt:lpstr>Sebepopisné metody</vt:lpstr>
      <vt:lpstr>Výkonnostní metody</vt:lpstr>
      <vt:lpstr>Skórování výkonových Testů EI</vt:lpstr>
      <vt:lpstr>Alternativní pohledy na inteligenci</vt:lpstr>
      <vt:lpstr>Sociální inteligence</vt:lpstr>
      <vt:lpstr>Historie Sociální inteligence</vt:lpstr>
      <vt:lpstr>Prezentace aplikace PowerPoint</vt:lpstr>
      <vt:lpstr>Historie Sociální inteligence</vt:lpstr>
      <vt:lpstr>Prezentace aplikace PowerPoint</vt:lpstr>
      <vt:lpstr>Složky S.I.</vt:lpstr>
      <vt:lpstr>Praktická inteligence</vt:lpstr>
      <vt:lpstr>Měření?</vt:lpstr>
      <vt:lpstr>Řešení?</vt:lpstr>
      <vt:lpstr>Rozhodovací procesy</vt:lpstr>
      <vt:lpstr>Rozhodovací procesy</vt:lpstr>
      <vt:lpstr>Ekonomické teorie</vt:lpstr>
      <vt:lpstr>Prezentace aplikace PowerPoint</vt:lpstr>
      <vt:lpstr>Prezentace aplikace PowerPoint</vt:lpstr>
      <vt:lpstr>Odpor ke ztrátě</vt:lpstr>
      <vt:lpstr>Opomíjení míry výskytu</vt:lpstr>
      <vt:lpstr>Prezentace aplikace PowerPoint</vt:lpstr>
      <vt:lpstr>Prezentace aplikace PowerPoint</vt:lpstr>
      <vt:lpstr>Obhajoba lidského úsudku</vt:lpstr>
      <vt:lpstr>Hypotéza somatických markerů</vt:lpstr>
      <vt:lpstr>Prezentace aplikace PowerPoint</vt:lpstr>
      <vt:lpstr>Prezentace aplikace PowerPoint</vt:lpstr>
      <vt:lpstr>Prezentace aplikace PowerPoint</vt:lpstr>
      <vt:lpstr>Prezentace aplikace PowerPoint</vt:lpstr>
      <vt:lpstr>Dodatek: Bayesova věta, příklad</vt:lpstr>
      <vt:lpstr>Tvořivost</vt:lpstr>
      <vt:lpstr>Kdo je tvořivý člověk?</vt:lpstr>
      <vt:lpstr>Prezentace aplikace PowerPoint</vt:lpstr>
      <vt:lpstr>Fáze tvůrčího procesu</vt:lpstr>
      <vt:lpstr>Původ tvořivosti</vt:lpstr>
      <vt:lpstr>celospolečenské faktory</vt:lpstr>
      <vt:lpstr>Prezentace aplikace PowerPoint</vt:lpstr>
      <vt:lpstr>Úloha rodiny</vt:lpstr>
      <vt:lpstr>Vliv manželství a rodičovství</vt:lpstr>
      <vt:lpstr>Vliv vzdělání</vt:lpstr>
      <vt:lpstr>Prezentace aplikace PowerPoint</vt:lpstr>
      <vt:lpstr>Prezentace aplikace PowerPoint</vt:lpstr>
      <vt:lpstr>Otázka motivace</vt:lpstr>
      <vt:lpstr>Osobnostní faktory</vt:lpstr>
      <vt:lpstr>Tolerance vůči dvojznačnosti</vt:lpstr>
      <vt:lpstr>Stimulační svoboda</vt:lpstr>
      <vt:lpstr>Funkční svoboda</vt:lpstr>
      <vt:lpstr>Flexibilita</vt:lpstr>
      <vt:lpstr>Ochota riskovat</vt:lpstr>
      <vt:lpstr>Prodleva uspokojení</vt:lpstr>
      <vt:lpstr>Vytrvalost</vt:lpstr>
      <vt:lpstr>Kognitivní styl</vt:lpstr>
      <vt:lpstr>Divergentní myšlení</vt:lpstr>
      <vt:lpstr>Další vlastnosti tvořivých</vt:lpstr>
      <vt:lpstr>Kreativita v průběhu života</vt:lpstr>
      <vt:lpstr>Typický průběh Tvořivé produktivity v průběhu života</vt:lpstr>
      <vt:lpstr>Flow</vt:lpstr>
      <vt:lpstr>Lze kreativitu (little-c) měřit?</vt:lpstr>
      <vt:lpstr>Torranceho figurální test tvořivého myšlení</vt:lpstr>
      <vt:lpstr>Umělá inteligence</vt:lpstr>
      <vt:lpstr>Co je umělá inteligence</vt:lpstr>
      <vt:lpstr>Existuje umělá inteligence?</vt:lpstr>
      <vt:lpstr>Prezentace aplikace PowerPoint</vt:lpstr>
      <vt:lpstr>Prezentace aplikace PowerPoint</vt:lpstr>
      <vt:lpstr>Turingův test</vt:lpstr>
      <vt:lpstr>Argument čínského pokoje</vt:lpstr>
      <vt:lpstr>Slabá a silná umělá inteligence</vt:lpstr>
      <vt:lpstr>Řešení?</vt:lpstr>
      <vt:lpstr>Technologická Singularita</vt:lpstr>
      <vt:lpstr>Závěrečný test</vt:lpstr>
      <vt:lpstr>Písemná část zkoušky</vt:lpstr>
      <vt:lpstr>Převod bodů na známky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inteligence</dc:title>
  <dc:creator>Daniel Dostál</dc:creator>
  <cp:lastModifiedBy>Daniel Dostál</cp:lastModifiedBy>
  <cp:revision>665</cp:revision>
  <dcterms:created xsi:type="dcterms:W3CDTF">2011-08-01T11:40:43Z</dcterms:created>
  <dcterms:modified xsi:type="dcterms:W3CDTF">2015-12-09T13:53:16Z</dcterms:modified>
</cp:coreProperties>
</file>